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Lst>
  <p:notesMasterIdLst>
    <p:notesMasterId r:id="rId28"/>
  </p:notesMasterIdLst>
  <p:sldIdLst>
    <p:sldId id="256" r:id="rId6"/>
    <p:sldId id="340" r:id="rId7"/>
    <p:sldId id="331" r:id="rId8"/>
    <p:sldId id="299" r:id="rId9"/>
    <p:sldId id="318" r:id="rId10"/>
    <p:sldId id="343" r:id="rId11"/>
    <p:sldId id="317" r:id="rId12"/>
    <p:sldId id="330" r:id="rId13"/>
    <p:sldId id="304" r:id="rId14"/>
    <p:sldId id="310" r:id="rId15"/>
    <p:sldId id="311" r:id="rId16"/>
    <p:sldId id="303" r:id="rId17"/>
    <p:sldId id="319" r:id="rId18"/>
    <p:sldId id="320" r:id="rId19"/>
    <p:sldId id="321" r:id="rId20"/>
    <p:sldId id="323" r:id="rId21"/>
    <p:sldId id="341" r:id="rId22"/>
    <p:sldId id="334" r:id="rId23"/>
    <p:sldId id="335" r:id="rId24"/>
    <p:sldId id="336" r:id="rId25"/>
    <p:sldId id="337" r:id="rId26"/>
    <p:sldId id="34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8358F4-18B9-04B8-1939-B49A32E29360}" name="Carmen Vartanian" initials="CV" userId="S::cvartanian@mva.lacounty.gov::af30476e-1dfd-4334-937f-0caf30b59e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8F1CB3-2D0C-46C2-B317-35C94CE40408}" v="18" dt="2025-02-12T21:01:17.857"/>
    <p1510:client id="{52229573-0A45-787D-53FA-836A1928F10C}" v="887" dt="2025-02-13T23:46:23.210"/>
    <p1510:client id="{7BB71EF8-7BE5-ED47-E840-CB25E4B8E27F}" v="8" dt="2025-02-13T21:51:34.965"/>
    <p1510:client id="{8821B8EA-753D-3315-4E3D-FDAC16D079B4}" v="281" dt="2025-02-13T17:57:01.089"/>
    <p1510:client id="{8A1333C7-19BB-9207-B588-FA79F2808328}" v="9" dt="2025-02-12T21:45:03.971"/>
    <p1510:client id="{952DE31C-8EEB-408C-A7FF-D4BA794B6B9A}" v="29" dt="2025-02-13T23:01:15.122"/>
    <p1510:client id="{ADA0C795-4644-497A-AE32-2407B38D09FD}" v="66" dt="2025-02-14T02:19:16.291"/>
    <p1510:client id="{D89E2865-46CC-5F94-CDB7-E3582E214319}" v="38" dt="2025-02-13T01:05:31.229"/>
    <p1510:client id="{E8443BD6-F0A6-4FBC-B0AC-045448786D92}" v="9" dt="2025-02-13T16:17:00.193"/>
    <p1510:client id="{FAED8AF5-DABC-30C9-278F-78AB39F67D53}" v="556" dt="2025-02-13T17:20:33.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5" d="100"/>
          <a:sy n="45" d="100"/>
        </p:scale>
        <p:origin x="4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https://lacounty-my.sharepoint.com/personal/ealamillo-gadut_mva_lacounty_gov/Documents/MC05%20-%20AB%201807/MC%2005%20Monthly%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lacounty-my.sharepoint.com/personal/cvartanian_mva_lacounty_gov/Documents/Documents/Data%20Report/Commission/Feb%20Reporting%20Jan/Claims%20Catego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lacounty-my.sharepoint.com/personal/cvartanian_mva_lacounty_gov/Documents/Documents/Data%20Report/Commission/Feb%20Reporting%20Jan/Claims%20Category.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ysClr val="windowText" lastClr="000000">
                    <a:lumMod val="65000"/>
                    <a:lumOff val="35000"/>
                  </a:sysClr>
                </a:solidFill>
                <a:latin typeface="Cambria" panose="02040503050406030204" pitchFamily="18" charset="0"/>
                <a:ea typeface="Cambria" panose="02040503050406030204" pitchFamily="18" charset="0"/>
              </a:rPr>
              <a:t>1807 Program (MC-05)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4273D6"/>
            </a:solidFill>
            <a:ln>
              <a:noFill/>
            </a:ln>
            <a:effectLst/>
          </c:spPr>
          <c:invertIfNegative val="0"/>
          <c:dLbls>
            <c:dLbl>
              <c:idx val="0"/>
              <c:layout>
                <c:manualLayout>
                  <c:x val="-2.7777777777777523E-3"/>
                  <c:y val="0.10185185185185185"/>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75-44F2-BBBD-4A426D44805E}"/>
                </c:ext>
              </c:extLst>
            </c:dLbl>
            <c:dLbl>
              <c:idx val="1"/>
              <c:layout>
                <c:manualLayout>
                  <c:x val="-5.5555555555556572E-3"/>
                  <c:y val="0.10185185185185185"/>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75-44F2-BBBD-4A426D44805E}"/>
                </c:ext>
              </c:extLst>
            </c:dLbl>
            <c:dLbl>
              <c:idx val="2"/>
              <c:layout>
                <c:manualLayout>
                  <c:x val="-5.5555555555555558E-3"/>
                  <c:y val="9.2592592592592587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75-44F2-BBBD-4A426D44805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Jan!$B$3:$B$5</c:f>
              <c:strCache>
                <c:ptCount val="3"/>
                <c:pt idx="0">
                  <c:v>November</c:v>
                </c:pt>
                <c:pt idx="1">
                  <c:v>December</c:v>
                </c:pt>
                <c:pt idx="2">
                  <c:v>January</c:v>
                </c:pt>
              </c:strCache>
            </c:strRef>
          </c:cat>
          <c:val>
            <c:numRef>
              <c:f>Jan!$C$3:$C$5</c:f>
              <c:numCache>
                <c:formatCode>General</c:formatCode>
                <c:ptCount val="3"/>
                <c:pt idx="0">
                  <c:v>80</c:v>
                </c:pt>
                <c:pt idx="1">
                  <c:v>59</c:v>
                </c:pt>
                <c:pt idx="2">
                  <c:v>122</c:v>
                </c:pt>
              </c:numCache>
            </c:numRef>
          </c:val>
          <c:extLst>
            <c:ext xmlns:c16="http://schemas.microsoft.com/office/drawing/2014/chart" uri="{C3380CC4-5D6E-409C-BE32-E72D297353CC}">
              <c16:uniqueId val="{00000003-EC75-44F2-BBBD-4A426D44805E}"/>
            </c:ext>
          </c:extLst>
        </c:ser>
        <c:dLbls>
          <c:showLegendKey val="0"/>
          <c:showVal val="0"/>
          <c:showCatName val="0"/>
          <c:showSerName val="0"/>
          <c:showPercent val="0"/>
          <c:showBubbleSize val="0"/>
        </c:dLbls>
        <c:gapWidth val="219"/>
        <c:overlap val="-27"/>
        <c:axId val="119947151"/>
        <c:axId val="119957231"/>
      </c:barChart>
      <c:catAx>
        <c:axId val="11994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119957231"/>
        <c:crosses val="autoZero"/>
        <c:auto val="1"/>
        <c:lblAlgn val="ctr"/>
        <c:lblOffset val="100"/>
        <c:noMultiLvlLbl val="0"/>
      </c:catAx>
      <c:valAx>
        <c:axId val="119957231"/>
        <c:scaling>
          <c:orientation val="minMax"/>
          <c:max val="1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119947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Veterans Experiencing Homelessness Served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Sheet5!$B$1</c:f>
              <c:strCache>
                <c:ptCount val="1"/>
                <c:pt idx="0">
                  <c:v>Count</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Sheet5!$A$2:$A$4</c:f>
              <c:strCache>
                <c:ptCount val="3"/>
                <c:pt idx="0">
                  <c:v>November</c:v>
                </c:pt>
                <c:pt idx="1">
                  <c:v>December</c:v>
                </c:pt>
                <c:pt idx="2">
                  <c:v>January</c:v>
                </c:pt>
              </c:strCache>
            </c:strRef>
          </c:cat>
          <c:val>
            <c:numRef>
              <c:f>Sheet5!$B$2:$B$4</c:f>
              <c:numCache>
                <c:formatCode>General</c:formatCode>
                <c:ptCount val="3"/>
                <c:pt idx="0">
                  <c:v>81</c:v>
                </c:pt>
                <c:pt idx="1">
                  <c:v>62</c:v>
                </c:pt>
                <c:pt idx="2">
                  <c:v>64</c:v>
                </c:pt>
              </c:numCache>
            </c:numRef>
          </c:val>
          <c:extLst>
            <c:ext xmlns:c16="http://schemas.microsoft.com/office/drawing/2014/chart" uri="{C3380CC4-5D6E-409C-BE32-E72D297353CC}">
              <c16:uniqueId val="{00000000-596D-4ECB-90DD-9A7B5F6E77F2}"/>
            </c:ext>
          </c:extLst>
        </c:ser>
        <c:dLbls>
          <c:dLblPos val="inEnd"/>
          <c:showLegendKey val="0"/>
          <c:showVal val="1"/>
          <c:showCatName val="0"/>
          <c:showSerName val="0"/>
          <c:showPercent val="0"/>
          <c:showBubbleSize val="0"/>
        </c:dLbls>
        <c:gapWidth val="219"/>
        <c:overlap val="-27"/>
        <c:axId val="1403339215"/>
        <c:axId val="1403338255"/>
      </c:barChart>
      <c:catAx>
        <c:axId val="1403339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3338255"/>
        <c:crosses val="autoZero"/>
        <c:auto val="1"/>
        <c:lblAlgn val="ctr"/>
        <c:lblOffset val="100"/>
        <c:noMultiLvlLbl val="0"/>
      </c:catAx>
      <c:valAx>
        <c:axId val="1403338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33392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Percentage</a:t>
            </a:r>
            <a:r>
              <a:rPr lang="en-US" b="1" baseline="0"/>
              <a:t> of Vouchers Utilized</a:t>
            </a:r>
            <a:endParaRPr lang="en-US"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Sheet6!$D$1</c:f>
              <c:strCache>
                <c:ptCount val="1"/>
                <c:pt idx="0">
                  <c:v>%</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Sheet6!$A$2:$A$10</c:f>
              <c:strCache>
                <c:ptCount val="9"/>
                <c:pt idx="0">
                  <c:v>City of Inglewood​</c:v>
                </c:pt>
                <c:pt idx="1">
                  <c:v>City of Pasadena​</c:v>
                </c:pt>
                <c:pt idx="2">
                  <c:v>City of Burbank​</c:v>
                </c:pt>
                <c:pt idx="3">
                  <c:v>City of Redondo Beach </c:v>
                </c:pt>
                <c:pt idx="4">
                  <c:v>City of Santa Monica​</c:v>
                </c:pt>
                <c:pt idx="5">
                  <c:v>LACDA​</c:v>
                </c:pt>
                <c:pt idx="6">
                  <c:v>HACLA​</c:v>
                </c:pt>
                <c:pt idx="7">
                  <c:v>City of Glendale​</c:v>
                </c:pt>
                <c:pt idx="8">
                  <c:v>City of Torrance​</c:v>
                </c:pt>
              </c:strCache>
            </c:strRef>
          </c:cat>
          <c:val>
            <c:numRef>
              <c:f>Sheet6!$D$2:$D$10</c:f>
              <c:numCache>
                <c:formatCode>0%</c:formatCode>
                <c:ptCount val="9"/>
                <c:pt idx="0">
                  <c:v>1</c:v>
                </c:pt>
                <c:pt idx="1">
                  <c:v>0.875</c:v>
                </c:pt>
                <c:pt idx="2">
                  <c:v>0.73333333333333328</c:v>
                </c:pt>
                <c:pt idx="3">
                  <c:v>0.7</c:v>
                </c:pt>
                <c:pt idx="4">
                  <c:v>0.62857142857142856</c:v>
                </c:pt>
                <c:pt idx="5">
                  <c:v>0.59994189424753053</c:v>
                </c:pt>
                <c:pt idx="6">
                  <c:v>0.53956834532374098</c:v>
                </c:pt>
                <c:pt idx="7">
                  <c:v>0.46666666666666667</c:v>
                </c:pt>
                <c:pt idx="8">
                  <c:v>0.44</c:v>
                </c:pt>
              </c:numCache>
            </c:numRef>
          </c:val>
          <c:extLst>
            <c:ext xmlns:c16="http://schemas.microsoft.com/office/drawing/2014/chart" uri="{C3380CC4-5D6E-409C-BE32-E72D297353CC}">
              <c16:uniqueId val="{00000000-3BB8-446C-AEBF-864072FEA3F1}"/>
            </c:ext>
          </c:extLst>
        </c:ser>
        <c:dLbls>
          <c:showLegendKey val="0"/>
          <c:showVal val="0"/>
          <c:showCatName val="0"/>
          <c:showSerName val="0"/>
          <c:showPercent val="0"/>
          <c:showBubbleSize val="0"/>
        </c:dLbls>
        <c:gapWidth val="219"/>
        <c:overlap val="-27"/>
        <c:axId val="77456592"/>
        <c:axId val="77455632"/>
      </c:barChart>
      <c:catAx>
        <c:axId val="7745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55632"/>
        <c:crosses val="autoZero"/>
        <c:auto val="1"/>
        <c:lblAlgn val="ctr"/>
        <c:lblOffset val="100"/>
        <c:noMultiLvlLbl val="0"/>
      </c:catAx>
      <c:valAx>
        <c:axId val="77455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456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F1018-1AB1-45FD-B724-E428B045F436}"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6E02F7-34A9-4A6A-93F0-A53262BA1BC1}" type="slidenum">
              <a:rPr lang="en-US" smtClean="0"/>
              <a:t>‹#›</a:t>
            </a:fld>
            <a:endParaRPr lang="en-US"/>
          </a:p>
        </p:txBody>
      </p:sp>
    </p:spTree>
    <p:extLst>
      <p:ext uri="{BB962C8B-B14F-4D97-AF65-F5344CB8AC3E}">
        <p14:creationId xmlns:p14="http://schemas.microsoft.com/office/powerpoint/2010/main" val="3517941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6E02F7-34A9-4A6A-93F0-A53262BA1BC1}" type="slidenum">
              <a:rPr lang="en-US" smtClean="0"/>
              <a:t>10</a:t>
            </a:fld>
            <a:endParaRPr lang="en-US"/>
          </a:p>
        </p:txBody>
      </p:sp>
    </p:spTree>
    <p:extLst>
      <p:ext uri="{BB962C8B-B14F-4D97-AF65-F5344CB8AC3E}">
        <p14:creationId xmlns:p14="http://schemas.microsoft.com/office/powerpoint/2010/main" val="79050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Editor Link for the Graph: https://docs.google.com/spreadsheets/d/1_ssbVpe5b_WPYlT1PM0ahBXxQttu1jhquPo6L05TDkI/edit?usp=sharing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2329-ED80-4273-8826-0D7F165BC1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B7B746-1AC0-4628-934C-DC3F041B9D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DC449E-F345-46B3-A824-32EA33BECE96}"/>
              </a:ext>
            </a:extLst>
          </p:cNvPr>
          <p:cNvSpPr>
            <a:spLocks noGrp="1"/>
          </p:cNvSpPr>
          <p:nvPr>
            <p:ph type="dt" sz="half" idx="10"/>
          </p:nvPr>
        </p:nvSpPr>
        <p:spPr/>
        <p:txBody>
          <a:bodyPr/>
          <a:lstStyle/>
          <a:p>
            <a:fld id="{8345C6E6-E1F6-433E-96C2-30C054852BDC}" type="datetimeFigureOut">
              <a:rPr lang="en-US" smtClean="0"/>
              <a:t>2/13/2025</a:t>
            </a:fld>
            <a:endParaRPr lang="en-US"/>
          </a:p>
        </p:txBody>
      </p:sp>
      <p:sp>
        <p:nvSpPr>
          <p:cNvPr id="5" name="Footer Placeholder 4">
            <a:extLst>
              <a:ext uri="{FF2B5EF4-FFF2-40B4-BE49-F238E27FC236}">
                <a16:creationId xmlns:a16="http://schemas.microsoft.com/office/drawing/2014/main" id="{229B1636-ED8E-4AEA-A2AF-CCA078C27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BBE5C-117D-4BFE-9F73-30889B37E361}"/>
              </a:ext>
            </a:extLst>
          </p:cNvPr>
          <p:cNvSpPr>
            <a:spLocks noGrp="1"/>
          </p:cNvSpPr>
          <p:nvPr>
            <p:ph type="sldNum" sz="quarter" idx="12"/>
          </p:nvPr>
        </p:nvSpPr>
        <p:spPr/>
        <p:txBody>
          <a:bodyPr/>
          <a:lstStyle/>
          <a:p>
            <a:fld id="{CA0DEA0A-70A4-403F-95FD-0AF2E2AB432A}" type="slidenum">
              <a:rPr lang="en-US" smtClean="0"/>
              <a:t>‹#›</a:t>
            </a:fld>
            <a:endParaRPr lang="en-US"/>
          </a:p>
        </p:txBody>
      </p:sp>
    </p:spTree>
    <p:extLst>
      <p:ext uri="{BB962C8B-B14F-4D97-AF65-F5344CB8AC3E}">
        <p14:creationId xmlns:p14="http://schemas.microsoft.com/office/powerpoint/2010/main" val="2971389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99D6A-B875-419E-A74D-AF6C874906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51B5EE-615A-4CE1-BCC0-975C6624C6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AA382-CBEE-4542-A925-1B81994F6290}"/>
              </a:ext>
            </a:extLst>
          </p:cNvPr>
          <p:cNvSpPr>
            <a:spLocks noGrp="1"/>
          </p:cNvSpPr>
          <p:nvPr>
            <p:ph type="dt" sz="half" idx="10"/>
          </p:nvPr>
        </p:nvSpPr>
        <p:spPr/>
        <p:txBody>
          <a:bodyPr/>
          <a:lstStyle/>
          <a:p>
            <a:fld id="{8345C6E6-E1F6-433E-96C2-30C054852BDC}" type="datetimeFigureOut">
              <a:rPr lang="en-US" smtClean="0"/>
              <a:t>2/13/2025</a:t>
            </a:fld>
            <a:endParaRPr lang="en-US"/>
          </a:p>
        </p:txBody>
      </p:sp>
      <p:sp>
        <p:nvSpPr>
          <p:cNvPr id="5" name="Footer Placeholder 4">
            <a:extLst>
              <a:ext uri="{FF2B5EF4-FFF2-40B4-BE49-F238E27FC236}">
                <a16:creationId xmlns:a16="http://schemas.microsoft.com/office/drawing/2014/main" id="{EC3A518C-C7FB-4C73-BE02-82E354425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EC2FA-C1E1-472A-876F-90A70961EF4B}"/>
              </a:ext>
            </a:extLst>
          </p:cNvPr>
          <p:cNvSpPr>
            <a:spLocks noGrp="1"/>
          </p:cNvSpPr>
          <p:nvPr>
            <p:ph type="sldNum" sz="quarter" idx="12"/>
          </p:nvPr>
        </p:nvSpPr>
        <p:spPr/>
        <p:txBody>
          <a:bodyPr/>
          <a:lstStyle/>
          <a:p>
            <a:fld id="{CA0DEA0A-70A4-403F-95FD-0AF2E2AB432A}" type="slidenum">
              <a:rPr lang="en-US" smtClean="0"/>
              <a:t>‹#›</a:t>
            </a:fld>
            <a:endParaRPr lang="en-US"/>
          </a:p>
        </p:txBody>
      </p:sp>
    </p:spTree>
    <p:extLst>
      <p:ext uri="{BB962C8B-B14F-4D97-AF65-F5344CB8AC3E}">
        <p14:creationId xmlns:p14="http://schemas.microsoft.com/office/powerpoint/2010/main" val="300226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B597CE-62D2-44FB-87F4-743D3220EE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7CF244-52DA-4B5A-8052-282B163C1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FDC1BA-FC98-4D4D-8F5F-A44711E776CE}"/>
              </a:ext>
            </a:extLst>
          </p:cNvPr>
          <p:cNvSpPr>
            <a:spLocks noGrp="1"/>
          </p:cNvSpPr>
          <p:nvPr>
            <p:ph type="dt" sz="half" idx="10"/>
          </p:nvPr>
        </p:nvSpPr>
        <p:spPr/>
        <p:txBody>
          <a:bodyPr/>
          <a:lstStyle/>
          <a:p>
            <a:fld id="{8345C6E6-E1F6-433E-96C2-30C054852BDC}" type="datetimeFigureOut">
              <a:rPr lang="en-US" smtClean="0"/>
              <a:t>2/13/2025</a:t>
            </a:fld>
            <a:endParaRPr lang="en-US"/>
          </a:p>
        </p:txBody>
      </p:sp>
      <p:sp>
        <p:nvSpPr>
          <p:cNvPr id="5" name="Footer Placeholder 4">
            <a:extLst>
              <a:ext uri="{FF2B5EF4-FFF2-40B4-BE49-F238E27FC236}">
                <a16:creationId xmlns:a16="http://schemas.microsoft.com/office/drawing/2014/main" id="{57FAA162-AFAE-4D6F-9CFC-4D1A79833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37880D-BF9F-4662-AD91-778B5D25200D}"/>
              </a:ext>
            </a:extLst>
          </p:cNvPr>
          <p:cNvSpPr>
            <a:spLocks noGrp="1"/>
          </p:cNvSpPr>
          <p:nvPr>
            <p:ph type="sldNum" sz="quarter" idx="12"/>
          </p:nvPr>
        </p:nvSpPr>
        <p:spPr/>
        <p:txBody>
          <a:bodyPr/>
          <a:lstStyle/>
          <a:p>
            <a:fld id="{CA0DEA0A-70A4-403F-95FD-0AF2E2AB432A}" type="slidenum">
              <a:rPr lang="en-US" smtClean="0"/>
              <a:t>‹#›</a:t>
            </a:fld>
            <a:endParaRPr lang="en-US"/>
          </a:p>
        </p:txBody>
      </p:sp>
    </p:spTree>
    <p:extLst>
      <p:ext uri="{BB962C8B-B14F-4D97-AF65-F5344CB8AC3E}">
        <p14:creationId xmlns:p14="http://schemas.microsoft.com/office/powerpoint/2010/main" val="3107385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4525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2030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4731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3270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3351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8323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73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184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0418F-F04D-4B3B-BC96-A88C62241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F20F1F-115E-44A1-AB79-50B6E89D70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75F85-CA24-4900-AA25-289FD5B36136}"/>
              </a:ext>
            </a:extLst>
          </p:cNvPr>
          <p:cNvSpPr>
            <a:spLocks noGrp="1"/>
          </p:cNvSpPr>
          <p:nvPr>
            <p:ph type="dt" sz="half" idx="10"/>
          </p:nvPr>
        </p:nvSpPr>
        <p:spPr/>
        <p:txBody>
          <a:bodyPr/>
          <a:lstStyle/>
          <a:p>
            <a:fld id="{8345C6E6-E1F6-433E-96C2-30C054852BDC}" type="datetimeFigureOut">
              <a:rPr lang="en-US" smtClean="0"/>
              <a:t>2/13/2025</a:t>
            </a:fld>
            <a:endParaRPr lang="en-US"/>
          </a:p>
        </p:txBody>
      </p:sp>
      <p:sp>
        <p:nvSpPr>
          <p:cNvPr id="5" name="Footer Placeholder 4">
            <a:extLst>
              <a:ext uri="{FF2B5EF4-FFF2-40B4-BE49-F238E27FC236}">
                <a16:creationId xmlns:a16="http://schemas.microsoft.com/office/drawing/2014/main" id="{C059C416-D41A-499A-86F2-5B70C63BDA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DEF68-FEBC-4978-A501-2352606FEBC2}"/>
              </a:ext>
            </a:extLst>
          </p:cNvPr>
          <p:cNvSpPr>
            <a:spLocks noGrp="1"/>
          </p:cNvSpPr>
          <p:nvPr>
            <p:ph type="sldNum" sz="quarter" idx="12"/>
          </p:nvPr>
        </p:nvSpPr>
        <p:spPr/>
        <p:txBody>
          <a:bodyPr/>
          <a:lstStyle/>
          <a:p>
            <a:fld id="{CA0DEA0A-70A4-403F-95FD-0AF2E2AB432A}" type="slidenum">
              <a:rPr lang="en-US" smtClean="0"/>
              <a:t>‹#›</a:t>
            </a:fld>
            <a:endParaRPr lang="en-US"/>
          </a:p>
        </p:txBody>
      </p:sp>
    </p:spTree>
    <p:extLst>
      <p:ext uri="{BB962C8B-B14F-4D97-AF65-F5344CB8AC3E}">
        <p14:creationId xmlns:p14="http://schemas.microsoft.com/office/powerpoint/2010/main" val="1339706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7175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094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5724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150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81A67-D0F1-45B5-8952-9BD2334007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EC01A8-B4E7-4DF2-B6E9-FF83D69FB2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922FDD-45E2-4EB1-B0F2-B8A45E85DB8D}"/>
              </a:ext>
            </a:extLst>
          </p:cNvPr>
          <p:cNvSpPr>
            <a:spLocks noGrp="1"/>
          </p:cNvSpPr>
          <p:nvPr>
            <p:ph type="dt" sz="half" idx="10"/>
          </p:nvPr>
        </p:nvSpPr>
        <p:spPr/>
        <p:txBody>
          <a:bodyPr/>
          <a:lstStyle/>
          <a:p>
            <a:fld id="{8345C6E6-E1F6-433E-96C2-30C054852BDC}" type="datetimeFigureOut">
              <a:rPr lang="en-US" smtClean="0"/>
              <a:t>2/13/2025</a:t>
            </a:fld>
            <a:endParaRPr lang="en-US"/>
          </a:p>
        </p:txBody>
      </p:sp>
      <p:sp>
        <p:nvSpPr>
          <p:cNvPr id="5" name="Footer Placeholder 4">
            <a:extLst>
              <a:ext uri="{FF2B5EF4-FFF2-40B4-BE49-F238E27FC236}">
                <a16:creationId xmlns:a16="http://schemas.microsoft.com/office/drawing/2014/main" id="{E5570B86-6E6B-439D-9B78-E9A4087A40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42A58-25C9-4FA9-8F60-490BB17DAE4C}"/>
              </a:ext>
            </a:extLst>
          </p:cNvPr>
          <p:cNvSpPr>
            <a:spLocks noGrp="1"/>
          </p:cNvSpPr>
          <p:nvPr>
            <p:ph type="sldNum" sz="quarter" idx="12"/>
          </p:nvPr>
        </p:nvSpPr>
        <p:spPr/>
        <p:txBody>
          <a:bodyPr/>
          <a:lstStyle/>
          <a:p>
            <a:fld id="{CA0DEA0A-70A4-403F-95FD-0AF2E2AB432A}" type="slidenum">
              <a:rPr lang="en-US" smtClean="0"/>
              <a:t>‹#›</a:t>
            </a:fld>
            <a:endParaRPr lang="en-US"/>
          </a:p>
        </p:txBody>
      </p:sp>
    </p:spTree>
    <p:extLst>
      <p:ext uri="{BB962C8B-B14F-4D97-AF65-F5344CB8AC3E}">
        <p14:creationId xmlns:p14="http://schemas.microsoft.com/office/powerpoint/2010/main" val="408844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5D12F-FFB5-4BC7-BA65-F10D12757E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FC4138-3B56-45A5-8682-07098B6CDC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826F30-ED0B-412A-99C2-29FFA648F5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B35F14-E391-43D1-8C9F-2BBCFDB9F711}"/>
              </a:ext>
            </a:extLst>
          </p:cNvPr>
          <p:cNvSpPr>
            <a:spLocks noGrp="1"/>
          </p:cNvSpPr>
          <p:nvPr>
            <p:ph type="dt" sz="half" idx="10"/>
          </p:nvPr>
        </p:nvSpPr>
        <p:spPr/>
        <p:txBody>
          <a:bodyPr/>
          <a:lstStyle/>
          <a:p>
            <a:fld id="{8345C6E6-E1F6-433E-96C2-30C054852BDC}" type="datetimeFigureOut">
              <a:rPr lang="en-US" smtClean="0"/>
              <a:t>2/13/2025</a:t>
            </a:fld>
            <a:endParaRPr lang="en-US"/>
          </a:p>
        </p:txBody>
      </p:sp>
      <p:sp>
        <p:nvSpPr>
          <p:cNvPr id="6" name="Footer Placeholder 5">
            <a:extLst>
              <a:ext uri="{FF2B5EF4-FFF2-40B4-BE49-F238E27FC236}">
                <a16:creationId xmlns:a16="http://schemas.microsoft.com/office/drawing/2014/main" id="{06736396-D61B-46EE-839C-B0AC0437B2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F954DD-E0E7-48CC-A376-25B774AAA722}"/>
              </a:ext>
            </a:extLst>
          </p:cNvPr>
          <p:cNvSpPr>
            <a:spLocks noGrp="1"/>
          </p:cNvSpPr>
          <p:nvPr>
            <p:ph type="sldNum" sz="quarter" idx="12"/>
          </p:nvPr>
        </p:nvSpPr>
        <p:spPr/>
        <p:txBody>
          <a:bodyPr/>
          <a:lstStyle/>
          <a:p>
            <a:fld id="{CA0DEA0A-70A4-403F-95FD-0AF2E2AB432A}" type="slidenum">
              <a:rPr lang="en-US" smtClean="0"/>
              <a:t>‹#›</a:t>
            </a:fld>
            <a:endParaRPr lang="en-US"/>
          </a:p>
        </p:txBody>
      </p:sp>
    </p:spTree>
    <p:extLst>
      <p:ext uri="{BB962C8B-B14F-4D97-AF65-F5344CB8AC3E}">
        <p14:creationId xmlns:p14="http://schemas.microsoft.com/office/powerpoint/2010/main" val="299118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9408F-25CA-4175-868E-31D449C5B0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F812C1-C15B-48AA-B248-35164F02DE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1CA19D-BBD4-441F-A928-5C89E8EED7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0B2687-4F4B-48B5-8D7E-5418E49292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400F23-7CC8-43B1-9271-727B203AC6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3A1BD3-C3FA-4D85-9477-3FF176642DC0}"/>
              </a:ext>
            </a:extLst>
          </p:cNvPr>
          <p:cNvSpPr>
            <a:spLocks noGrp="1"/>
          </p:cNvSpPr>
          <p:nvPr>
            <p:ph type="dt" sz="half" idx="10"/>
          </p:nvPr>
        </p:nvSpPr>
        <p:spPr/>
        <p:txBody>
          <a:bodyPr/>
          <a:lstStyle/>
          <a:p>
            <a:fld id="{8345C6E6-E1F6-433E-96C2-30C054852BDC}" type="datetimeFigureOut">
              <a:rPr lang="en-US" smtClean="0"/>
              <a:t>2/13/2025</a:t>
            </a:fld>
            <a:endParaRPr lang="en-US"/>
          </a:p>
        </p:txBody>
      </p:sp>
      <p:sp>
        <p:nvSpPr>
          <p:cNvPr id="8" name="Footer Placeholder 7">
            <a:extLst>
              <a:ext uri="{FF2B5EF4-FFF2-40B4-BE49-F238E27FC236}">
                <a16:creationId xmlns:a16="http://schemas.microsoft.com/office/drawing/2014/main" id="{46CB8E1B-106F-4968-ADC8-111D21A85A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B909DA-5FB9-4AE1-B128-8E5855F45399}"/>
              </a:ext>
            </a:extLst>
          </p:cNvPr>
          <p:cNvSpPr>
            <a:spLocks noGrp="1"/>
          </p:cNvSpPr>
          <p:nvPr>
            <p:ph type="sldNum" sz="quarter" idx="12"/>
          </p:nvPr>
        </p:nvSpPr>
        <p:spPr/>
        <p:txBody>
          <a:bodyPr/>
          <a:lstStyle/>
          <a:p>
            <a:fld id="{CA0DEA0A-70A4-403F-95FD-0AF2E2AB432A}" type="slidenum">
              <a:rPr lang="en-US" smtClean="0"/>
              <a:t>‹#›</a:t>
            </a:fld>
            <a:endParaRPr lang="en-US"/>
          </a:p>
        </p:txBody>
      </p:sp>
    </p:spTree>
    <p:extLst>
      <p:ext uri="{BB962C8B-B14F-4D97-AF65-F5344CB8AC3E}">
        <p14:creationId xmlns:p14="http://schemas.microsoft.com/office/powerpoint/2010/main" val="367784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F2DB-85F8-4AA6-903B-5FEB7545AC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767FB5-8C36-45E1-89A2-BB247EDED64A}"/>
              </a:ext>
            </a:extLst>
          </p:cNvPr>
          <p:cNvSpPr>
            <a:spLocks noGrp="1"/>
          </p:cNvSpPr>
          <p:nvPr>
            <p:ph type="dt" sz="half" idx="10"/>
          </p:nvPr>
        </p:nvSpPr>
        <p:spPr/>
        <p:txBody>
          <a:bodyPr/>
          <a:lstStyle/>
          <a:p>
            <a:fld id="{8345C6E6-E1F6-433E-96C2-30C054852BDC}" type="datetimeFigureOut">
              <a:rPr lang="en-US" smtClean="0"/>
              <a:t>2/13/2025</a:t>
            </a:fld>
            <a:endParaRPr lang="en-US"/>
          </a:p>
        </p:txBody>
      </p:sp>
      <p:sp>
        <p:nvSpPr>
          <p:cNvPr id="4" name="Footer Placeholder 3">
            <a:extLst>
              <a:ext uri="{FF2B5EF4-FFF2-40B4-BE49-F238E27FC236}">
                <a16:creationId xmlns:a16="http://schemas.microsoft.com/office/drawing/2014/main" id="{4042150B-1D18-4CCC-BF74-B8521E3071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4579BF-DB25-4F2D-8B80-A21B5FC5ECC2}"/>
              </a:ext>
            </a:extLst>
          </p:cNvPr>
          <p:cNvSpPr>
            <a:spLocks noGrp="1"/>
          </p:cNvSpPr>
          <p:nvPr>
            <p:ph type="sldNum" sz="quarter" idx="12"/>
          </p:nvPr>
        </p:nvSpPr>
        <p:spPr/>
        <p:txBody>
          <a:bodyPr/>
          <a:lstStyle/>
          <a:p>
            <a:fld id="{CA0DEA0A-70A4-403F-95FD-0AF2E2AB432A}" type="slidenum">
              <a:rPr lang="en-US" smtClean="0"/>
              <a:t>‹#›</a:t>
            </a:fld>
            <a:endParaRPr lang="en-US"/>
          </a:p>
        </p:txBody>
      </p:sp>
    </p:spTree>
    <p:extLst>
      <p:ext uri="{BB962C8B-B14F-4D97-AF65-F5344CB8AC3E}">
        <p14:creationId xmlns:p14="http://schemas.microsoft.com/office/powerpoint/2010/main" val="397451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0A59A9-8B23-446C-BF39-A4619F801BA1}"/>
              </a:ext>
            </a:extLst>
          </p:cNvPr>
          <p:cNvSpPr>
            <a:spLocks noGrp="1"/>
          </p:cNvSpPr>
          <p:nvPr>
            <p:ph type="dt" sz="half" idx="10"/>
          </p:nvPr>
        </p:nvSpPr>
        <p:spPr/>
        <p:txBody>
          <a:bodyPr/>
          <a:lstStyle/>
          <a:p>
            <a:fld id="{8345C6E6-E1F6-433E-96C2-30C054852BDC}" type="datetimeFigureOut">
              <a:rPr lang="en-US" smtClean="0"/>
              <a:t>2/13/2025</a:t>
            </a:fld>
            <a:endParaRPr lang="en-US"/>
          </a:p>
        </p:txBody>
      </p:sp>
      <p:sp>
        <p:nvSpPr>
          <p:cNvPr id="3" name="Footer Placeholder 2">
            <a:extLst>
              <a:ext uri="{FF2B5EF4-FFF2-40B4-BE49-F238E27FC236}">
                <a16:creationId xmlns:a16="http://schemas.microsoft.com/office/drawing/2014/main" id="{4E2AAC9F-2AA5-4D97-87E6-4BCA09DD92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F296FD-DCF4-4394-8311-D09C3DAEA0C9}"/>
              </a:ext>
            </a:extLst>
          </p:cNvPr>
          <p:cNvSpPr>
            <a:spLocks noGrp="1"/>
          </p:cNvSpPr>
          <p:nvPr>
            <p:ph type="sldNum" sz="quarter" idx="12"/>
          </p:nvPr>
        </p:nvSpPr>
        <p:spPr/>
        <p:txBody>
          <a:bodyPr/>
          <a:lstStyle/>
          <a:p>
            <a:fld id="{CA0DEA0A-70A4-403F-95FD-0AF2E2AB432A}" type="slidenum">
              <a:rPr lang="en-US" smtClean="0"/>
              <a:t>‹#›</a:t>
            </a:fld>
            <a:endParaRPr lang="en-US"/>
          </a:p>
        </p:txBody>
      </p:sp>
    </p:spTree>
    <p:extLst>
      <p:ext uri="{BB962C8B-B14F-4D97-AF65-F5344CB8AC3E}">
        <p14:creationId xmlns:p14="http://schemas.microsoft.com/office/powerpoint/2010/main" val="372674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C4CC-E73A-430D-BDBE-C3080ECB64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4282C5-B89E-4223-B87E-8A0990B8CF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E00F760-FE43-432C-86F3-1ED98998A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DD41F-5FEF-4CAB-BA47-9A38803743D0}"/>
              </a:ext>
            </a:extLst>
          </p:cNvPr>
          <p:cNvSpPr>
            <a:spLocks noGrp="1"/>
          </p:cNvSpPr>
          <p:nvPr>
            <p:ph type="dt" sz="half" idx="10"/>
          </p:nvPr>
        </p:nvSpPr>
        <p:spPr/>
        <p:txBody>
          <a:bodyPr/>
          <a:lstStyle/>
          <a:p>
            <a:fld id="{8345C6E6-E1F6-433E-96C2-30C054852BDC}" type="datetimeFigureOut">
              <a:rPr lang="en-US" smtClean="0"/>
              <a:t>2/13/2025</a:t>
            </a:fld>
            <a:endParaRPr lang="en-US"/>
          </a:p>
        </p:txBody>
      </p:sp>
      <p:sp>
        <p:nvSpPr>
          <p:cNvPr id="6" name="Footer Placeholder 5">
            <a:extLst>
              <a:ext uri="{FF2B5EF4-FFF2-40B4-BE49-F238E27FC236}">
                <a16:creationId xmlns:a16="http://schemas.microsoft.com/office/drawing/2014/main" id="{CF37B81C-833B-4998-B47C-0A229AADD2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1E59DF-87DF-47EC-8DA5-202E835C1ECD}"/>
              </a:ext>
            </a:extLst>
          </p:cNvPr>
          <p:cNvSpPr>
            <a:spLocks noGrp="1"/>
          </p:cNvSpPr>
          <p:nvPr>
            <p:ph type="sldNum" sz="quarter" idx="12"/>
          </p:nvPr>
        </p:nvSpPr>
        <p:spPr/>
        <p:txBody>
          <a:bodyPr/>
          <a:lstStyle/>
          <a:p>
            <a:fld id="{CA0DEA0A-70A4-403F-95FD-0AF2E2AB432A}" type="slidenum">
              <a:rPr lang="en-US" smtClean="0"/>
              <a:t>‹#›</a:t>
            </a:fld>
            <a:endParaRPr lang="en-US"/>
          </a:p>
        </p:txBody>
      </p:sp>
    </p:spTree>
    <p:extLst>
      <p:ext uri="{BB962C8B-B14F-4D97-AF65-F5344CB8AC3E}">
        <p14:creationId xmlns:p14="http://schemas.microsoft.com/office/powerpoint/2010/main" val="315951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AD32E-6308-48D9-AF14-22764EA5B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56ECE7-1E6E-4348-825A-862DC5574D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00FEA6-F970-4354-A5E5-9F117365EA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18C60-CE7F-4139-A847-DB9FD2854D71}"/>
              </a:ext>
            </a:extLst>
          </p:cNvPr>
          <p:cNvSpPr>
            <a:spLocks noGrp="1"/>
          </p:cNvSpPr>
          <p:nvPr>
            <p:ph type="dt" sz="half" idx="10"/>
          </p:nvPr>
        </p:nvSpPr>
        <p:spPr/>
        <p:txBody>
          <a:bodyPr/>
          <a:lstStyle/>
          <a:p>
            <a:fld id="{8345C6E6-E1F6-433E-96C2-30C054852BDC}" type="datetimeFigureOut">
              <a:rPr lang="en-US" smtClean="0"/>
              <a:t>2/13/2025</a:t>
            </a:fld>
            <a:endParaRPr lang="en-US"/>
          </a:p>
        </p:txBody>
      </p:sp>
      <p:sp>
        <p:nvSpPr>
          <p:cNvPr id="6" name="Footer Placeholder 5">
            <a:extLst>
              <a:ext uri="{FF2B5EF4-FFF2-40B4-BE49-F238E27FC236}">
                <a16:creationId xmlns:a16="http://schemas.microsoft.com/office/drawing/2014/main" id="{794949C4-DE66-4AE8-AA75-21EEFAB28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5CD260-D770-481C-A74F-0F9E06BD91A5}"/>
              </a:ext>
            </a:extLst>
          </p:cNvPr>
          <p:cNvSpPr>
            <a:spLocks noGrp="1"/>
          </p:cNvSpPr>
          <p:nvPr>
            <p:ph type="sldNum" sz="quarter" idx="12"/>
          </p:nvPr>
        </p:nvSpPr>
        <p:spPr/>
        <p:txBody>
          <a:bodyPr/>
          <a:lstStyle/>
          <a:p>
            <a:fld id="{CA0DEA0A-70A4-403F-95FD-0AF2E2AB432A}" type="slidenum">
              <a:rPr lang="en-US" smtClean="0"/>
              <a:t>‹#›</a:t>
            </a:fld>
            <a:endParaRPr lang="en-US"/>
          </a:p>
        </p:txBody>
      </p:sp>
    </p:spTree>
    <p:extLst>
      <p:ext uri="{BB962C8B-B14F-4D97-AF65-F5344CB8AC3E}">
        <p14:creationId xmlns:p14="http://schemas.microsoft.com/office/powerpoint/2010/main" val="3963633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2D5E6C-98FE-4404-AF68-ADBDC6D224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0C064A-1242-49AE-B19A-EA277D9E49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B6ABB3-6F64-451A-9CCF-7A46A4479B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5C6E6-E1F6-433E-96C2-30C054852BDC}" type="datetimeFigureOut">
              <a:rPr lang="en-US" smtClean="0"/>
              <a:t>2/13/2025</a:t>
            </a:fld>
            <a:endParaRPr lang="en-US"/>
          </a:p>
        </p:txBody>
      </p:sp>
      <p:sp>
        <p:nvSpPr>
          <p:cNvPr id="5" name="Footer Placeholder 4">
            <a:extLst>
              <a:ext uri="{FF2B5EF4-FFF2-40B4-BE49-F238E27FC236}">
                <a16:creationId xmlns:a16="http://schemas.microsoft.com/office/drawing/2014/main" id="{F717BF19-8880-4BFD-8BBB-A51BE81E1E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586769-4B9F-487D-A859-E8E949D71F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DEA0A-70A4-403F-95FD-0AF2E2AB432A}" type="slidenum">
              <a:rPr lang="en-US" smtClean="0"/>
              <a:t>‹#›</a:t>
            </a:fld>
            <a:endParaRPr lang="en-US"/>
          </a:p>
        </p:txBody>
      </p:sp>
    </p:spTree>
    <p:extLst>
      <p:ext uri="{BB962C8B-B14F-4D97-AF65-F5344CB8AC3E}">
        <p14:creationId xmlns:p14="http://schemas.microsoft.com/office/powerpoint/2010/main" val="2894334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2/13/2025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497564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02C2BF9-84BA-41A4-930C-1ABEAA903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0F6A32C-DCBA-47F1-B310-5AAADAD4E280}"/>
              </a:ext>
            </a:extLst>
          </p:cNvPr>
          <p:cNvSpPr txBox="1"/>
          <p:nvPr/>
        </p:nvSpPr>
        <p:spPr>
          <a:xfrm>
            <a:off x="973123" y="3977078"/>
            <a:ext cx="9940954" cy="1569660"/>
          </a:xfrm>
          <a:prstGeom prst="rect">
            <a:avLst/>
          </a:prstGeom>
          <a:noFill/>
        </p:spPr>
        <p:txBody>
          <a:bodyPr wrap="square" lIns="91440" tIns="45720" rIns="91440" bIns="45720" rtlCol="0" anchor="t">
            <a:spAutoFit/>
          </a:bodyPr>
          <a:lstStyle/>
          <a:p>
            <a:pPr algn="ctr"/>
            <a:r>
              <a:rPr lang="en-US" sz="4800" b="1">
                <a:solidFill>
                  <a:schemeClr val="bg1"/>
                </a:solidFill>
                <a:latin typeface="Cambria"/>
                <a:ea typeface="Cambria"/>
              </a:rPr>
              <a:t>Los Angeles County</a:t>
            </a:r>
            <a:endParaRPr lang="en-US"/>
          </a:p>
          <a:p>
            <a:pPr algn="ctr"/>
            <a:r>
              <a:rPr lang="en-US" sz="4800" b="1">
                <a:solidFill>
                  <a:schemeClr val="bg1"/>
                </a:solidFill>
                <a:latin typeface="Cambria"/>
                <a:ea typeface="Cambria"/>
              </a:rPr>
              <a:t>Dept. of Military &amp; Veterans Affairs</a:t>
            </a:r>
            <a:endParaRPr lang="en-US">
              <a:solidFill>
                <a:schemeClr val="bg1"/>
              </a:solidFill>
            </a:endParaRPr>
          </a:p>
        </p:txBody>
      </p:sp>
    </p:spTree>
    <p:extLst>
      <p:ext uri="{BB962C8B-B14F-4D97-AF65-F5344CB8AC3E}">
        <p14:creationId xmlns:p14="http://schemas.microsoft.com/office/powerpoint/2010/main" val="84769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D42BE-1EA3-8EFD-1AFF-6DA36F47CA04}"/>
            </a:ext>
          </a:extLst>
        </p:cNvPr>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FC95200B-62E0-87C3-8CAA-DE756CF51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3" y="0"/>
            <a:ext cx="12192000" cy="6858000"/>
          </a:xfrm>
          <a:prstGeom prst="rect">
            <a:avLst/>
          </a:prstGeom>
        </p:spPr>
      </p:pic>
      <p:sp>
        <p:nvSpPr>
          <p:cNvPr id="7" name="Title 1">
            <a:extLst>
              <a:ext uri="{FF2B5EF4-FFF2-40B4-BE49-F238E27FC236}">
                <a16:creationId xmlns:a16="http://schemas.microsoft.com/office/drawing/2014/main" id="{6EDAB92D-EE07-9193-0D63-BD4A03DBE26C}"/>
              </a:ext>
            </a:extLst>
          </p:cNvPr>
          <p:cNvSpPr>
            <a:spLocks noGrp="1"/>
          </p:cNvSpPr>
          <p:nvPr>
            <p:ph type="ctrTitle"/>
          </p:nvPr>
        </p:nvSpPr>
        <p:spPr>
          <a:xfrm>
            <a:off x="184238" y="2204807"/>
            <a:ext cx="11816177" cy="675436"/>
          </a:xfrm>
        </p:spPr>
        <p:txBody>
          <a:bodyPr>
            <a:noAutofit/>
          </a:bodyPr>
          <a:lstStyle/>
          <a:p>
            <a:r>
              <a:rPr lang="en-US" sz="4000">
                <a:latin typeface="Cambria"/>
                <a:ea typeface="Cambria"/>
              </a:rPr>
              <a:t>Homeless Services Division</a:t>
            </a:r>
            <a:endParaRPr lang="en-US" sz="400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4BFE6442-1B3B-E468-4149-31EA75E6445A}"/>
              </a:ext>
            </a:extLst>
          </p:cNvPr>
          <p:cNvGraphicFramePr>
            <a:graphicFrameLocks noGrp="1"/>
          </p:cNvGraphicFramePr>
          <p:nvPr>
            <p:extLst>
              <p:ext uri="{D42A27DB-BD31-4B8C-83A1-F6EECF244321}">
                <p14:modId xmlns:p14="http://schemas.microsoft.com/office/powerpoint/2010/main" val="1990075386"/>
              </p:ext>
            </p:extLst>
          </p:nvPr>
        </p:nvGraphicFramePr>
        <p:xfrm>
          <a:off x="361741" y="2800965"/>
          <a:ext cx="4684031" cy="3772764"/>
        </p:xfrm>
        <a:graphic>
          <a:graphicData uri="http://schemas.openxmlformats.org/drawingml/2006/table">
            <a:tbl>
              <a:tblPr bandRow="1">
                <a:tableStyleId>{5C22544A-7EE6-4342-B048-85BDC9FD1C3A}</a:tableStyleId>
              </a:tblPr>
              <a:tblGrid>
                <a:gridCol w="2491991">
                  <a:extLst>
                    <a:ext uri="{9D8B030D-6E8A-4147-A177-3AD203B41FA5}">
                      <a16:colId xmlns:a16="http://schemas.microsoft.com/office/drawing/2014/main" val="24673503"/>
                    </a:ext>
                  </a:extLst>
                </a:gridCol>
                <a:gridCol w="2192040">
                  <a:extLst>
                    <a:ext uri="{9D8B030D-6E8A-4147-A177-3AD203B41FA5}">
                      <a16:colId xmlns:a16="http://schemas.microsoft.com/office/drawing/2014/main" val="2131904696"/>
                    </a:ext>
                  </a:extLst>
                </a:gridCol>
              </a:tblGrid>
              <a:tr h="344128">
                <a:tc gridSpan="2">
                  <a:txBody>
                    <a:bodyPr/>
                    <a:lstStyle/>
                    <a:p>
                      <a:pPr algn="ctr" rtl="0" fontAlgn="base">
                        <a:lnSpc>
                          <a:spcPts val="1511"/>
                        </a:lnSpc>
                      </a:pPr>
                      <a:r>
                        <a:rPr lang="en-US" b="1" dirty="0">
                          <a:solidFill>
                            <a:srgbClr val="FFFFFF"/>
                          </a:solidFill>
                          <a:effectLst/>
                        </a:rPr>
                        <a:t>January Breakdown</a:t>
                      </a:r>
                      <a:endParaRPr lang="en-US" dirty="0">
                        <a:effectLst/>
                        <a:latin typeface="Calibri"/>
                      </a:endParaRPr>
                    </a:p>
                  </a:txBody>
                  <a:tcPr marL="70866" marR="70866" marT="35433" marB="35433">
                    <a:solidFill>
                      <a:schemeClr val="accent1"/>
                    </a:solidFill>
                  </a:tcPr>
                </a:tc>
                <a:tc hMerge="1">
                  <a:txBody>
                    <a:bodyPr/>
                    <a:lstStyle/>
                    <a:p>
                      <a:endParaRPr lang="en-US"/>
                    </a:p>
                  </a:txBody>
                  <a:tcPr/>
                </a:tc>
                <a:extLst>
                  <a:ext uri="{0D108BD9-81ED-4DB2-BD59-A6C34878D82A}">
                    <a16:rowId xmlns:a16="http://schemas.microsoft.com/office/drawing/2014/main" val="3531238080"/>
                  </a:ext>
                </a:extLst>
              </a:tr>
              <a:tr h="344129">
                <a:tc>
                  <a:txBody>
                    <a:bodyPr/>
                    <a:lstStyle/>
                    <a:p>
                      <a:pPr rtl="0" fontAlgn="base">
                        <a:lnSpc>
                          <a:spcPts val="1511"/>
                        </a:lnSpc>
                      </a:pPr>
                      <a:r>
                        <a:rPr lang="en-US" sz="1600" b="1" dirty="0">
                          <a:effectLst/>
                        </a:rPr>
                        <a:t>Compensation</a:t>
                      </a:r>
                      <a:endParaRPr lang="en-US" sz="1600" dirty="0">
                        <a:effectLst/>
                        <a:latin typeface="Calibri"/>
                      </a:endParaRPr>
                    </a:p>
                  </a:txBody>
                  <a:tcPr marL="70866" marR="70866" marT="35433" marB="35433"/>
                </a:tc>
                <a:tc>
                  <a:txBody>
                    <a:bodyPr/>
                    <a:lstStyle/>
                    <a:p>
                      <a:pPr algn="ctr" rtl="0" fontAlgn="base">
                        <a:lnSpc>
                          <a:spcPts val="1511"/>
                        </a:lnSpc>
                      </a:pPr>
                      <a:r>
                        <a:rPr lang="en-US" sz="1600" dirty="0">
                          <a:effectLst/>
                        </a:rPr>
                        <a:t>17</a:t>
                      </a:r>
                      <a:endParaRPr lang="en-US" sz="1600" dirty="0">
                        <a:effectLst/>
                        <a:latin typeface="Calibri"/>
                      </a:endParaRPr>
                    </a:p>
                  </a:txBody>
                  <a:tcPr marL="70866" marR="70866" marT="35433" marB="35433"/>
                </a:tc>
                <a:extLst>
                  <a:ext uri="{0D108BD9-81ED-4DB2-BD59-A6C34878D82A}">
                    <a16:rowId xmlns:a16="http://schemas.microsoft.com/office/drawing/2014/main" val="459821883"/>
                  </a:ext>
                </a:extLst>
              </a:tr>
              <a:tr h="344129">
                <a:tc>
                  <a:txBody>
                    <a:bodyPr/>
                    <a:lstStyle/>
                    <a:p>
                      <a:pPr rtl="0" fontAlgn="base">
                        <a:lnSpc>
                          <a:spcPts val="1511"/>
                        </a:lnSpc>
                      </a:pPr>
                      <a:r>
                        <a:rPr lang="en-US" sz="1600" b="1" dirty="0">
                          <a:effectLst/>
                        </a:rPr>
                        <a:t>Pension</a:t>
                      </a:r>
                      <a:endParaRPr lang="en-US" sz="1600" dirty="0">
                        <a:effectLst/>
                        <a:latin typeface="Calibri"/>
                      </a:endParaRPr>
                    </a:p>
                  </a:txBody>
                  <a:tcPr marL="70866" marR="70866" marT="35433" marB="35433"/>
                </a:tc>
                <a:tc>
                  <a:txBody>
                    <a:bodyPr/>
                    <a:lstStyle/>
                    <a:p>
                      <a:pPr algn="ctr" rtl="0" fontAlgn="base">
                        <a:lnSpc>
                          <a:spcPts val="1511"/>
                        </a:lnSpc>
                      </a:pPr>
                      <a:r>
                        <a:rPr lang="en-US" sz="1600" dirty="0">
                          <a:effectLst/>
                        </a:rPr>
                        <a:t>2</a:t>
                      </a:r>
                      <a:endParaRPr lang="en-US" sz="1600" dirty="0">
                        <a:effectLst/>
                        <a:latin typeface="Calibri"/>
                      </a:endParaRPr>
                    </a:p>
                  </a:txBody>
                  <a:tcPr marL="70866" marR="70866" marT="35433" marB="35433"/>
                </a:tc>
                <a:extLst>
                  <a:ext uri="{0D108BD9-81ED-4DB2-BD59-A6C34878D82A}">
                    <a16:rowId xmlns:a16="http://schemas.microsoft.com/office/drawing/2014/main" val="660475315"/>
                  </a:ext>
                </a:extLst>
              </a:tr>
              <a:tr h="346763">
                <a:tc>
                  <a:txBody>
                    <a:bodyPr/>
                    <a:lstStyle/>
                    <a:p>
                      <a:pPr rtl="0" fontAlgn="base">
                        <a:lnSpc>
                          <a:spcPts val="1511"/>
                        </a:lnSpc>
                      </a:pPr>
                      <a:r>
                        <a:rPr lang="en-US" sz="1600" b="1" dirty="0">
                          <a:effectLst/>
                        </a:rPr>
                        <a:t>Burial</a:t>
                      </a:r>
                      <a:endParaRPr lang="en-US" sz="1600" dirty="0">
                        <a:effectLst/>
                        <a:latin typeface="Calibri"/>
                      </a:endParaRPr>
                    </a:p>
                  </a:txBody>
                  <a:tcPr marL="70866" marR="70866" marT="35433" marB="35433"/>
                </a:tc>
                <a:tc>
                  <a:txBody>
                    <a:bodyPr/>
                    <a:lstStyle/>
                    <a:p>
                      <a:pPr algn="ctr" rtl="0" fontAlgn="base">
                        <a:lnSpc>
                          <a:spcPts val="1511"/>
                        </a:lnSpc>
                      </a:pPr>
                      <a:r>
                        <a:rPr lang="en-US" sz="1600" dirty="0">
                          <a:effectLst/>
                        </a:rPr>
                        <a:t>1</a:t>
                      </a:r>
                      <a:endParaRPr lang="en-US" sz="1600" dirty="0">
                        <a:effectLst/>
                        <a:latin typeface="Calibri"/>
                      </a:endParaRPr>
                    </a:p>
                  </a:txBody>
                  <a:tcPr marL="70866" marR="70866" marT="35433" marB="35433"/>
                </a:tc>
                <a:extLst>
                  <a:ext uri="{0D108BD9-81ED-4DB2-BD59-A6C34878D82A}">
                    <a16:rowId xmlns:a16="http://schemas.microsoft.com/office/drawing/2014/main" val="45748668"/>
                  </a:ext>
                </a:extLst>
              </a:tr>
              <a:tr h="344129">
                <a:tc>
                  <a:txBody>
                    <a:bodyPr/>
                    <a:lstStyle/>
                    <a:p>
                      <a:pPr marL="0" algn="l" defTabSz="914400" rtl="0" eaLnBrk="1" fontAlgn="base" latinLnBrk="0" hangingPunct="1">
                        <a:lnSpc>
                          <a:spcPts val="1511"/>
                        </a:lnSpc>
                      </a:pPr>
                      <a:r>
                        <a:rPr lang="en-US" sz="1600" b="1" kern="1200" dirty="0">
                          <a:solidFill>
                            <a:schemeClr val="dk1"/>
                          </a:solidFill>
                          <a:effectLst/>
                        </a:rPr>
                        <a:t>Education</a:t>
                      </a:r>
                      <a:endParaRPr lang="en-US" sz="1600" b="1" kern="1200" dirty="0">
                        <a:solidFill>
                          <a:schemeClr val="dk1"/>
                        </a:solidFill>
                        <a:effectLst/>
                        <a:latin typeface="Calibri"/>
                        <a:ea typeface="+mn-ea"/>
                        <a:cs typeface="+mn-cs"/>
                      </a:endParaRPr>
                    </a:p>
                  </a:txBody>
                  <a:tcPr marL="70866" marR="70866" marT="35433" marB="35433"/>
                </a:tc>
                <a:tc>
                  <a:txBody>
                    <a:bodyPr/>
                    <a:lstStyle/>
                    <a:p>
                      <a:pPr algn="ctr" rtl="0" fontAlgn="base">
                        <a:lnSpc>
                          <a:spcPts val="1511"/>
                        </a:lnSpc>
                      </a:pPr>
                      <a:r>
                        <a:rPr lang="en-US" sz="1600" dirty="0">
                          <a:effectLst/>
                        </a:rPr>
                        <a:t>1</a:t>
                      </a:r>
                      <a:endParaRPr lang="en-US" sz="1600" dirty="0">
                        <a:effectLst/>
                        <a:latin typeface="Calibri"/>
                      </a:endParaRPr>
                    </a:p>
                  </a:txBody>
                  <a:tcPr marL="70866" marR="70866" marT="35433" marB="35433"/>
                </a:tc>
                <a:extLst>
                  <a:ext uri="{0D108BD9-81ED-4DB2-BD59-A6C34878D82A}">
                    <a16:rowId xmlns:a16="http://schemas.microsoft.com/office/drawing/2014/main" val="4150333886"/>
                  </a:ext>
                </a:extLst>
              </a:tr>
              <a:tr h="344129">
                <a:tc>
                  <a:txBody>
                    <a:bodyPr/>
                    <a:lstStyle/>
                    <a:p>
                      <a:pPr rtl="0" fontAlgn="base">
                        <a:lnSpc>
                          <a:spcPts val="1511"/>
                        </a:lnSpc>
                      </a:pPr>
                      <a:r>
                        <a:rPr lang="en-US" sz="1600" b="1" dirty="0">
                          <a:effectLst/>
                        </a:rPr>
                        <a:t>Intent to File</a:t>
                      </a:r>
                      <a:endParaRPr lang="en-US" sz="1600" dirty="0">
                        <a:effectLst/>
                        <a:latin typeface="Calibri"/>
                      </a:endParaRPr>
                    </a:p>
                  </a:txBody>
                  <a:tcPr marL="70866" marR="70866" marT="35433" marB="35433"/>
                </a:tc>
                <a:tc>
                  <a:txBody>
                    <a:bodyPr/>
                    <a:lstStyle/>
                    <a:p>
                      <a:pPr algn="ctr" rtl="0" fontAlgn="base">
                        <a:lnSpc>
                          <a:spcPts val="1511"/>
                        </a:lnSpc>
                      </a:pPr>
                      <a:r>
                        <a:rPr lang="en-US" sz="1600" dirty="0">
                          <a:effectLst/>
                        </a:rPr>
                        <a:t>7</a:t>
                      </a:r>
                      <a:endParaRPr lang="en-US" sz="1600" dirty="0">
                        <a:effectLst/>
                        <a:latin typeface="Calibri"/>
                      </a:endParaRPr>
                    </a:p>
                  </a:txBody>
                  <a:tcPr marL="70866" marR="70866" marT="35433" marB="35433"/>
                </a:tc>
                <a:extLst>
                  <a:ext uri="{0D108BD9-81ED-4DB2-BD59-A6C34878D82A}">
                    <a16:rowId xmlns:a16="http://schemas.microsoft.com/office/drawing/2014/main" val="1160926532"/>
                  </a:ext>
                </a:extLst>
              </a:tr>
              <a:tr h="344129">
                <a:tc>
                  <a:txBody>
                    <a:bodyPr/>
                    <a:lstStyle/>
                    <a:p>
                      <a:pPr rtl="0" fontAlgn="base">
                        <a:lnSpc>
                          <a:spcPts val="1511"/>
                        </a:lnSpc>
                      </a:pPr>
                      <a:r>
                        <a:rPr lang="en-US" sz="1600" b="1" dirty="0">
                          <a:effectLst/>
                        </a:rPr>
                        <a:t>Dependency Claim</a:t>
                      </a:r>
                      <a:endParaRPr lang="en-US" sz="1600" dirty="0">
                        <a:effectLst/>
                        <a:latin typeface="Calibri"/>
                      </a:endParaRPr>
                    </a:p>
                  </a:txBody>
                  <a:tcPr marL="70866" marR="70866" marT="35433" marB="35433"/>
                </a:tc>
                <a:tc>
                  <a:txBody>
                    <a:bodyPr/>
                    <a:lstStyle/>
                    <a:p>
                      <a:pPr algn="ctr" rtl="0" fontAlgn="base">
                        <a:lnSpc>
                          <a:spcPts val="1511"/>
                        </a:lnSpc>
                      </a:pPr>
                      <a:r>
                        <a:rPr lang="en-US" sz="1600" dirty="0">
                          <a:effectLst/>
                        </a:rPr>
                        <a:t>1</a:t>
                      </a:r>
                      <a:endParaRPr lang="en-US" sz="1600" dirty="0">
                        <a:effectLst/>
                        <a:latin typeface="Calibri"/>
                      </a:endParaRPr>
                    </a:p>
                  </a:txBody>
                  <a:tcPr marL="70866" marR="70866" marT="35433" marB="35433"/>
                </a:tc>
                <a:extLst>
                  <a:ext uri="{0D108BD9-81ED-4DB2-BD59-A6C34878D82A}">
                    <a16:rowId xmlns:a16="http://schemas.microsoft.com/office/drawing/2014/main" val="3596454784"/>
                  </a:ext>
                </a:extLst>
              </a:tr>
              <a:tr h="344129">
                <a:tc>
                  <a:txBody>
                    <a:bodyPr/>
                    <a:lstStyle/>
                    <a:p>
                      <a:pPr rtl="0" fontAlgn="base">
                        <a:lnSpc>
                          <a:spcPts val="1511"/>
                        </a:lnSpc>
                      </a:pPr>
                      <a:r>
                        <a:rPr lang="en-US" sz="1600" b="1" dirty="0">
                          <a:effectLst/>
                        </a:rPr>
                        <a:t>Cost Avoidance</a:t>
                      </a:r>
                      <a:endParaRPr lang="en-US" sz="1600" dirty="0">
                        <a:effectLst/>
                        <a:latin typeface="Calibri"/>
                      </a:endParaRPr>
                    </a:p>
                  </a:txBody>
                  <a:tcPr marL="70866" marR="70866" marT="35433" marB="35433"/>
                </a:tc>
                <a:tc>
                  <a:txBody>
                    <a:bodyPr/>
                    <a:lstStyle/>
                    <a:p>
                      <a:pPr algn="ctr" rtl="0" fontAlgn="base">
                        <a:lnSpc>
                          <a:spcPts val="1511"/>
                        </a:lnSpc>
                      </a:pPr>
                      <a:r>
                        <a:rPr lang="en-US" sz="1600" dirty="0">
                          <a:effectLst/>
                        </a:rPr>
                        <a:t>7</a:t>
                      </a:r>
                      <a:endParaRPr lang="en-US" sz="1600" dirty="0">
                        <a:effectLst/>
                        <a:latin typeface="Calibri"/>
                      </a:endParaRPr>
                    </a:p>
                  </a:txBody>
                  <a:tcPr marL="70866" marR="70866" marT="35433" marB="35433"/>
                </a:tc>
                <a:extLst>
                  <a:ext uri="{0D108BD9-81ED-4DB2-BD59-A6C34878D82A}">
                    <a16:rowId xmlns:a16="http://schemas.microsoft.com/office/drawing/2014/main" val="2038112825"/>
                  </a:ext>
                </a:extLst>
              </a:tr>
              <a:tr h="482429">
                <a:tc>
                  <a:txBody>
                    <a:bodyPr/>
                    <a:lstStyle/>
                    <a:p>
                      <a:pPr rtl="0" fontAlgn="base">
                        <a:lnSpc>
                          <a:spcPts val="1511"/>
                        </a:lnSpc>
                      </a:pPr>
                      <a:r>
                        <a:rPr lang="en-US" sz="1600" b="1" dirty="0">
                          <a:effectLst/>
                        </a:rPr>
                        <a:t>Misc. Claim Activities (Non-Auditable)</a:t>
                      </a:r>
                      <a:endParaRPr lang="en-US" sz="1600" dirty="0">
                        <a:effectLst/>
                        <a:latin typeface="Calibri"/>
                      </a:endParaRPr>
                    </a:p>
                  </a:txBody>
                  <a:tcPr marL="70866" marR="70866" marT="35433" marB="35433"/>
                </a:tc>
                <a:tc>
                  <a:txBody>
                    <a:bodyPr/>
                    <a:lstStyle/>
                    <a:p>
                      <a:pPr algn="ctr" rtl="0" fontAlgn="base">
                        <a:lnSpc>
                          <a:spcPts val="1511"/>
                        </a:lnSpc>
                      </a:pPr>
                      <a:r>
                        <a:rPr lang="en-US" sz="1600" dirty="0">
                          <a:effectLst/>
                        </a:rPr>
                        <a:t>52</a:t>
                      </a:r>
                      <a:endParaRPr lang="en-US" sz="1600" dirty="0">
                        <a:effectLst/>
                        <a:latin typeface="Calibri"/>
                      </a:endParaRPr>
                    </a:p>
                  </a:txBody>
                  <a:tcPr marL="70866" marR="70866" marT="35433" marB="35433"/>
                </a:tc>
                <a:extLst>
                  <a:ext uri="{0D108BD9-81ED-4DB2-BD59-A6C34878D82A}">
                    <a16:rowId xmlns:a16="http://schemas.microsoft.com/office/drawing/2014/main" val="2349616094"/>
                  </a:ext>
                </a:extLst>
              </a:tr>
              <a:tr h="266102">
                <a:tc>
                  <a:txBody>
                    <a:bodyPr/>
                    <a:lstStyle/>
                    <a:p>
                      <a:pPr rtl="0" fontAlgn="base">
                        <a:lnSpc>
                          <a:spcPts val="1511"/>
                        </a:lnSpc>
                      </a:pPr>
                      <a:r>
                        <a:rPr lang="en-US" sz="1600" b="1" dirty="0">
                          <a:effectLst/>
                        </a:rPr>
                        <a:t>Appeal</a:t>
                      </a:r>
                      <a:endParaRPr lang="en-US" sz="1600" dirty="0">
                        <a:effectLst/>
                        <a:latin typeface="Calibri"/>
                      </a:endParaRPr>
                    </a:p>
                  </a:txBody>
                  <a:tcPr marL="70866" marR="70866" marT="35433" marB="35433"/>
                </a:tc>
                <a:tc>
                  <a:txBody>
                    <a:bodyPr/>
                    <a:lstStyle/>
                    <a:p>
                      <a:pPr algn="ctr" rtl="0" fontAlgn="base">
                        <a:lnSpc>
                          <a:spcPts val="1511"/>
                        </a:lnSpc>
                      </a:pPr>
                      <a:r>
                        <a:rPr lang="en-US" sz="1600" dirty="0">
                          <a:effectLst/>
                        </a:rPr>
                        <a:t>11</a:t>
                      </a:r>
                      <a:endParaRPr lang="en-US" sz="1600" dirty="0">
                        <a:effectLst/>
                        <a:latin typeface="Calibri"/>
                      </a:endParaRPr>
                    </a:p>
                  </a:txBody>
                  <a:tcPr marL="70866" marR="70866" marT="35433" marB="35433"/>
                </a:tc>
                <a:extLst>
                  <a:ext uri="{0D108BD9-81ED-4DB2-BD59-A6C34878D82A}">
                    <a16:rowId xmlns:a16="http://schemas.microsoft.com/office/drawing/2014/main" val="892428717"/>
                  </a:ext>
                </a:extLst>
              </a:tr>
              <a:tr h="226245">
                <a:tc>
                  <a:txBody>
                    <a:bodyPr/>
                    <a:lstStyle/>
                    <a:p>
                      <a:pPr algn="l" rtl="0" fontAlgn="base">
                        <a:lnSpc>
                          <a:spcPts val="1511"/>
                        </a:lnSpc>
                      </a:pPr>
                      <a:r>
                        <a:rPr lang="en-US" sz="1600" b="1" dirty="0">
                          <a:solidFill>
                            <a:srgbClr val="FFFFFF"/>
                          </a:solidFill>
                          <a:effectLst/>
                        </a:rPr>
                        <a:t>TOTAL </a:t>
                      </a:r>
                      <a:endParaRPr lang="en-US" sz="1600" dirty="0">
                        <a:effectLst/>
                        <a:latin typeface="Calibri"/>
                      </a:endParaRPr>
                    </a:p>
                  </a:txBody>
                  <a:tcPr marL="70866" marR="70866" marT="35433" marB="35433">
                    <a:solidFill>
                      <a:schemeClr val="accent1"/>
                    </a:solidFill>
                  </a:tcPr>
                </a:tc>
                <a:tc>
                  <a:txBody>
                    <a:bodyPr/>
                    <a:lstStyle/>
                    <a:p>
                      <a:pPr algn="ctr" rtl="0" fontAlgn="base">
                        <a:lnSpc>
                          <a:spcPts val="1511"/>
                        </a:lnSpc>
                      </a:pPr>
                      <a:r>
                        <a:rPr lang="en-US" sz="1600" b="1" dirty="0">
                          <a:solidFill>
                            <a:srgbClr val="FFFFFF"/>
                          </a:solidFill>
                          <a:effectLst/>
                        </a:rPr>
                        <a:t>99</a:t>
                      </a:r>
                      <a:endParaRPr lang="en-US" sz="1600" b="1" dirty="0">
                        <a:solidFill>
                          <a:srgbClr val="FFFFFF"/>
                        </a:solidFill>
                        <a:effectLst/>
                        <a:latin typeface="Calibri"/>
                      </a:endParaRPr>
                    </a:p>
                  </a:txBody>
                  <a:tcPr marL="70866" marR="70866" marT="35433" marB="35433">
                    <a:solidFill>
                      <a:schemeClr val="accent1"/>
                    </a:solidFill>
                  </a:tcPr>
                </a:tc>
                <a:extLst>
                  <a:ext uri="{0D108BD9-81ED-4DB2-BD59-A6C34878D82A}">
                    <a16:rowId xmlns:a16="http://schemas.microsoft.com/office/drawing/2014/main" val="1749134235"/>
                  </a:ext>
                </a:extLst>
              </a:tr>
            </a:tbl>
          </a:graphicData>
        </a:graphic>
      </p:graphicFrame>
      <p:sp>
        <p:nvSpPr>
          <p:cNvPr id="5" name="Subtitle 3">
            <a:extLst>
              <a:ext uri="{FF2B5EF4-FFF2-40B4-BE49-F238E27FC236}">
                <a16:creationId xmlns:a16="http://schemas.microsoft.com/office/drawing/2014/main" id="{52D6C2BC-B9A1-B1FE-427E-F24CB151AF56}"/>
              </a:ext>
            </a:extLst>
          </p:cNvPr>
          <p:cNvSpPr txBox="1">
            <a:spLocks/>
          </p:cNvSpPr>
          <p:nvPr/>
        </p:nvSpPr>
        <p:spPr>
          <a:xfrm>
            <a:off x="6092327" y="2880900"/>
            <a:ext cx="5838717" cy="211643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1800" dirty="0">
                <a:latin typeface="Cambria"/>
                <a:ea typeface="Cambria"/>
              </a:rPr>
              <a:t>Homeless Veterans Served*: </a:t>
            </a:r>
            <a:r>
              <a:rPr lang="en-US" dirty="0">
                <a:latin typeface="Cambria"/>
                <a:ea typeface="Cambria"/>
              </a:rPr>
              <a:t>64</a:t>
            </a:r>
            <a:endParaRPr lang="en-US" sz="1800" dirty="0">
              <a:latin typeface="Cambria"/>
              <a:ea typeface="Cambria"/>
            </a:endParaRPr>
          </a:p>
          <a:p>
            <a:pPr marL="342900" indent="-342900">
              <a:buFont typeface="Wingdings" panose="05000000000000000000" pitchFamily="2" charset="2"/>
              <a:buChar char="§"/>
            </a:pPr>
            <a:r>
              <a:rPr lang="en-US" sz="1800" dirty="0">
                <a:latin typeface="Cambria"/>
                <a:ea typeface="Cambria"/>
              </a:rPr>
              <a:t>Claims filed in</a:t>
            </a:r>
            <a:r>
              <a:rPr lang="en-US" dirty="0">
                <a:latin typeface="Cambria"/>
                <a:ea typeface="Cambria"/>
              </a:rPr>
              <a:t> January </a:t>
            </a:r>
            <a:r>
              <a:rPr lang="en-US" sz="1800" dirty="0">
                <a:latin typeface="Cambria"/>
                <a:ea typeface="Cambria"/>
              </a:rPr>
              <a:t> 2025: 99</a:t>
            </a:r>
          </a:p>
          <a:p>
            <a:pPr marL="800100" lvl="1" indent="-342900" algn="l">
              <a:buFont typeface="Wingdings" panose="05000000000000000000" pitchFamily="2" charset="2"/>
              <a:buChar char="§"/>
            </a:pPr>
            <a:r>
              <a:rPr lang="en-US" sz="1600" i="1" dirty="0">
                <a:latin typeface="Cambria"/>
                <a:ea typeface="Cambria"/>
              </a:rPr>
              <a:t>Note: some Veterans may have more than 1 claim they wanted to file</a:t>
            </a:r>
          </a:p>
          <a:p>
            <a:pPr algn="l"/>
            <a:endParaRPr lang="en-US" sz="1800" dirty="0">
              <a:latin typeface="Cambria" panose="02040503050406030204" pitchFamily="18" charset="0"/>
              <a:ea typeface="Cambria" panose="02040503050406030204" pitchFamily="18" charset="0"/>
            </a:endParaRPr>
          </a:p>
          <a:p>
            <a:pPr algn="l"/>
            <a:r>
              <a:rPr lang="en-US" sz="1600" dirty="0">
                <a:latin typeface="Cambria"/>
                <a:ea typeface="Cambria"/>
              </a:rPr>
              <a:t>*Value reflects self-identified veterans experiencing homelessness</a:t>
            </a:r>
            <a:endParaRPr lang="en-US" sz="1400" dirty="0">
              <a:ea typeface="Calibri"/>
              <a:cs typeface="Calibri"/>
            </a:endParaRPr>
          </a:p>
        </p:txBody>
      </p:sp>
    </p:spTree>
    <p:extLst>
      <p:ext uri="{BB962C8B-B14F-4D97-AF65-F5344CB8AC3E}">
        <p14:creationId xmlns:p14="http://schemas.microsoft.com/office/powerpoint/2010/main" val="196305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CAC91-B9C2-7597-0E55-505DC81820BF}"/>
            </a:ext>
          </a:extLst>
        </p:cNvPr>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80755B48-9AF0-FBEB-8010-1CD396F9F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7556"/>
            <a:ext cx="12192000" cy="7055556"/>
          </a:xfrm>
          <a:prstGeom prst="rect">
            <a:avLst/>
          </a:prstGeom>
        </p:spPr>
      </p:pic>
      <p:sp>
        <p:nvSpPr>
          <p:cNvPr id="7" name="Title 1">
            <a:extLst>
              <a:ext uri="{FF2B5EF4-FFF2-40B4-BE49-F238E27FC236}">
                <a16:creationId xmlns:a16="http://schemas.microsoft.com/office/drawing/2014/main" id="{A284A0BD-AD15-FDE9-24C3-16B7DE53C056}"/>
              </a:ext>
            </a:extLst>
          </p:cNvPr>
          <p:cNvSpPr>
            <a:spLocks noGrp="1"/>
          </p:cNvSpPr>
          <p:nvPr>
            <p:ph type="ctrTitle"/>
          </p:nvPr>
        </p:nvSpPr>
        <p:spPr>
          <a:xfrm>
            <a:off x="187911" y="2068208"/>
            <a:ext cx="11816177" cy="675436"/>
          </a:xfrm>
        </p:spPr>
        <p:txBody>
          <a:bodyPr>
            <a:noAutofit/>
          </a:bodyPr>
          <a:lstStyle/>
          <a:p>
            <a:r>
              <a:rPr lang="en-US" sz="4000">
                <a:latin typeface="Cambria"/>
                <a:ea typeface="Cambria"/>
              </a:rPr>
              <a:t>Homeless Services Division</a:t>
            </a:r>
            <a:endParaRPr lang="en-US" sz="4000">
              <a:latin typeface="Cambria" panose="02040503050406030204" pitchFamily="18" charset="0"/>
              <a:ea typeface="Cambria" panose="02040503050406030204" pitchFamily="18" charset="0"/>
            </a:endParaRPr>
          </a:p>
        </p:txBody>
      </p:sp>
      <p:graphicFrame>
        <p:nvGraphicFramePr>
          <p:cNvPr id="4" name="Table 3">
            <a:extLst>
              <a:ext uri="{FF2B5EF4-FFF2-40B4-BE49-F238E27FC236}">
                <a16:creationId xmlns:a16="http://schemas.microsoft.com/office/drawing/2014/main" id="{4C0FCFBA-F4EB-ED61-3B4C-5570586155B8}"/>
              </a:ext>
            </a:extLst>
          </p:cNvPr>
          <p:cNvGraphicFramePr>
            <a:graphicFrameLocks noGrp="1"/>
          </p:cNvGraphicFramePr>
          <p:nvPr>
            <p:extLst>
              <p:ext uri="{D42A27DB-BD31-4B8C-83A1-F6EECF244321}">
                <p14:modId xmlns:p14="http://schemas.microsoft.com/office/powerpoint/2010/main" val="341944445"/>
              </p:ext>
            </p:extLst>
          </p:nvPr>
        </p:nvGraphicFramePr>
        <p:xfrm>
          <a:off x="401934" y="2688566"/>
          <a:ext cx="5692586" cy="3778618"/>
        </p:xfrm>
        <a:graphic>
          <a:graphicData uri="http://schemas.openxmlformats.org/drawingml/2006/table">
            <a:tbl>
              <a:tblPr bandRow="1">
                <a:tableStyleId>{5C22544A-7EE6-4342-B048-85BDC9FD1C3A}</a:tableStyleId>
              </a:tblPr>
              <a:tblGrid>
                <a:gridCol w="2056886">
                  <a:extLst>
                    <a:ext uri="{9D8B030D-6E8A-4147-A177-3AD203B41FA5}">
                      <a16:colId xmlns:a16="http://schemas.microsoft.com/office/drawing/2014/main" val="1986113657"/>
                    </a:ext>
                  </a:extLst>
                </a:gridCol>
                <a:gridCol w="1724004">
                  <a:extLst>
                    <a:ext uri="{9D8B030D-6E8A-4147-A177-3AD203B41FA5}">
                      <a16:colId xmlns:a16="http://schemas.microsoft.com/office/drawing/2014/main" val="350977359"/>
                    </a:ext>
                  </a:extLst>
                </a:gridCol>
                <a:gridCol w="1911696">
                  <a:extLst>
                    <a:ext uri="{9D8B030D-6E8A-4147-A177-3AD203B41FA5}">
                      <a16:colId xmlns:a16="http://schemas.microsoft.com/office/drawing/2014/main" val="3423522005"/>
                    </a:ext>
                  </a:extLst>
                </a:gridCol>
              </a:tblGrid>
              <a:tr h="485320">
                <a:tc>
                  <a:txBody>
                    <a:bodyPr/>
                    <a:lstStyle/>
                    <a:p>
                      <a:pPr rtl="0" fontAlgn="base">
                        <a:lnSpc>
                          <a:spcPts val="1650"/>
                        </a:lnSpc>
                      </a:pPr>
                      <a:r>
                        <a:rPr lang="en-US" sz="1600" b="1" dirty="0">
                          <a:solidFill>
                            <a:srgbClr val="FFFFFF"/>
                          </a:solidFill>
                          <a:effectLst/>
                        </a:rPr>
                        <a:t>Location</a:t>
                      </a:r>
                      <a:endParaRPr lang="en-US" sz="1600" b="1" dirty="0">
                        <a:solidFill>
                          <a:srgbClr val="FFFFFF"/>
                        </a:solidFill>
                        <a:effectLst/>
                        <a:latin typeface="Calibri"/>
                      </a:endParaRPr>
                    </a:p>
                  </a:txBody>
                  <a:tcPr marL="70866" marR="70866" marT="35433" marB="35433">
                    <a:solidFill>
                      <a:schemeClr val="accent1"/>
                    </a:solidFill>
                  </a:tcPr>
                </a:tc>
                <a:tc>
                  <a:txBody>
                    <a:bodyPr/>
                    <a:lstStyle/>
                    <a:p>
                      <a:pPr rtl="0" fontAlgn="base">
                        <a:lnSpc>
                          <a:spcPts val="1650"/>
                        </a:lnSpc>
                      </a:pPr>
                      <a:r>
                        <a:rPr lang="en-US" sz="1600" b="1" dirty="0">
                          <a:solidFill>
                            <a:srgbClr val="FFFFFF"/>
                          </a:solidFill>
                          <a:effectLst/>
                        </a:rPr>
                        <a:t>Leased Out Count</a:t>
                      </a:r>
                      <a:endParaRPr lang="en-US" sz="1600" b="1" dirty="0">
                        <a:solidFill>
                          <a:srgbClr val="FFFFFF"/>
                        </a:solidFill>
                        <a:effectLst/>
                        <a:latin typeface="Calibri"/>
                      </a:endParaRPr>
                    </a:p>
                  </a:txBody>
                  <a:tcPr marL="70866" marR="70866" marT="35433" marB="35433">
                    <a:solidFill>
                      <a:schemeClr val="accent1"/>
                    </a:solidFill>
                  </a:tcPr>
                </a:tc>
                <a:tc>
                  <a:txBody>
                    <a:bodyPr/>
                    <a:lstStyle/>
                    <a:p>
                      <a:pPr rtl="0" fontAlgn="base">
                        <a:lnSpc>
                          <a:spcPts val="1650"/>
                        </a:lnSpc>
                      </a:pPr>
                      <a:r>
                        <a:rPr lang="en-US" sz="1600" b="1" dirty="0">
                          <a:solidFill>
                            <a:srgbClr val="FFFFFF"/>
                          </a:solidFill>
                          <a:effectLst/>
                        </a:rPr>
                        <a:t>Total Units</a:t>
                      </a:r>
                      <a:endParaRPr lang="en-US" sz="1600" b="1" dirty="0">
                        <a:solidFill>
                          <a:srgbClr val="FFFFFF"/>
                        </a:solidFill>
                        <a:effectLst/>
                        <a:latin typeface="Calibri"/>
                      </a:endParaRPr>
                    </a:p>
                  </a:txBody>
                  <a:tcPr marL="70866" marR="70866" marT="35433" marB="35433">
                    <a:solidFill>
                      <a:schemeClr val="accent1"/>
                    </a:solidFill>
                  </a:tcPr>
                </a:tc>
                <a:extLst>
                  <a:ext uri="{0D108BD9-81ED-4DB2-BD59-A6C34878D82A}">
                    <a16:rowId xmlns:a16="http://schemas.microsoft.com/office/drawing/2014/main" val="4195710220"/>
                  </a:ext>
                </a:extLst>
              </a:tr>
              <a:tr h="329364">
                <a:tc>
                  <a:txBody>
                    <a:bodyPr/>
                    <a:lstStyle/>
                    <a:p>
                      <a:pPr rtl="0" fontAlgn="base">
                        <a:lnSpc>
                          <a:spcPts val="1500"/>
                        </a:lnSpc>
                      </a:pPr>
                      <a:r>
                        <a:rPr lang="en-US" sz="1600" b="1" dirty="0">
                          <a:effectLst/>
                        </a:rPr>
                        <a:t>LACDA</a:t>
                      </a:r>
                      <a:endParaRPr lang="en-US" sz="1600" b="1" dirty="0">
                        <a:effectLst/>
                        <a:latin typeface="Calibri"/>
                      </a:endParaRPr>
                    </a:p>
                  </a:txBody>
                  <a:tcPr marL="70866" marR="70866" marT="35433" marB="35433"/>
                </a:tc>
                <a:tc>
                  <a:txBody>
                    <a:bodyPr/>
                    <a:lstStyle/>
                    <a:p>
                      <a:pPr algn="ctr" rtl="0" fontAlgn="base">
                        <a:lnSpc>
                          <a:spcPts val="1500"/>
                        </a:lnSpc>
                      </a:pPr>
                      <a:r>
                        <a:rPr lang="en-US" sz="1600" dirty="0">
                          <a:effectLst/>
                        </a:rPr>
                        <a:t>2,065</a:t>
                      </a:r>
                      <a:endParaRPr lang="en-US" sz="1600" dirty="0">
                        <a:effectLst/>
                        <a:latin typeface="Calibri"/>
                      </a:endParaRPr>
                    </a:p>
                  </a:txBody>
                  <a:tcPr marL="70866" marR="70866" marT="35433" marB="35433"/>
                </a:tc>
                <a:tc>
                  <a:txBody>
                    <a:bodyPr/>
                    <a:lstStyle/>
                    <a:p>
                      <a:pPr algn="ctr" rtl="0" fontAlgn="base">
                        <a:lnSpc>
                          <a:spcPts val="1500"/>
                        </a:lnSpc>
                      </a:pPr>
                      <a:r>
                        <a:rPr lang="en-US" sz="1600" dirty="0">
                          <a:effectLst/>
                        </a:rPr>
                        <a:t>3,442</a:t>
                      </a:r>
                      <a:endParaRPr lang="en-US" sz="1600" dirty="0">
                        <a:effectLst/>
                        <a:latin typeface="Calibri"/>
                      </a:endParaRPr>
                    </a:p>
                  </a:txBody>
                  <a:tcPr marL="70866" marR="70866" marT="35433" marB="35433"/>
                </a:tc>
                <a:extLst>
                  <a:ext uri="{0D108BD9-81ED-4DB2-BD59-A6C34878D82A}">
                    <a16:rowId xmlns:a16="http://schemas.microsoft.com/office/drawing/2014/main" val="1189126710"/>
                  </a:ext>
                </a:extLst>
              </a:tr>
              <a:tr h="343086">
                <a:tc>
                  <a:txBody>
                    <a:bodyPr/>
                    <a:lstStyle/>
                    <a:p>
                      <a:pPr rtl="0" fontAlgn="base">
                        <a:lnSpc>
                          <a:spcPts val="1500"/>
                        </a:lnSpc>
                      </a:pPr>
                      <a:r>
                        <a:rPr lang="en-US" sz="1600" b="1">
                          <a:effectLst/>
                        </a:rPr>
                        <a:t>HACLA</a:t>
                      </a:r>
                      <a:endParaRPr lang="en-US" sz="1600" b="1">
                        <a:effectLst/>
                        <a:latin typeface="Calibri"/>
                      </a:endParaRPr>
                    </a:p>
                  </a:txBody>
                  <a:tcPr marL="70866" marR="70866" marT="35433" marB="35433"/>
                </a:tc>
                <a:tc>
                  <a:txBody>
                    <a:bodyPr/>
                    <a:lstStyle/>
                    <a:p>
                      <a:pPr algn="ctr" rtl="0" fontAlgn="base">
                        <a:lnSpc>
                          <a:spcPts val="1500"/>
                        </a:lnSpc>
                      </a:pPr>
                      <a:r>
                        <a:rPr lang="en-US" sz="1600" dirty="0">
                          <a:effectLst/>
                        </a:rPr>
                        <a:t>2,625</a:t>
                      </a:r>
                      <a:endParaRPr lang="en-US" sz="1600" dirty="0">
                        <a:effectLst/>
                        <a:latin typeface="Calibri"/>
                      </a:endParaRPr>
                    </a:p>
                  </a:txBody>
                  <a:tcPr marL="70866" marR="70866" marT="35433" marB="35433"/>
                </a:tc>
                <a:tc>
                  <a:txBody>
                    <a:bodyPr/>
                    <a:lstStyle/>
                    <a:p>
                      <a:pPr algn="ctr" rtl="0" fontAlgn="base">
                        <a:lnSpc>
                          <a:spcPts val="1500"/>
                        </a:lnSpc>
                      </a:pPr>
                      <a:r>
                        <a:rPr lang="en-US" sz="1600" dirty="0">
                          <a:effectLst/>
                        </a:rPr>
                        <a:t>4,865</a:t>
                      </a:r>
                      <a:endParaRPr lang="en-US" sz="1600" dirty="0">
                        <a:effectLst/>
                        <a:latin typeface="Calibri"/>
                      </a:endParaRPr>
                    </a:p>
                  </a:txBody>
                  <a:tcPr marL="70866" marR="70866" marT="35433" marB="35433"/>
                </a:tc>
                <a:extLst>
                  <a:ext uri="{0D108BD9-81ED-4DB2-BD59-A6C34878D82A}">
                    <a16:rowId xmlns:a16="http://schemas.microsoft.com/office/drawing/2014/main" val="3644292666"/>
                  </a:ext>
                </a:extLst>
              </a:tr>
              <a:tr h="343086">
                <a:tc>
                  <a:txBody>
                    <a:bodyPr/>
                    <a:lstStyle/>
                    <a:p>
                      <a:pPr rtl="0" fontAlgn="base">
                        <a:lnSpc>
                          <a:spcPts val="1500"/>
                        </a:lnSpc>
                      </a:pPr>
                      <a:r>
                        <a:rPr lang="en-US" sz="1600" b="1">
                          <a:effectLst/>
                        </a:rPr>
                        <a:t>City of Pasadena</a:t>
                      </a:r>
                      <a:endParaRPr lang="en-US" sz="1600" b="1">
                        <a:effectLst/>
                        <a:latin typeface="Calibri"/>
                      </a:endParaRPr>
                    </a:p>
                  </a:txBody>
                  <a:tcPr marL="70866" marR="70866" marT="35433" marB="35433"/>
                </a:tc>
                <a:tc>
                  <a:txBody>
                    <a:bodyPr/>
                    <a:lstStyle/>
                    <a:p>
                      <a:pPr algn="ctr" rtl="0" fontAlgn="base">
                        <a:lnSpc>
                          <a:spcPts val="1500"/>
                        </a:lnSpc>
                      </a:pPr>
                      <a:r>
                        <a:rPr lang="en-US" sz="1600" dirty="0">
                          <a:effectLst/>
                        </a:rPr>
                        <a:t>28</a:t>
                      </a:r>
                      <a:endParaRPr lang="en-US" sz="1600" dirty="0">
                        <a:effectLst/>
                        <a:latin typeface="Calibri"/>
                      </a:endParaRPr>
                    </a:p>
                  </a:txBody>
                  <a:tcPr marL="70866" marR="70866" marT="35433" marB="35433"/>
                </a:tc>
                <a:tc>
                  <a:txBody>
                    <a:bodyPr/>
                    <a:lstStyle/>
                    <a:p>
                      <a:pPr algn="ctr" rtl="0" fontAlgn="base">
                        <a:lnSpc>
                          <a:spcPts val="1500"/>
                        </a:lnSpc>
                      </a:pPr>
                      <a:r>
                        <a:rPr lang="en-US" sz="1600" dirty="0">
                          <a:effectLst/>
                        </a:rPr>
                        <a:t>32</a:t>
                      </a:r>
                      <a:endParaRPr lang="en-US" sz="1600" dirty="0">
                        <a:effectLst/>
                        <a:latin typeface="Calibri"/>
                      </a:endParaRPr>
                    </a:p>
                  </a:txBody>
                  <a:tcPr marL="70866" marR="70866" marT="35433" marB="35433"/>
                </a:tc>
                <a:extLst>
                  <a:ext uri="{0D108BD9-81ED-4DB2-BD59-A6C34878D82A}">
                    <a16:rowId xmlns:a16="http://schemas.microsoft.com/office/drawing/2014/main" val="754215658"/>
                  </a:ext>
                </a:extLst>
              </a:tr>
              <a:tr h="343086">
                <a:tc>
                  <a:txBody>
                    <a:bodyPr/>
                    <a:lstStyle/>
                    <a:p>
                      <a:pPr rtl="0" fontAlgn="base">
                        <a:lnSpc>
                          <a:spcPts val="1500"/>
                        </a:lnSpc>
                      </a:pPr>
                      <a:r>
                        <a:rPr lang="en-US" sz="1600" b="1">
                          <a:effectLst/>
                        </a:rPr>
                        <a:t>City of Glendale</a:t>
                      </a:r>
                      <a:endParaRPr lang="en-US" sz="1600" b="1">
                        <a:effectLst/>
                        <a:latin typeface="Calibri"/>
                      </a:endParaRPr>
                    </a:p>
                  </a:txBody>
                  <a:tcPr marL="70866" marR="70866" marT="35433" marB="35433"/>
                </a:tc>
                <a:tc>
                  <a:txBody>
                    <a:bodyPr/>
                    <a:lstStyle/>
                    <a:p>
                      <a:pPr algn="ctr" rtl="0" fontAlgn="base">
                        <a:lnSpc>
                          <a:spcPts val="1500"/>
                        </a:lnSpc>
                      </a:pPr>
                      <a:r>
                        <a:rPr lang="en-US" sz="1600" dirty="0">
                          <a:effectLst/>
                        </a:rPr>
                        <a:t>7</a:t>
                      </a:r>
                      <a:endParaRPr lang="en-US" sz="1600" dirty="0">
                        <a:effectLst/>
                        <a:latin typeface="Calibri"/>
                      </a:endParaRPr>
                    </a:p>
                  </a:txBody>
                  <a:tcPr marL="70866" marR="70866" marT="35433" marB="35433"/>
                </a:tc>
                <a:tc>
                  <a:txBody>
                    <a:bodyPr/>
                    <a:lstStyle/>
                    <a:p>
                      <a:pPr algn="ctr" rtl="0" fontAlgn="base">
                        <a:lnSpc>
                          <a:spcPts val="1500"/>
                        </a:lnSpc>
                      </a:pPr>
                      <a:r>
                        <a:rPr lang="en-US" sz="1600">
                          <a:effectLst/>
                        </a:rPr>
                        <a:t>15</a:t>
                      </a:r>
                      <a:endParaRPr lang="en-US" sz="1600">
                        <a:effectLst/>
                        <a:latin typeface="Calibri"/>
                      </a:endParaRPr>
                    </a:p>
                  </a:txBody>
                  <a:tcPr marL="70866" marR="70866" marT="35433" marB="35433"/>
                </a:tc>
                <a:extLst>
                  <a:ext uri="{0D108BD9-81ED-4DB2-BD59-A6C34878D82A}">
                    <a16:rowId xmlns:a16="http://schemas.microsoft.com/office/drawing/2014/main" val="3916907888"/>
                  </a:ext>
                </a:extLst>
              </a:tr>
              <a:tr h="343086">
                <a:tc>
                  <a:txBody>
                    <a:bodyPr/>
                    <a:lstStyle/>
                    <a:p>
                      <a:pPr rtl="0" fontAlgn="base">
                        <a:lnSpc>
                          <a:spcPts val="1500"/>
                        </a:lnSpc>
                      </a:pPr>
                      <a:r>
                        <a:rPr lang="en-US" sz="1600" b="1" dirty="0">
                          <a:effectLst/>
                        </a:rPr>
                        <a:t>City of Burbank</a:t>
                      </a:r>
                      <a:endParaRPr lang="en-US" sz="1600" b="1" dirty="0">
                        <a:effectLst/>
                        <a:latin typeface="Calibri"/>
                      </a:endParaRPr>
                    </a:p>
                  </a:txBody>
                  <a:tcPr marL="70866" marR="70866" marT="35433" marB="35433"/>
                </a:tc>
                <a:tc>
                  <a:txBody>
                    <a:bodyPr/>
                    <a:lstStyle/>
                    <a:p>
                      <a:pPr algn="ctr" rtl="0" fontAlgn="base">
                        <a:lnSpc>
                          <a:spcPts val="1500"/>
                        </a:lnSpc>
                      </a:pPr>
                      <a:r>
                        <a:rPr lang="en-US" sz="1600" dirty="0">
                          <a:effectLst/>
                        </a:rPr>
                        <a:t>11</a:t>
                      </a:r>
                    </a:p>
                  </a:txBody>
                  <a:tcPr marL="70866" marR="70866" marT="35433" marB="35433"/>
                </a:tc>
                <a:tc>
                  <a:txBody>
                    <a:bodyPr/>
                    <a:lstStyle/>
                    <a:p>
                      <a:pPr algn="ctr" rtl="0" fontAlgn="base">
                        <a:lnSpc>
                          <a:spcPts val="1500"/>
                        </a:lnSpc>
                      </a:pPr>
                      <a:r>
                        <a:rPr lang="en-US" sz="1600" dirty="0">
                          <a:effectLst/>
                        </a:rPr>
                        <a:t>15</a:t>
                      </a:r>
                      <a:endParaRPr lang="en-US" sz="1600" dirty="0">
                        <a:effectLst/>
                        <a:latin typeface="Calibri"/>
                      </a:endParaRPr>
                    </a:p>
                  </a:txBody>
                  <a:tcPr marL="70866" marR="70866" marT="35433" marB="35433"/>
                </a:tc>
                <a:extLst>
                  <a:ext uri="{0D108BD9-81ED-4DB2-BD59-A6C34878D82A}">
                    <a16:rowId xmlns:a16="http://schemas.microsoft.com/office/drawing/2014/main" val="3795469727"/>
                  </a:ext>
                </a:extLst>
              </a:tr>
              <a:tr h="343086">
                <a:tc>
                  <a:txBody>
                    <a:bodyPr/>
                    <a:lstStyle/>
                    <a:p>
                      <a:pPr rtl="0" fontAlgn="base">
                        <a:lnSpc>
                          <a:spcPts val="1500"/>
                        </a:lnSpc>
                      </a:pPr>
                      <a:r>
                        <a:rPr lang="en-US" sz="1600" b="1">
                          <a:effectLst/>
                        </a:rPr>
                        <a:t>City of Inglewood</a:t>
                      </a:r>
                      <a:endParaRPr lang="en-US" sz="1600" b="1">
                        <a:effectLst/>
                        <a:latin typeface="Calibri"/>
                      </a:endParaRPr>
                    </a:p>
                  </a:txBody>
                  <a:tcPr marL="70866" marR="70866" marT="35433" marB="35433"/>
                </a:tc>
                <a:tc>
                  <a:txBody>
                    <a:bodyPr/>
                    <a:lstStyle/>
                    <a:p>
                      <a:pPr algn="ctr" rtl="0" fontAlgn="base">
                        <a:lnSpc>
                          <a:spcPts val="1500"/>
                        </a:lnSpc>
                      </a:pPr>
                      <a:r>
                        <a:rPr lang="en-US" sz="1600" dirty="0">
                          <a:effectLst/>
                        </a:rPr>
                        <a:t>50</a:t>
                      </a:r>
                      <a:endParaRPr lang="en-US" sz="1600" dirty="0">
                        <a:effectLst/>
                        <a:latin typeface="Calibri"/>
                      </a:endParaRPr>
                    </a:p>
                  </a:txBody>
                  <a:tcPr marL="70866" marR="70866" marT="35433" marB="35433"/>
                </a:tc>
                <a:tc>
                  <a:txBody>
                    <a:bodyPr/>
                    <a:lstStyle/>
                    <a:p>
                      <a:pPr algn="ctr" rtl="0" fontAlgn="base">
                        <a:lnSpc>
                          <a:spcPts val="1500"/>
                        </a:lnSpc>
                      </a:pPr>
                      <a:r>
                        <a:rPr lang="en-US" sz="1600" dirty="0">
                          <a:effectLst/>
                        </a:rPr>
                        <a:t>50</a:t>
                      </a:r>
                      <a:endParaRPr lang="en-US" sz="1600" dirty="0">
                        <a:effectLst/>
                        <a:latin typeface="Calibri"/>
                      </a:endParaRPr>
                    </a:p>
                  </a:txBody>
                  <a:tcPr marL="70866" marR="70866" marT="35433" marB="35433"/>
                </a:tc>
                <a:extLst>
                  <a:ext uri="{0D108BD9-81ED-4DB2-BD59-A6C34878D82A}">
                    <a16:rowId xmlns:a16="http://schemas.microsoft.com/office/drawing/2014/main" val="1831923439"/>
                  </a:ext>
                </a:extLst>
              </a:tr>
              <a:tr h="452544">
                <a:tc>
                  <a:txBody>
                    <a:bodyPr/>
                    <a:lstStyle/>
                    <a:p>
                      <a:pPr rtl="0" fontAlgn="base">
                        <a:lnSpc>
                          <a:spcPts val="1500"/>
                        </a:lnSpc>
                      </a:pPr>
                      <a:r>
                        <a:rPr lang="en-US" sz="1600" b="1" dirty="0">
                          <a:effectLst/>
                        </a:rPr>
                        <a:t>City of Torrance</a:t>
                      </a:r>
                      <a:endParaRPr lang="en-US" sz="1600" b="1" dirty="0">
                        <a:effectLst/>
                        <a:latin typeface="Calibri"/>
                      </a:endParaRPr>
                    </a:p>
                  </a:txBody>
                  <a:tcPr marL="70866" marR="70866" marT="35433" marB="35433"/>
                </a:tc>
                <a:tc>
                  <a:txBody>
                    <a:bodyPr/>
                    <a:lstStyle/>
                    <a:p>
                      <a:pPr algn="ctr" rtl="0" fontAlgn="base">
                        <a:lnSpc>
                          <a:spcPts val="1500"/>
                        </a:lnSpc>
                      </a:pPr>
                      <a:r>
                        <a:rPr lang="en-US" sz="1600" dirty="0">
                          <a:effectLst/>
                        </a:rPr>
                        <a:t>11</a:t>
                      </a:r>
                      <a:endParaRPr lang="en-US" sz="1600" dirty="0">
                        <a:effectLst/>
                        <a:latin typeface="Calibri"/>
                      </a:endParaRPr>
                    </a:p>
                  </a:txBody>
                  <a:tcPr marL="70866" marR="70866" marT="35433" marB="35433"/>
                </a:tc>
                <a:tc>
                  <a:txBody>
                    <a:bodyPr/>
                    <a:lstStyle/>
                    <a:p>
                      <a:pPr algn="ctr" rtl="0" fontAlgn="base">
                        <a:lnSpc>
                          <a:spcPts val="1500"/>
                        </a:lnSpc>
                      </a:pPr>
                      <a:r>
                        <a:rPr lang="en-US" sz="1600" dirty="0">
                          <a:effectLst/>
                        </a:rPr>
                        <a:t>25</a:t>
                      </a:r>
                      <a:endParaRPr lang="en-US" sz="1600" dirty="0">
                        <a:effectLst/>
                        <a:latin typeface="Calibri"/>
                      </a:endParaRPr>
                    </a:p>
                  </a:txBody>
                  <a:tcPr marL="70866" marR="70866" marT="35433" marB="35433"/>
                </a:tc>
                <a:extLst>
                  <a:ext uri="{0D108BD9-81ED-4DB2-BD59-A6C34878D82A}">
                    <a16:rowId xmlns:a16="http://schemas.microsoft.com/office/drawing/2014/main" val="1967796246"/>
                  </a:ext>
                </a:extLst>
              </a:tr>
              <a:tr h="397980">
                <a:tc>
                  <a:txBody>
                    <a:bodyPr/>
                    <a:lstStyle/>
                    <a:p>
                      <a:pPr rtl="0" fontAlgn="base">
                        <a:lnSpc>
                          <a:spcPts val="1500"/>
                        </a:lnSpc>
                      </a:pPr>
                      <a:r>
                        <a:rPr lang="en-US" sz="1600" b="1" dirty="0">
                          <a:effectLst/>
                        </a:rPr>
                        <a:t>City of Santa Monica</a:t>
                      </a:r>
                      <a:endParaRPr lang="en-US" sz="1600" b="1" dirty="0">
                        <a:effectLst/>
                        <a:latin typeface="Calibri"/>
                      </a:endParaRPr>
                    </a:p>
                  </a:txBody>
                  <a:tcPr marL="70866" marR="70866" marT="35433" marB="35433"/>
                </a:tc>
                <a:tc>
                  <a:txBody>
                    <a:bodyPr/>
                    <a:lstStyle/>
                    <a:p>
                      <a:pPr algn="ctr" rtl="0" fontAlgn="base">
                        <a:lnSpc>
                          <a:spcPts val="1500"/>
                        </a:lnSpc>
                      </a:pPr>
                      <a:r>
                        <a:rPr lang="en-US" sz="1600" dirty="0">
                          <a:effectLst/>
                        </a:rPr>
                        <a:t>22</a:t>
                      </a:r>
                      <a:endParaRPr lang="en-US" sz="1600" dirty="0">
                        <a:effectLst/>
                        <a:latin typeface="Calibri"/>
                      </a:endParaRPr>
                    </a:p>
                  </a:txBody>
                  <a:tcPr marL="70866" marR="70866" marT="35433" marB="35433"/>
                </a:tc>
                <a:tc>
                  <a:txBody>
                    <a:bodyPr/>
                    <a:lstStyle/>
                    <a:p>
                      <a:pPr algn="ctr" rtl="0" fontAlgn="base">
                        <a:lnSpc>
                          <a:spcPts val="1500"/>
                        </a:lnSpc>
                      </a:pPr>
                      <a:r>
                        <a:rPr lang="en-US" sz="1600" dirty="0">
                          <a:effectLst/>
                        </a:rPr>
                        <a:t>35</a:t>
                      </a:r>
                      <a:endParaRPr lang="en-US" sz="1600" dirty="0">
                        <a:effectLst/>
                        <a:latin typeface="Calibri"/>
                      </a:endParaRPr>
                    </a:p>
                  </a:txBody>
                  <a:tcPr marL="70866" marR="70866" marT="35433" marB="35433"/>
                </a:tc>
                <a:extLst>
                  <a:ext uri="{0D108BD9-81ED-4DB2-BD59-A6C34878D82A}">
                    <a16:rowId xmlns:a16="http://schemas.microsoft.com/office/drawing/2014/main" val="2453071748"/>
                  </a:ext>
                </a:extLst>
              </a:tr>
              <a:tr h="397980">
                <a:tc>
                  <a:txBody>
                    <a:bodyPr/>
                    <a:lstStyle/>
                    <a:p>
                      <a:pPr marL="0" algn="l" defTabSz="914400" rtl="0" eaLnBrk="1" fontAlgn="base" latinLnBrk="0" hangingPunct="1">
                        <a:lnSpc>
                          <a:spcPts val="1500"/>
                        </a:lnSpc>
                      </a:pPr>
                      <a:r>
                        <a:rPr lang="en-US" sz="1600" b="1" kern="1200" dirty="0">
                          <a:solidFill>
                            <a:schemeClr val="dk1"/>
                          </a:solidFill>
                          <a:effectLst/>
                          <a:latin typeface="Calibri"/>
                          <a:ea typeface="+mn-ea"/>
                          <a:cs typeface="+mn-cs"/>
                        </a:rPr>
                        <a:t>City of Redondo Beach</a:t>
                      </a:r>
                    </a:p>
                  </a:txBody>
                  <a:tcPr marL="70866" marR="70866" marT="35433" marB="35433"/>
                </a:tc>
                <a:tc>
                  <a:txBody>
                    <a:bodyPr/>
                    <a:lstStyle/>
                    <a:p>
                      <a:pPr marL="0" algn="ctr" defTabSz="914400" rtl="0" eaLnBrk="1" fontAlgn="base" latinLnBrk="0" hangingPunct="1">
                        <a:lnSpc>
                          <a:spcPts val="1500"/>
                        </a:lnSpc>
                      </a:pPr>
                      <a:r>
                        <a:rPr lang="en-US" sz="1600" kern="1200" dirty="0">
                          <a:solidFill>
                            <a:schemeClr val="dk1"/>
                          </a:solidFill>
                          <a:effectLst/>
                          <a:latin typeface="+mn-lt"/>
                          <a:ea typeface="+mn-ea"/>
                          <a:cs typeface="+mn-cs"/>
                        </a:rPr>
                        <a:t>35</a:t>
                      </a:r>
                    </a:p>
                  </a:txBody>
                  <a:tcPr marL="70866" marR="70866" marT="35433" marB="35433"/>
                </a:tc>
                <a:tc>
                  <a:txBody>
                    <a:bodyPr/>
                    <a:lstStyle/>
                    <a:p>
                      <a:pPr marL="0" algn="ctr" defTabSz="914400" rtl="0" eaLnBrk="1" fontAlgn="base" latinLnBrk="0" hangingPunct="1">
                        <a:lnSpc>
                          <a:spcPts val="1500"/>
                        </a:lnSpc>
                      </a:pPr>
                      <a:r>
                        <a:rPr lang="en-US" sz="1600" kern="1200" dirty="0">
                          <a:solidFill>
                            <a:schemeClr val="dk1"/>
                          </a:solidFill>
                          <a:effectLst/>
                          <a:latin typeface="+mn-lt"/>
                          <a:ea typeface="+mn-ea"/>
                          <a:cs typeface="+mn-cs"/>
                        </a:rPr>
                        <a:t>50</a:t>
                      </a:r>
                    </a:p>
                  </a:txBody>
                  <a:tcPr marL="70866" marR="70866" marT="35433" marB="35433"/>
                </a:tc>
                <a:extLst>
                  <a:ext uri="{0D108BD9-81ED-4DB2-BD59-A6C34878D82A}">
                    <a16:rowId xmlns:a16="http://schemas.microsoft.com/office/drawing/2014/main" val="1010304187"/>
                  </a:ext>
                </a:extLst>
              </a:tr>
            </a:tbl>
          </a:graphicData>
        </a:graphic>
      </p:graphicFrame>
      <p:sp>
        <p:nvSpPr>
          <p:cNvPr id="2" name="TextBox 1">
            <a:extLst>
              <a:ext uri="{FF2B5EF4-FFF2-40B4-BE49-F238E27FC236}">
                <a16:creationId xmlns:a16="http://schemas.microsoft.com/office/drawing/2014/main" id="{CC38ADF5-20A0-25F5-D152-5F90FF90080B}"/>
              </a:ext>
            </a:extLst>
          </p:cNvPr>
          <p:cNvSpPr txBox="1"/>
          <p:nvPr/>
        </p:nvSpPr>
        <p:spPr>
          <a:xfrm>
            <a:off x="362564" y="6477000"/>
            <a:ext cx="843115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Calibri"/>
                <a:cs typeface="Calibri"/>
              </a:rPr>
              <a:t>*Updates are based on the HUD's online dashboard or information received from PHAs</a:t>
            </a:r>
          </a:p>
        </p:txBody>
      </p:sp>
      <p:graphicFrame>
        <p:nvGraphicFramePr>
          <p:cNvPr id="8" name="Chart 7">
            <a:extLst>
              <a:ext uri="{FF2B5EF4-FFF2-40B4-BE49-F238E27FC236}">
                <a16:creationId xmlns:a16="http://schemas.microsoft.com/office/drawing/2014/main" id="{4548D9AE-FC96-0A09-86CB-B98D75E325D8}"/>
              </a:ext>
            </a:extLst>
          </p:cNvPr>
          <p:cNvGraphicFramePr>
            <a:graphicFrameLocks/>
          </p:cNvGraphicFramePr>
          <p:nvPr>
            <p:extLst>
              <p:ext uri="{D42A27DB-BD31-4B8C-83A1-F6EECF244321}">
                <p14:modId xmlns:p14="http://schemas.microsoft.com/office/powerpoint/2010/main" val="146357979"/>
              </p:ext>
            </p:extLst>
          </p:nvPr>
        </p:nvGraphicFramePr>
        <p:xfrm>
          <a:off x="6935038" y="29931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8781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C98815B3-7DC8-4C37-8E02-8E6B9464F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39C2BC0F-6670-7A7B-E664-C182FCD1BA7E}"/>
              </a:ext>
            </a:extLst>
          </p:cNvPr>
          <p:cNvSpPr txBox="1">
            <a:spLocks/>
          </p:cNvSpPr>
          <p:nvPr/>
        </p:nvSpPr>
        <p:spPr>
          <a:xfrm>
            <a:off x="1524000" y="2286706"/>
            <a:ext cx="9144000" cy="7005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a:latin typeface="Cambria"/>
                <a:ea typeface="Cambria"/>
              </a:rPr>
              <a:t>Aging Veterans Referral Program</a:t>
            </a:r>
            <a:endParaRPr lang="en-US" sz="400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E280458A-DE2D-299E-ABDB-DF735F016610}"/>
              </a:ext>
            </a:extLst>
          </p:cNvPr>
          <p:cNvSpPr txBox="1"/>
          <p:nvPr/>
        </p:nvSpPr>
        <p:spPr>
          <a:xfrm>
            <a:off x="1695692" y="3345081"/>
            <a:ext cx="8810262"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2025"/>
              </a:lnSpc>
            </a:pPr>
            <a:endParaRPr lang="en-US">
              <a:highlight>
                <a:srgbClr val="F5F5F5"/>
              </a:highlight>
              <a:latin typeface="Cambria"/>
              <a:ea typeface="Cambria"/>
              <a:cs typeface="Arial"/>
            </a:endParaRPr>
          </a:p>
          <a:p>
            <a:pPr marL="342900" indent="-342900">
              <a:lnSpc>
                <a:spcPts val="2025"/>
              </a:lnSpc>
              <a:buFont typeface="Wingdings,Sans-Serif"/>
              <a:buChar char="§"/>
            </a:pPr>
            <a:r>
              <a:rPr lang="en-US">
                <a:latin typeface="Cambria"/>
                <a:cs typeface="Arial"/>
              </a:rPr>
              <a:t>1referral processed from A&amp;D connecting aging veterans and their caregivers to veteran and community resources​.</a:t>
            </a:r>
            <a:endParaRPr lang="en-US">
              <a:latin typeface="Cambria"/>
              <a:ea typeface="Cambria"/>
              <a:cs typeface="Arial"/>
            </a:endParaRPr>
          </a:p>
          <a:p>
            <a:pPr marL="342900" indent="-342900">
              <a:lnSpc>
                <a:spcPts val="2025"/>
              </a:lnSpc>
              <a:buFont typeface="Wingdings,Sans-Serif"/>
              <a:buChar char="§"/>
            </a:pPr>
            <a:r>
              <a:rPr lang="en-US">
                <a:latin typeface="Cambria"/>
                <a:ea typeface="Cambria"/>
                <a:cs typeface="Arial"/>
              </a:rPr>
              <a:t>MVA provided veteran Quarterly cultural competency and referral refresher training to A&amp;D on 11/14 in a focused effort to drive underserved veteran seniors to MVA. </a:t>
            </a:r>
          </a:p>
          <a:p>
            <a:pPr>
              <a:lnSpc>
                <a:spcPts val="2025"/>
              </a:lnSpc>
            </a:pPr>
            <a:endParaRPr lang="en-US">
              <a:highlight>
                <a:srgbClr val="F5F5F5"/>
              </a:highlight>
              <a:ea typeface="Calibri" panose="020F0502020204030204"/>
              <a:cs typeface="Arial"/>
            </a:endParaRPr>
          </a:p>
        </p:txBody>
      </p:sp>
    </p:spTree>
    <p:extLst>
      <p:ext uri="{BB962C8B-B14F-4D97-AF65-F5344CB8AC3E}">
        <p14:creationId xmlns:p14="http://schemas.microsoft.com/office/powerpoint/2010/main" val="214442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etter&#10;&#10;Description automatically generated">
            <a:extLst>
              <a:ext uri="{FF2B5EF4-FFF2-40B4-BE49-F238E27FC236}">
                <a16:creationId xmlns:a16="http://schemas.microsoft.com/office/drawing/2014/main" id="{9EE7D610-1B12-2100-0EC1-016BFC0271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463296"/>
            <a:ext cx="12192000" cy="7321296"/>
          </a:xfrm>
          <a:prstGeom prst="rect">
            <a:avLst/>
          </a:prstGeom>
        </p:spPr>
      </p:pic>
      <p:sp>
        <p:nvSpPr>
          <p:cNvPr id="5" name="Title 4">
            <a:extLst>
              <a:ext uri="{FF2B5EF4-FFF2-40B4-BE49-F238E27FC236}">
                <a16:creationId xmlns:a16="http://schemas.microsoft.com/office/drawing/2014/main" id="{4A758D8D-067D-0B0B-C0FE-83A4CA094CC1}"/>
              </a:ext>
            </a:extLst>
          </p:cNvPr>
          <p:cNvSpPr>
            <a:spLocks noGrp="1"/>
          </p:cNvSpPr>
          <p:nvPr>
            <p:ph type="title"/>
          </p:nvPr>
        </p:nvSpPr>
        <p:spPr>
          <a:xfrm>
            <a:off x="650203" y="2102765"/>
            <a:ext cx="10515600" cy="674143"/>
          </a:xfrm>
        </p:spPr>
        <p:txBody>
          <a:bodyPr>
            <a:noAutofit/>
          </a:bodyPr>
          <a:lstStyle/>
          <a:p>
            <a:pPr algn="ctr"/>
            <a:r>
              <a:rPr lang="en-US" sz="4000">
                <a:latin typeface="Cambria" panose="02040503050406030204" pitchFamily="18" charset="0"/>
                <a:ea typeface="Cambria" panose="02040503050406030204" pitchFamily="18" charset="0"/>
              </a:rPr>
              <a:t>Building Operations - Visitor Data</a:t>
            </a:r>
            <a:endParaRPr lang="en-US">
              <a:latin typeface="Cambria" panose="02040503050406030204" pitchFamily="18" charset="0"/>
              <a:ea typeface="Cambria" panose="02040503050406030204" pitchFamily="18" charset="0"/>
            </a:endParaRPr>
          </a:p>
        </p:txBody>
      </p:sp>
      <p:graphicFrame>
        <p:nvGraphicFramePr>
          <p:cNvPr id="6" name="Table 5">
            <a:extLst>
              <a:ext uri="{FF2B5EF4-FFF2-40B4-BE49-F238E27FC236}">
                <a16:creationId xmlns:a16="http://schemas.microsoft.com/office/drawing/2014/main" id="{3C0774DA-6888-1E9D-009F-5DD055582260}"/>
              </a:ext>
            </a:extLst>
          </p:cNvPr>
          <p:cNvGraphicFramePr>
            <a:graphicFrameLocks noGrp="1"/>
          </p:cNvGraphicFramePr>
          <p:nvPr/>
        </p:nvGraphicFramePr>
        <p:xfrm>
          <a:off x="2156235" y="2757908"/>
          <a:ext cx="3475216" cy="2491477"/>
        </p:xfrm>
        <a:graphic>
          <a:graphicData uri="http://schemas.openxmlformats.org/drawingml/2006/table">
            <a:tbl>
              <a:tblPr firstRow="1" lastRow="1" bandRow="1">
                <a:tableStyleId>{5C22544A-7EE6-4342-B048-85BDC9FD1C3A}</a:tableStyleId>
              </a:tblPr>
              <a:tblGrid>
                <a:gridCol w="1134060">
                  <a:extLst>
                    <a:ext uri="{9D8B030D-6E8A-4147-A177-3AD203B41FA5}">
                      <a16:colId xmlns:a16="http://schemas.microsoft.com/office/drawing/2014/main" val="516699183"/>
                    </a:ext>
                  </a:extLst>
                </a:gridCol>
                <a:gridCol w="868783">
                  <a:extLst>
                    <a:ext uri="{9D8B030D-6E8A-4147-A177-3AD203B41FA5}">
                      <a16:colId xmlns:a16="http://schemas.microsoft.com/office/drawing/2014/main" val="3444737030"/>
                    </a:ext>
                  </a:extLst>
                </a:gridCol>
                <a:gridCol w="855519">
                  <a:extLst>
                    <a:ext uri="{9D8B030D-6E8A-4147-A177-3AD203B41FA5}">
                      <a16:colId xmlns:a16="http://schemas.microsoft.com/office/drawing/2014/main" val="3393961506"/>
                    </a:ext>
                  </a:extLst>
                </a:gridCol>
                <a:gridCol w="616854">
                  <a:extLst>
                    <a:ext uri="{9D8B030D-6E8A-4147-A177-3AD203B41FA5}">
                      <a16:colId xmlns:a16="http://schemas.microsoft.com/office/drawing/2014/main" val="227195154"/>
                    </a:ext>
                  </a:extLst>
                </a:gridCol>
              </a:tblGrid>
              <a:tr h="162297">
                <a:tc gridSpan="4">
                  <a:txBody>
                    <a:bodyPr/>
                    <a:lstStyle/>
                    <a:p>
                      <a:pPr algn="ctr"/>
                      <a:r>
                        <a:rPr lang="en-US" sz="1200" dirty="0"/>
                        <a:t>Annual Totals</a:t>
                      </a:r>
                    </a:p>
                  </a:txBody>
                  <a:tcPr anchor="ctr"/>
                </a:tc>
                <a:tc hMerge="1">
                  <a:txBody>
                    <a:bodyPr/>
                    <a:lstStyle/>
                    <a:p>
                      <a:pPr algn="ctr"/>
                      <a:endParaRPr lang="en-US" sz="1400"/>
                    </a:p>
                  </a:txBody>
                  <a:tcPr/>
                </a:tc>
                <a:tc hMerge="1">
                  <a:txBody>
                    <a:bodyPr/>
                    <a:lstStyle/>
                    <a:p>
                      <a:pPr algn="ctr"/>
                      <a:endParaRPr lang="en-US" sz="1400"/>
                    </a:p>
                  </a:txBody>
                  <a:tcPr/>
                </a:tc>
                <a:tc hMerge="1">
                  <a:txBody>
                    <a:bodyPr/>
                    <a:lstStyle/>
                    <a:p>
                      <a:pPr algn="ctr"/>
                      <a:endParaRPr lang="en-US" sz="1400"/>
                    </a:p>
                  </a:txBody>
                  <a:tcPr/>
                </a:tc>
                <a:extLst>
                  <a:ext uri="{0D108BD9-81ED-4DB2-BD59-A6C34878D82A}">
                    <a16:rowId xmlns:a16="http://schemas.microsoft.com/office/drawing/2014/main" val="280105137"/>
                  </a:ext>
                </a:extLst>
              </a:tr>
              <a:tr h="258223">
                <a:tc>
                  <a:txBody>
                    <a:bodyPr/>
                    <a:lstStyle/>
                    <a:p>
                      <a:r>
                        <a:rPr lang="en-US" sz="1200" b="1" dirty="0"/>
                        <a:t>Office Visited</a:t>
                      </a:r>
                    </a:p>
                  </a:txBody>
                  <a:tcPr anchor="ctr">
                    <a:solidFill>
                      <a:schemeClr val="accent5">
                        <a:lumMod val="40000"/>
                        <a:lumOff val="60000"/>
                      </a:schemeClr>
                    </a:solidFill>
                  </a:tcPr>
                </a:tc>
                <a:tc>
                  <a:txBody>
                    <a:bodyPr/>
                    <a:lstStyle/>
                    <a:p>
                      <a:pPr algn="ctr"/>
                      <a:r>
                        <a:rPr lang="en-US" sz="1200" b="1" dirty="0"/>
                        <a:t>FY 24-25</a:t>
                      </a:r>
                    </a:p>
                  </a:txBody>
                  <a:tcPr anchor="ctr">
                    <a:solidFill>
                      <a:schemeClr val="accent5">
                        <a:lumMod val="40000"/>
                        <a:lumOff val="60000"/>
                      </a:schemeClr>
                    </a:solidFill>
                  </a:tcPr>
                </a:tc>
                <a:tc>
                  <a:txBody>
                    <a:bodyPr/>
                    <a:lstStyle/>
                    <a:p>
                      <a:pPr algn="ctr"/>
                      <a:r>
                        <a:rPr lang="en-US" sz="1200" b="1" dirty="0"/>
                        <a:t>FY 23-24</a:t>
                      </a:r>
                    </a:p>
                  </a:txBody>
                  <a:tcPr anchor="ctr">
                    <a:solidFill>
                      <a:schemeClr val="accent5">
                        <a:lumMod val="40000"/>
                        <a:lumOff val="60000"/>
                      </a:schemeClr>
                    </a:solidFill>
                  </a:tcPr>
                </a:tc>
                <a:tc>
                  <a:txBody>
                    <a:bodyPr/>
                    <a:lstStyle/>
                    <a:p>
                      <a:pPr algn="ctr"/>
                      <a:r>
                        <a:rPr lang="en-US" sz="1200" b="1" dirty="0"/>
                        <a:t>DLY</a:t>
                      </a:r>
                    </a:p>
                  </a:txBody>
                  <a:tcPr anchor="ctr">
                    <a:solidFill>
                      <a:schemeClr val="accent5">
                        <a:lumMod val="40000"/>
                        <a:lumOff val="60000"/>
                      </a:schemeClr>
                    </a:solidFill>
                  </a:tcPr>
                </a:tc>
                <a:extLst>
                  <a:ext uri="{0D108BD9-81ED-4DB2-BD59-A6C34878D82A}">
                    <a16:rowId xmlns:a16="http://schemas.microsoft.com/office/drawing/2014/main" val="3089222186"/>
                  </a:ext>
                </a:extLst>
              </a:tr>
              <a:tr h="250603">
                <a:tc>
                  <a:txBody>
                    <a:bodyPr/>
                    <a:lstStyle/>
                    <a:p>
                      <a:pPr marL="57150" indent="0" algn="l" fontAlgn="b"/>
                      <a:r>
                        <a:rPr lang="en-US" sz="1200" b="1" i="0" u="none" strike="noStrike" dirty="0">
                          <a:solidFill>
                            <a:srgbClr val="000000"/>
                          </a:solidFill>
                          <a:effectLst/>
                          <a:latin typeface="Calibri"/>
                        </a:rPr>
                        <a:t>MVA</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4097</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5104</a:t>
                      </a:r>
                    </a:p>
                  </a:txBody>
                  <a:tcPr marL="7620" marR="7620" marT="7620" anchor="b"/>
                </a:tc>
                <a:tc>
                  <a:txBody>
                    <a:bodyPr/>
                    <a:lstStyle/>
                    <a:p>
                      <a:pPr algn="ctr" fontAlgn="b"/>
                      <a:r>
                        <a:rPr lang="en-US" sz="1200" b="1" i="0" u="none" strike="noStrike" dirty="0">
                          <a:solidFill>
                            <a:srgbClr val="000000"/>
                          </a:solidFill>
                          <a:effectLst/>
                          <a:latin typeface="Calibri"/>
                        </a:rPr>
                        <a:t>(1007)</a:t>
                      </a:r>
                    </a:p>
                  </a:txBody>
                  <a:tcPr marL="7620" marR="7620" marT="7620" anchor="b"/>
                </a:tc>
                <a:extLst>
                  <a:ext uri="{0D108BD9-81ED-4DB2-BD59-A6C34878D82A}">
                    <a16:rowId xmlns:a16="http://schemas.microsoft.com/office/drawing/2014/main" val="256295109"/>
                  </a:ext>
                </a:extLst>
              </a:tr>
              <a:tr h="236319">
                <a:tc>
                  <a:txBody>
                    <a:bodyPr/>
                    <a:lstStyle/>
                    <a:p>
                      <a:pPr marL="57150" indent="0" algn="l" defTabSz="914400" rtl="0" eaLnBrk="1" fontAlgn="b" latinLnBrk="0" hangingPunct="1"/>
                      <a:r>
                        <a:rPr lang="en-US" sz="1200" b="1" i="0" u="none" strike="noStrike" kern="1200" dirty="0">
                          <a:solidFill>
                            <a:srgbClr val="000000"/>
                          </a:solidFill>
                          <a:effectLst/>
                          <a:latin typeface="Calibri"/>
                          <a:ea typeface="+mn-ea"/>
                          <a:cs typeface="+mn-cs"/>
                        </a:rPr>
                        <a:t>US Vets</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281</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114</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167</a:t>
                      </a:r>
                    </a:p>
                  </a:txBody>
                  <a:tcPr marL="7620" marR="7620" marT="7620" anchor="b"/>
                </a:tc>
                <a:extLst>
                  <a:ext uri="{0D108BD9-81ED-4DB2-BD59-A6C34878D82A}">
                    <a16:rowId xmlns:a16="http://schemas.microsoft.com/office/drawing/2014/main" val="3211620126"/>
                  </a:ext>
                </a:extLst>
              </a:tr>
              <a:tr h="236319">
                <a:tc>
                  <a:txBody>
                    <a:bodyPr/>
                    <a:lstStyle/>
                    <a:p>
                      <a:pPr marL="57150" indent="0" algn="l" defTabSz="914400" rtl="0" eaLnBrk="1" fontAlgn="b" latinLnBrk="0" hangingPunct="1"/>
                      <a:r>
                        <a:rPr lang="en-US" sz="1200" b="1" i="0" u="none" strike="noStrike" kern="1200" dirty="0">
                          <a:solidFill>
                            <a:srgbClr val="000000"/>
                          </a:solidFill>
                          <a:effectLst/>
                          <a:latin typeface="Calibri"/>
                          <a:ea typeface="+mn-ea"/>
                          <a:cs typeface="+mn-cs"/>
                        </a:rPr>
                        <a:t>AJCC</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588</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654</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-66</a:t>
                      </a:r>
                    </a:p>
                  </a:txBody>
                  <a:tcPr marL="7620" marR="7620" marT="7620" anchor="b"/>
                </a:tc>
                <a:extLst>
                  <a:ext uri="{0D108BD9-81ED-4DB2-BD59-A6C34878D82A}">
                    <a16:rowId xmlns:a16="http://schemas.microsoft.com/office/drawing/2014/main" val="3515700948"/>
                  </a:ext>
                </a:extLst>
              </a:tr>
              <a:tr h="236319">
                <a:tc>
                  <a:txBody>
                    <a:bodyPr/>
                    <a:lstStyle/>
                    <a:p>
                      <a:pPr marL="57150" indent="0" algn="l" defTabSz="914400" rtl="0" eaLnBrk="1" fontAlgn="b" latinLnBrk="0" hangingPunct="1"/>
                      <a:r>
                        <a:rPr lang="en-US" sz="1200" b="1" i="0" u="none" strike="noStrike" kern="1200" dirty="0">
                          <a:solidFill>
                            <a:srgbClr val="000000"/>
                          </a:solidFill>
                          <a:effectLst/>
                          <a:latin typeface="Calibri"/>
                          <a:ea typeface="+mn-ea"/>
                          <a:cs typeface="+mn-cs"/>
                        </a:rPr>
                        <a:t>DMH</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200</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104</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96</a:t>
                      </a:r>
                    </a:p>
                  </a:txBody>
                  <a:tcPr marL="7620" marR="7620" marT="7620" anchor="b"/>
                </a:tc>
                <a:extLst>
                  <a:ext uri="{0D108BD9-81ED-4DB2-BD59-A6C34878D82A}">
                    <a16:rowId xmlns:a16="http://schemas.microsoft.com/office/drawing/2014/main" val="15070107"/>
                  </a:ext>
                </a:extLst>
              </a:tr>
              <a:tr h="236319">
                <a:tc>
                  <a:txBody>
                    <a:bodyPr/>
                    <a:lstStyle/>
                    <a:p>
                      <a:pPr marL="57150" indent="0" algn="l" defTabSz="914400" rtl="0" eaLnBrk="1" fontAlgn="b" latinLnBrk="0" hangingPunct="1"/>
                      <a:r>
                        <a:rPr lang="en-US" sz="1200" b="1" i="0" u="none" strike="noStrike" kern="1200" dirty="0">
                          <a:solidFill>
                            <a:srgbClr val="000000"/>
                          </a:solidFill>
                          <a:effectLst/>
                          <a:latin typeface="Calibri"/>
                          <a:ea typeface="+mn-ea"/>
                          <a:cs typeface="+mn-cs"/>
                        </a:rPr>
                        <a:t>Support Tenants</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107</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0</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107</a:t>
                      </a:r>
                    </a:p>
                  </a:txBody>
                  <a:tcPr marL="7620" marR="7620" marT="7620" anchor="b"/>
                </a:tc>
                <a:extLst>
                  <a:ext uri="{0D108BD9-81ED-4DB2-BD59-A6C34878D82A}">
                    <a16:rowId xmlns:a16="http://schemas.microsoft.com/office/drawing/2014/main" val="1707159928"/>
                  </a:ext>
                </a:extLst>
              </a:tr>
              <a:tr h="236319">
                <a:tc>
                  <a:txBody>
                    <a:bodyPr/>
                    <a:lstStyle/>
                    <a:p>
                      <a:pPr marL="57150" indent="0" algn="l" defTabSz="914400" rtl="0" eaLnBrk="1" fontAlgn="b" latinLnBrk="0" hangingPunct="1"/>
                      <a:r>
                        <a:rPr lang="en-US" sz="1200" b="1" i="0" u="none" strike="noStrike" kern="1200" dirty="0">
                          <a:solidFill>
                            <a:srgbClr val="000000"/>
                          </a:solidFill>
                          <a:effectLst/>
                          <a:latin typeface="Calibri"/>
                          <a:ea typeface="+mn-ea"/>
                          <a:cs typeface="+mn-cs"/>
                        </a:rPr>
                        <a:t>Events</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3052</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4041</a:t>
                      </a:r>
                    </a:p>
                  </a:txBody>
                  <a:tcPr marL="7620" marR="7620" marT="7620" anchor="b"/>
                </a:tc>
                <a:tc>
                  <a:txBody>
                    <a:bodyPr/>
                    <a:lstStyle/>
                    <a:p>
                      <a:pPr algn="ctr" fontAlgn="b"/>
                      <a:r>
                        <a:rPr lang="en-US" sz="1200" b="1" i="0" u="none" strike="noStrike" dirty="0">
                          <a:solidFill>
                            <a:srgbClr val="000000"/>
                          </a:solidFill>
                          <a:effectLst/>
                          <a:latin typeface="Calibri" panose="020F0502020204030204" pitchFamily="34" charset="0"/>
                        </a:rPr>
                        <a:t>-989</a:t>
                      </a:r>
                    </a:p>
                  </a:txBody>
                  <a:tcPr marL="7620" marR="7620" marT="7620" anchor="b"/>
                </a:tc>
                <a:extLst>
                  <a:ext uri="{0D108BD9-81ED-4DB2-BD59-A6C34878D82A}">
                    <a16:rowId xmlns:a16="http://schemas.microsoft.com/office/drawing/2014/main" val="922485715"/>
                  </a:ext>
                </a:extLst>
              </a:tr>
              <a:tr h="236319">
                <a:tc>
                  <a:txBody>
                    <a:bodyPr/>
                    <a:lstStyle/>
                    <a:p>
                      <a:pPr marL="57150" indent="0" algn="l" defTabSz="914400" rtl="0" eaLnBrk="1" fontAlgn="b" latinLnBrk="0" hangingPunct="1"/>
                      <a:endParaRPr lang="en-US" sz="1200" b="1" i="0" u="none" strike="noStrike" kern="1200" dirty="0">
                        <a:solidFill>
                          <a:srgbClr val="000000"/>
                        </a:solidFill>
                        <a:effectLst/>
                        <a:latin typeface="Calibri" panose="020F0502020204030204" pitchFamily="34" charset="0"/>
                        <a:ea typeface="+mn-ea"/>
                        <a:cs typeface="+mn-cs"/>
                      </a:endParaRPr>
                    </a:p>
                  </a:txBody>
                  <a:tcPr marL="7620" marR="7620" marT="762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20" marR="7620" marT="762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20" marR="7620" marT="7620" anchor="b"/>
                </a:tc>
                <a:tc>
                  <a:txBody>
                    <a:bodyPr/>
                    <a:lstStyle/>
                    <a:p>
                      <a:pPr algn="ctr" fontAlgn="b"/>
                      <a:endParaRPr lang="en-US" sz="1200" b="0" i="0" u="none" strike="noStrike" dirty="0">
                        <a:solidFill>
                          <a:srgbClr val="000000"/>
                        </a:solidFill>
                        <a:effectLst/>
                        <a:latin typeface="Calibri" panose="020F0502020204030204" pitchFamily="34" charset="0"/>
                      </a:endParaRPr>
                    </a:p>
                  </a:txBody>
                  <a:tcPr marL="7620" marR="7620" marT="7620" anchor="b"/>
                </a:tc>
                <a:extLst>
                  <a:ext uri="{0D108BD9-81ED-4DB2-BD59-A6C34878D82A}">
                    <a16:rowId xmlns:a16="http://schemas.microsoft.com/office/drawing/2014/main" val="1942873888"/>
                  </a:ext>
                </a:extLst>
              </a:tr>
              <a:tr h="236319">
                <a:tc>
                  <a:txBody>
                    <a:bodyPr/>
                    <a:lstStyle/>
                    <a:p>
                      <a:r>
                        <a:rPr lang="en-US" sz="1200" b="1" dirty="0"/>
                        <a:t>FY TOTAL </a:t>
                      </a:r>
                    </a:p>
                  </a:txBody>
                  <a:tcPr anchor="ctr"/>
                </a:tc>
                <a:tc>
                  <a:txBody>
                    <a:bodyPr/>
                    <a:lstStyle/>
                    <a:p>
                      <a:pPr algn="ctr"/>
                      <a:r>
                        <a:rPr lang="en-US" sz="1200" b="1" dirty="0"/>
                        <a:t>8,325</a:t>
                      </a:r>
                    </a:p>
                  </a:txBody>
                  <a:tcPr anchor="ctr"/>
                </a:tc>
                <a:tc>
                  <a:txBody>
                    <a:bodyPr/>
                    <a:lstStyle/>
                    <a:p>
                      <a:pPr algn="ctr"/>
                      <a:r>
                        <a:rPr lang="en-US" sz="1200" b="1" dirty="0"/>
                        <a:t>10,017</a:t>
                      </a:r>
                    </a:p>
                  </a:txBody>
                  <a:tcPr anchor="ctr"/>
                </a:tc>
                <a:tc>
                  <a:txBody>
                    <a:bodyPr/>
                    <a:lstStyle/>
                    <a:p>
                      <a:pPr algn="ctr"/>
                      <a:r>
                        <a:rPr lang="en-US" sz="1200" b="1" dirty="0"/>
                        <a:t>(1692)</a:t>
                      </a:r>
                    </a:p>
                  </a:txBody>
                  <a:tcPr anchor="ctr"/>
                </a:tc>
                <a:extLst>
                  <a:ext uri="{0D108BD9-81ED-4DB2-BD59-A6C34878D82A}">
                    <a16:rowId xmlns:a16="http://schemas.microsoft.com/office/drawing/2014/main" val="489029181"/>
                  </a:ext>
                </a:extLst>
              </a:tr>
            </a:tbl>
          </a:graphicData>
        </a:graphic>
      </p:graphicFrame>
      <p:graphicFrame>
        <p:nvGraphicFramePr>
          <p:cNvPr id="8" name="Table 7">
            <a:extLst>
              <a:ext uri="{FF2B5EF4-FFF2-40B4-BE49-F238E27FC236}">
                <a16:creationId xmlns:a16="http://schemas.microsoft.com/office/drawing/2014/main" id="{EF744179-3F27-B301-C013-594CB97EA373}"/>
              </a:ext>
            </a:extLst>
          </p:cNvPr>
          <p:cNvGraphicFramePr>
            <a:graphicFrameLocks noGrp="1"/>
          </p:cNvGraphicFramePr>
          <p:nvPr/>
        </p:nvGraphicFramePr>
        <p:xfrm>
          <a:off x="6281653" y="2757907"/>
          <a:ext cx="4071037" cy="2491475"/>
        </p:xfrm>
        <a:graphic>
          <a:graphicData uri="http://schemas.openxmlformats.org/drawingml/2006/table">
            <a:tbl>
              <a:tblPr firstRow="1" lastRow="1" bandRow="1">
                <a:tableStyleId>{5C22544A-7EE6-4342-B048-85BDC9FD1C3A}</a:tableStyleId>
              </a:tblPr>
              <a:tblGrid>
                <a:gridCol w="1499310">
                  <a:extLst>
                    <a:ext uri="{9D8B030D-6E8A-4147-A177-3AD203B41FA5}">
                      <a16:colId xmlns:a16="http://schemas.microsoft.com/office/drawing/2014/main" val="516699183"/>
                    </a:ext>
                  </a:extLst>
                </a:gridCol>
                <a:gridCol w="947813">
                  <a:extLst>
                    <a:ext uri="{9D8B030D-6E8A-4147-A177-3AD203B41FA5}">
                      <a16:colId xmlns:a16="http://schemas.microsoft.com/office/drawing/2014/main" val="3444737030"/>
                    </a:ext>
                  </a:extLst>
                </a:gridCol>
                <a:gridCol w="901300">
                  <a:extLst>
                    <a:ext uri="{9D8B030D-6E8A-4147-A177-3AD203B41FA5}">
                      <a16:colId xmlns:a16="http://schemas.microsoft.com/office/drawing/2014/main" val="3393961506"/>
                    </a:ext>
                  </a:extLst>
                </a:gridCol>
                <a:gridCol w="722614">
                  <a:extLst>
                    <a:ext uri="{9D8B030D-6E8A-4147-A177-3AD203B41FA5}">
                      <a16:colId xmlns:a16="http://schemas.microsoft.com/office/drawing/2014/main" val="227195154"/>
                    </a:ext>
                  </a:extLst>
                </a:gridCol>
              </a:tblGrid>
              <a:tr h="278569">
                <a:tc gridSpan="4">
                  <a:txBody>
                    <a:bodyPr/>
                    <a:lstStyle/>
                    <a:p>
                      <a:pPr marL="0" algn="ctr" defTabSz="914400" rtl="0" eaLnBrk="1" latinLnBrk="0" hangingPunct="1"/>
                      <a:r>
                        <a:rPr lang="en-US" sz="1200" b="1" kern="1200" dirty="0">
                          <a:solidFill>
                            <a:schemeClr val="lt1"/>
                          </a:solidFill>
                          <a:latin typeface="+mn-lt"/>
                          <a:ea typeface="+mn-ea"/>
                          <a:cs typeface="+mn-cs"/>
                        </a:rPr>
                        <a:t>Annual Totals</a:t>
                      </a:r>
                    </a:p>
                  </a:txBody>
                  <a:tcPr anchor="ctr"/>
                </a:tc>
                <a:tc hMerge="1">
                  <a:txBody>
                    <a:bodyPr/>
                    <a:lstStyle/>
                    <a:p>
                      <a:pPr algn="ctr"/>
                      <a:endParaRPr lang="en-US" sz="1400"/>
                    </a:p>
                  </a:txBody>
                  <a:tcPr/>
                </a:tc>
                <a:tc hMerge="1">
                  <a:txBody>
                    <a:bodyPr/>
                    <a:lstStyle/>
                    <a:p>
                      <a:pPr algn="ctr"/>
                      <a:endParaRPr lang="en-US" sz="1400"/>
                    </a:p>
                  </a:txBody>
                  <a:tcPr/>
                </a:tc>
                <a:tc hMerge="1">
                  <a:txBody>
                    <a:bodyPr/>
                    <a:lstStyle/>
                    <a:p>
                      <a:pPr algn="ctr"/>
                      <a:endParaRPr lang="en-US" sz="1400"/>
                    </a:p>
                  </a:txBody>
                  <a:tcPr/>
                </a:tc>
                <a:extLst>
                  <a:ext uri="{0D108BD9-81ED-4DB2-BD59-A6C34878D82A}">
                    <a16:rowId xmlns:a16="http://schemas.microsoft.com/office/drawing/2014/main" val="280105137"/>
                  </a:ext>
                </a:extLst>
              </a:tr>
              <a:tr h="278569">
                <a:tc>
                  <a:txBody>
                    <a:bodyPr/>
                    <a:lstStyle/>
                    <a:p>
                      <a:pPr marL="0" algn="l" defTabSz="914400" rtl="0" eaLnBrk="1" latinLnBrk="0" hangingPunct="1"/>
                      <a:r>
                        <a:rPr lang="en-US" sz="1200" b="1" kern="1200" dirty="0">
                          <a:solidFill>
                            <a:schemeClr val="tx1"/>
                          </a:solidFill>
                          <a:latin typeface="+mn-lt"/>
                          <a:ea typeface="+mn-ea"/>
                          <a:cs typeface="+mn-cs"/>
                        </a:rPr>
                        <a:t>Visit Reason</a:t>
                      </a:r>
                    </a:p>
                  </a:txBody>
                  <a:tcPr anchor="ctr">
                    <a:solidFill>
                      <a:schemeClr val="accent5">
                        <a:lumMod val="40000"/>
                        <a:lumOff val="60000"/>
                      </a:schemeClr>
                    </a:solidFill>
                  </a:tcPr>
                </a:tc>
                <a:tc>
                  <a:txBody>
                    <a:bodyPr/>
                    <a:lstStyle/>
                    <a:p>
                      <a:pPr marL="0" algn="ctr" defTabSz="914400" rtl="0" eaLnBrk="1" latinLnBrk="0" hangingPunct="1"/>
                      <a:r>
                        <a:rPr lang="en-US" sz="1200" b="1" kern="1200" dirty="0">
                          <a:solidFill>
                            <a:schemeClr val="tx1"/>
                          </a:solidFill>
                          <a:latin typeface="+mn-lt"/>
                          <a:ea typeface="+mn-ea"/>
                          <a:cs typeface="+mn-cs"/>
                        </a:rPr>
                        <a:t>FY 24-25</a:t>
                      </a:r>
                    </a:p>
                  </a:txBody>
                  <a:tcPr anchor="ctr">
                    <a:solidFill>
                      <a:schemeClr val="accent5">
                        <a:lumMod val="40000"/>
                        <a:lumOff val="60000"/>
                      </a:schemeClr>
                    </a:solidFill>
                  </a:tcPr>
                </a:tc>
                <a:tc>
                  <a:txBody>
                    <a:bodyPr/>
                    <a:lstStyle/>
                    <a:p>
                      <a:pPr marL="0" algn="ctr" defTabSz="914400" rtl="0" eaLnBrk="1" latinLnBrk="0" hangingPunct="1"/>
                      <a:r>
                        <a:rPr lang="en-US" sz="1200" b="1" kern="1200" dirty="0">
                          <a:solidFill>
                            <a:schemeClr val="tx1"/>
                          </a:solidFill>
                          <a:latin typeface="+mn-lt"/>
                          <a:ea typeface="+mn-ea"/>
                          <a:cs typeface="+mn-cs"/>
                        </a:rPr>
                        <a:t>FY 23-24</a:t>
                      </a:r>
                    </a:p>
                  </a:txBody>
                  <a:tcPr anchor="ctr">
                    <a:solidFill>
                      <a:schemeClr val="accent5">
                        <a:lumMod val="40000"/>
                        <a:lumOff val="60000"/>
                      </a:schemeClr>
                    </a:solidFill>
                  </a:tcPr>
                </a:tc>
                <a:tc>
                  <a:txBody>
                    <a:bodyPr/>
                    <a:lstStyle/>
                    <a:p>
                      <a:pPr marL="0" algn="ctr" defTabSz="914400" rtl="0" eaLnBrk="1" latinLnBrk="0" hangingPunct="1"/>
                      <a:r>
                        <a:rPr lang="en-US" sz="1200" b="1" kern="1200" dirty="0">
                          <a:solidFill>
                            <a:schemeClr val="tx1"/>
                          </a:solidFill>
                          <a:latin typeface="+mn-lt"/>
                          <a:ea typeface="+mn-ea"/>
                          <a:cs typeface="+mn-cs"/>
                        </a:rPr>
                        <a:t>DLY</a:t>
                      </a:r>
                    </a:p>
                  </a:txBody>
                  <a:tcPr anchor="ctr">
                    <a:solidFill>
                      <a:schemeClr val="accent5">
                        <a:lumMod val="40000"/>
                        <a:lumOff val="60000"/>
                      </a:schemeClr>
                    </a:solidFill>
                  </a:tcPr>
                </a:tc>
                <a:extLst>
                  <a:ext uri="{0D108BD9-81ED-4DB2-BD59-A6C34878D82A}">
                    <a16:rowId xmlns:a16="http://schemas.microsoft.com/office/drawing/2014/main" val="3089222186"/>
                  </a:ext>
                </a:extLst>
              </a:tr>
              <a:tr h="254484">
                <a:tc>
                  <a:txBody>
                    <a:bodyPr/>
                    <a:lstStyle/>
                    <a:p>
                      <a:pPr marL="57150" indent="0" algn="l" defTabSz="914400" rtl="0" eaLnBrk="1" fontAlgn="b" latinLnBrk="0" hangingPunct="1"/>
                      <a:r>
                        <a:rPr lang="en-US" sz="1200" b="1" i="0" u="none" strike="noStrike" kern="1200" dirty="0">
                          <a:solidFill>
                            <a:srgbClr val="000000"/>
                          </a:solidFill>
                          <a:effectLst/>
                          <a:latin typeface="Calibri"/>
                          <a:ea typeface="+mn-ea"/>
                          <a:cs typeface="+mn-cs"/>
                        </a:rPr>
                        <a:t>Veteran Benefits</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3997</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4757</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(773)</a:t>
                      </a:r>
                    </a:p>
                  </a:txBody>
                  <a:tcPr marL="7620" marR="7620" marT="7620" anchor="b"/>
                </a:tc>
                <a:extLst>
                  <a:ext uri="{0D108BD9-81ED-4DB2-BD59-A6C34878D82A}">
                    <a16:rowId xmlns:a16="http://schemas.microsoft.com/office/drawing/2014/main" val="256295109"/>
                  </a:ext>
                </a:extLst>
              </a:tr>
              <a:tr h="239979">
                <a:tc>
                  <a:txBody>
                    <a:bodyPr/>
                    <a:lstStyle/>
                    <a:p>
                      <a:pPr marL="57150" indent="0" algn="l" defTabSz="914400" rtl="0" eaLnBrk="1" fontAlgn="b" latinLnBrk="0" hangingPunct="1"/>
                      <a:r>
                        <a:rPr lang="en-US" sz="1200" b="1" i="0" u="none" strike="noStrike" kern="1200" dirty="0">
                          <a:solidFill>
                            <a:srgbClr val="000000"/>
                          </a:solidFill>
                          <a:effectLst/>
                          <a:latin typeface="Calibri"/>
                          <a:ea typeface="+mn-ea"/>
                          <a:cs typeface="+mn-cs"/>
                        </a:rPr>
                        <a:t>Legal Assistance</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203</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27</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13</a:t>
                      </a:r>
                    </a:p>
                  </a:txBody>
                  <a:tcPr marL="7620" marR="7620" marT="7620" anchor="b"/>
                </a:tc>
                <a:extLst>
                  <a:ext uri="{0D108BD9-81ED-4DB2-BD59-A6C34878D82A}">
                    <a16:rowId xmlns:a16="http://schemas.microsoft.com/office/drawing/2014/main" val="3211620126"/>
                  </a:ext>
                </a:extLst>
              </a:tr>
              <a:tr h="239979">
                <a:tc>
                  <a:txBody>
                    <a:bodyPr/>
                    <a:lstStyle/>
                    <a:p>
                      <a:pPr marL="57150" indent="0" algn="l" defTabSz="914400" rtl="0" eaLnBrk="1" fontAlgn="b" latinLnBrk="0" hangingPunct="1"/>
                      <a:r>
                        <a:rPr lang="en-US" sz="1200" b="1" i="0" u="none" strike="noStrike" kern="1200" dirty="0">
                          <a:solidFill>
                            <a:srgbClr val="000000"/>
                          </a:solidFill>
                          <a:effectLst/>
                          <a:latin typeface="Calibri"/>
                          <a:ea typeface="+mn-ea"/>
                          <a:cs typeface="+mn-cs"/>
                        </a:rPr>
                        <a:t>Meeting</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428</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810</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-382</a:t>
                      </a:r>
                    </a:p>
                  </a:txBody>
                  <a:tcPr marL="7620" marR="7620" marT="7620" anchor="b"/>
                </a:tc>
                <a:extLst>
                  <a:ext uri="{0D108BD9-81ED-4DB2-BD59-A6C34878D82A}">
                    <a16:rowId xmlns:a16="http://schemas.microsoft.com/office/drawing/2014/main" val="3515700948"/>
                  </a:ext>
                </a:extLst>
              </a:tr>
              <a:tr h="239979">
                <a:tc>
                  <a:txBody>
                    <a:bodyPr/>
                    <a:lstStyle/>
                    <a:p>
                      <a:pPr marL="57150" indent="0" algn="l" defTabSz="914400" rtl="0" eaLnBrk="1" fontAlgn="b" latinLnBrk="0" hangingPunct="1"/>
                      <a:r>
                        <a:rPr lang="en-US" sz="1200" b="1" i="0" u="none" strike="noStrike" kern="1200" dirty="0">
                          <a:solidFill>
                            <a:srgbClr val="000000"/>
                          </a:solidFill>
                          <a:effectLst/>
                          <a:latin typeface="Calibri"/>
                          <a:ea typeface="+mn-ea"/>
                          <a:cs typeface="+mn-cs"/>
                        </a:rPr>
                        <a:t>Employment Services</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635</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705</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-70</a:t>
                      </a:r>
                    </a:p>
                  </a:txBody>
                  <a:tcPr marL="7620" marR="7620" marT="7620" anchor="b"/>
                </a:tc>
                <a:extLst>
                  <a:ext uri="{0D108BD9-81ED-4DB2-BD59-A6C34878D82A}">
                    <a16:rowId xmlns:a16="http://schemas.microsoft.com/office/drawing/2014/main" val="15070107"/>
                  </a:ext>
                </a:extLst>
              </a:tr>
              <a:tr h="239979">
                <a:tc>
                  <a:txBody>
                    <a:bodyPr/>
                    <a:lstStyle/>
                    <a:p>
                      <a:pPr marL="57150" indent="0" algn="l" defTabSz="914400" rtl="0" eaLnBrk="1" fontAlgn="b" latinLnBrk="0" hangingPunct="1"/>
                      <a:r>
                        <a:rPr lang="en-US" sz="1200" b="1" i="0" u="none" strike="noStrike" kern="1200" dirty="0">
                          <a:solidFill>
                            <a:srgbClr val="000000"/>
                          </a:solidFill>
                          <a:effectLst/>
                          <a:latin typeface="Calibri"/>
                          <a:ea typeface="+mn-ea"/>
                          <a:cs typeface="+mn-cs"/>
                        </a:rPr>
                        <a:t>Mental Health</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199</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121</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78</a:t>
                      </a:r>
                    </a:p>
                  </a:txBody>
                  <a:tcPr marL="7620" marR="7620" marT="7620" anchor="b"/>
                </a:tc>
                <a:extLst>
                  <a:ext uri="{0D108BD9-81ED-4DB2-BD59-A6C34878D82A}">
                    <a16:rowId xmlns:a16="http://schemas.microsoft.com/office/drawing/2014/main" val="1707159928"/>
                  </a:ext>
                </a:extLst>
              </a:tr>
              <a:tr h="239979">
                <a:tc>
                  <a:txBody>
                    <a:bodyPr/>
                    <a:lstStyle/>
                    <a:p>
                      <a:pPr marL="57150" indent="0" algn="l" defTabSz="914400" rtl="0" eaLnBrk="1" fontAlgn="b" latinLnBrk="0" hangingPunct="1"/>
                      <a:r>
                        <a:rPr lang="en-US" sz="1200" b="1" i="0" u="none" strike="noStrike" kern="1200" dirty="0">
                          <a:solidFill>
                            <a:srgbClr val="000000"/>
                          </a:solidFill>
                          <a:effectLst/>
                          <a:latin typeface="Calibri"/>
                          <a:ea typeface="+mn-ea"/>
                          <a:cs typeface="+mn-cs"/>
                        </a:rPr>
                        <a:t>Housing</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39</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11</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28</a:t>
                      </a:r>
                    </a:p>
                  </a:txBody>
                  <a:tcPr marL="7620" marR="7620" marT="7620" anchor="b"/>
                </a:tc>
                <a:extLst>
                  <a:ext uri="{0D108BD9-81ED-4DB2-BD59-A6C34878D82A}">
                    <a16:rowId xmlns:a16="http://schemas.microsoft.com/office/drawing/2014/main" val="922485715"/>
                  </a:ext>
                </a:extLst>
              </a:tr>
              <a:tr h="239979">
                <a:tc>
                  <a:txBody>
                    <a:bodyPr/>
                    <a:lstStyle/>
                    <a:p>
                      <a:pPr marL="57150" indent="0" algn="l" defTabSz="914400" rtl="0" eaLnBrk="1" fontAlgn="b" latinLnBrk="0" hangingPunct="1"/>
                      <a:r>
                        <a:rPr lang="en-US" sz="1200" b="1" i="0" u="none" strike="noStrike" kern="1200" dirty="0">
                          <a:solidFill>
                            <a:srgbClr val="000000"/>
                          </a:solidFill>
                          <a:effectLst/>
                          <a:latin typeface="Calibri"/>
                          <a:ea typeface="+mn-ea"/>
                          <a:cs typeface="+mn-cs"/>
                        </a:rPr>
                        <a:t>Other</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2824</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2589</a:t>
                      </a:r>
                    </a:p>
                  </a:txBody>
                  <a:tcPr marL="7620" marR="7620" marT="7620" anchor="b"/>
                </a:tc>
                <a:tc>
                  <a:txBody>
                    <a:bodyPr/>
                    <a:lstStyle/>
                    <a:p>
                      <a:pPr marL="0" algn="ctr" defTabSz="914400" rtl="0" eaLnBrk="1" fontAlgn="b" latinLnBrk="0" hangingPunct="1"/>
                      <a:r>
                        <a:rPr lang="en-US" sz="1200" b="1" kern="1200" dirty="0">
                          <a:solidFill>
                            <a:schemeClr val="tx1"/>
                          </a:solidFill>
                          <a:latin typeface="+mn-lt"/>
                          <a:ea typeface="+mn-ea"/>
                          <a:cs typeface="+mn-cs"/>
                        </a:rPr>
                        <a:t>-765</a:t>
                      </a:r>
                    </a:p>
                  </a:txBody>
                  <a:tcPr marL="7620" marR="7620" marT="7620" anchor="b"/>
                </a:tc>
                <a:extLst>
                  <a:ext uri="{0D108BD9-81ED-4DB2-BD59-A6C34878D82A}">
                    <a16:rowId xmlns:a16="http://schemas.microsoft.com/office/drawing/2014/main" val="1942873888"/>
                  </a:ext>
                </a:extLst>
              </a:tr>
              <a:tr h="239979">
                <a:tc>
                  <a:txBody>
                    <a:bodyPr/>
                    <a:lstStyle/>
                    <a:p>
                      <a:pPr marL="0" algn="l" defTabSz="914400" rtl="0" eaLnBrk="1" fontAlgn="b" latinLnBrk="0" hangingPunct="1"/>
                      <a:r>
                        <a:rPr lang="en-US" sz="1200" b="1" kern="1200" dirty="0">
                          <a:solidFill>
                            <a:schemeClr val="lt1"/>
                          </a:solidFill>
                          <a:latin typeface="+mn-lt"/>
                          <a:ea typeface="+mn-ea"/>
                          <a:cs typeface="+mn-cs"/>
                        </a:rPr>
                        <a:t>FY Totals:</a:t>
                      </a:r>
                    </a:p>
                  </a:txBody>
                  <a:tcPr marL="7620" marR="7620" marT="7620" anchor="b"/>
                </a:tc>
                <a:tc>
                  <a:txBody>
                    <a:bodyPr/>
                    <a:lstStyle/>
                    <a:p>
                      <a:pPr marL="0" algn="ctr" defTabSz="914400" rtl="0" eaLnBrk="1" fontAlgn="b" latinLnBrk="0" hangingPunct="1"/>
                      <a:r>
                        <a:rPr lang="en-US" sz="1200" b="1" kern="1200" dirty="0">
                          <a:solidFill>
                            <a:schemeClr val="lt1"/>
                          </a:solidFill>
                          <a:latin typeface="+mn-lt"/>
                          <a:ea typeface="+mn-ea"/>
                          <a:cs typeface="+mn-cs"/>
                        </a:rPr>
                        <a:t>8,325</a:t>
                      </a:r>
                    </a:p>
                  </a:txBody>
                  <a:tcPr marL="7620" marR="7620" marT="7620" anchor="b"/>
                </a:tc>
                <a:tc>
                  <a:txBody>
                    <a:bodyPr/>
                    <a:lstStyle/>
                    <a:p>
                      <a:pPr marL="0" algn="ctr" defTabSz="914400" rtl="0" eaLnBrk="1" fontAlgn="b" latinLnBrk="0" hangingPunct="1"/>
                      <a:r>
                        <a:rPr lang="en-US" sz="1200" b="1" kern="1200" dirty="0">
                          <a:solidFill>
                            <a:schemeClr val="lt1"/>
                          </a:solidFill>
                          <a:latin typeface="+mn-lt"/>
                          <a:ea typeface="+mn-ea"/>
                          <a:cs typeface="+mn-cs"/>
                        </a:rPr>
                        <a:t>10,017</a:t>
                      </a:r>
                    </a:p>
                  </a:txBody>
                  <a:tcPr marL="7620" marR="7620" marT="7620" anchor="b"/>
                </a:tc>
                <a:tc>
                  <a:txBody>
                    <a:bodyPr/>
                    <a:lstStyle/>
                    <a:p>
                      <a:pPr marL="0" algn="ctr" defTabSz="914400" rtl="0" eaLnBrk="1" fontAlgn="b" latinLnBrk="0" hangingPunct="1"/>
                      <a:r>
                        <a:rPr lang="en-US" sz="1200" b="1" kern="1200" dirty="0">
                          <a:solidFill>
                            <a:schemeClr val="lt1"/>
                          </a:solidFill>
                          <a:latin typeface="+mn-lt"/>
                          <a:ea typeface="+mn-ea"/>
                          <a:cs typeface="+mn-cs"/>
                        </a:rPr>
                        <a:t>(1692)</a:t>
                      </a:r>
                    </a:p>
                  </a:txBody>
                  <a:tcPr marL="7620" marR="7620" marT="7620" anchor="b"/>
                </a:tc>
                <a:extLst>
                  <a:ext uri="{0D108BD9-81ED-4DB2-BD59-A6C34878D82A}">
                    <a16:rowId xmlns:a16="http://schemas.microsoft.com/office/drawing/2014/main" val="489029181"/>
                  </a:ext>
                </a:extLst>
              </a:tr>
            </a:tbl>
          </a:graphicData>
        </a:graphic>
      </p:graphicFrame>
      <p:sp>
        <p:nvSpPr>
          <p:cNvPr id="11" name="Content Placeholder 2">
            <a:extLst>
              <a:ext uri="{FF2B5EF4-FFF2-40B4-BE49-F238E27FC236}">
                <a16:creationId xmlns:a16="http://schemas.microsoft.com/office/drawing/2014/main" id="{7B7AE13D-98F4-90C5-3898-C204E6B5736F}"/>
              </a:ext>
            </a:extLst>
          </p:cNvPr>
          <p:cNvSpPr txBox="1">
            <a:spLocks/>
          </p:cNvSpPr>
          <p:nvPr/>
        </p:nvSpPr>
        <p:spPr>
          <a:xfrm>
            <a:off x="2156235" y="5504414"/>
            <a:ext cx="6331848" cy="1098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400" u="sng" dirty="0">
                <a:latin typeface="Cambria" panose="02040503050406030204" pitchFamily="18" charset="0"/>
                <a:ea typeface="Cambria" panose="02040503050406030204" pitchFamily="18" charset="0"/>
              </a:rPr>
              <a:t>Visitor Volume Review through January 2025</a:t>
            </a:r>
          </a:p>
          <a:p>
            <a:pPr>
              <a:spcBef>
                <a:spcPts val="0"/>
              </a:spcBef>
              <a:buFont typeface="Wingdings" panose="05000000000000000000" pitchFamily="2" charset="2"/>
              <a:buChar char="§"/>
            </a:pPr>
            <a:r>
              <a:rPr lang="en-US" sz="1400" dirty="0">
                <a:latin typeface="Cambria" panose="02040503050406030204" pitchFamily="18" charset="0"/>
                <a:ea typeface="Cambria" panose="02040503050406030204" pitchFamily="18" charset="0"/>
              </a:rPr>
              <a:t>Through the first 7 months of the fiscal year, building volume down -1692.</a:t>
            </a:r>
          </a:p>
          <a:p>
            <a:pPr>
              <a:spcBef>
                <a:spcPts val="0"/>
              </a:spcBef>
              <a:buFont typeface="Wingdings" panose="05000000000000000000" pitchFamily="2" charset="2"/>
              <a:buChar char="§"/>
            </a:pPr>
            <a:r>
              <a:rPr lang="en-US" sz="1400" dirty="0">
                <a:latin typeface="Cambria" panose="02040503050406030204" pitchFamily="18" charset="0"/>
                <a:ea typeface="Cambria" panose="02040503050406030204" pitchFamily="18" charset="0"/>
              </a:rPr>
              <a:t>BHPH is on track to see 14,000 visitors. </a:t>
            </a:r>
          </a:p>
          <a:p>
            <a:pPr>
              <a:spcBef>
                <a:spcPts val="0"/>
              </a:spcBef>
              <a:buFont typeface="Wingdings" panose="05000000000000000000" pitchFamily="2" charset="2"/>
              <a:buChar char="§"/>
            </a:pPr>
            <a:r>
              <a:rPr lang="en-US" sz="1400" dirty="0">
                <a:latin typeface="Cambria" panose="02040503050406030204" pitchFamily="18" charset="0"/>
                <a:ea typeface="Cambria" panose="02040503050406030204" pitchFamily="18" charset="0"/>
              </a:rPr>
              <a:t>MVA office visits and events are down a combined 1000 from last year. </a:t>
            </a:r>
            <a:endParaRPr lang="en-US" sz="1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4550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etter&#10;&#10;Description automatically generated">
            <a:extLst>
              <a:ext uri="{FF2B5EF4-FFF2-40B4-BE49-F238E27FC236}">
                <a16:creationId xmlns:a16="http://schemas.microsoft.com/office/drawing/2014/main" id="{9EE7D610-1B12-2100-0EC1-016BFC0271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4">
            <a:extLst>
              <a:ext uri="{FF2B5EF4-FFF2-40B4-BE49-F238E27FC236}">
                <a16:creationId xmlns:a16="http://schemas.microsoft.com/office/drawing/2014/main" id="{4A758D8D-067D-0B0B-C0FE-83A4CA094CC1}"/>
              </a:ext>
            </a:extLst>
          </p:cNvPr>
          <p:cNvSpPr>
            <a:spLocks noGrp="1"/>
          </p:cNvSpPr>
          <p:nvPr>
            <p:ph type="title"/>
          </p:nvPr>
        </p:nvSpPr>
        <p:spPr>
          <a:xfrm>
            <a:off x="650203" y="2304864"/>
            <a:ext cx="10515600" cy="674143"/>
          </a:xfrm>
        </p:spPr>
        <p:txBody>
          <a:bodyPr>
            <a:noAutofit/>
          </a:bodyPr>
          <a:lstStyle/>
          <a:p>
            <a:pPr algn="ctr"/>
            <a:r>
              <a:rPr lang="en-US">
                <a:latin typeface="Cambria" panose="02040503050406030204" pitchFamily="18" charset="0"/>
                <a:ea typeface="Cambria" panose="02040503050406030204" pitchFamily="18" charset="0"/>
              </a:rPr>
              <a:t>Building Operations – Visitor Data</a:t>
            </a:r>
            <a:endParaRPr lang="en-US" sz="4800">
              <a:latin typeface="Cambria" panose="02040503050406030204" pitchFamily="18" charset="0"/>
              <a:ea typeface="Cambria" panose="02040503050406030204" pitchFamily="18" charset="0"/>
            </a:endParaRPr>
          </a:p>
        </p:txBody>
      </p:sp>
      <p:pic>
        <p:nvPicPr>
          <p:cNvPr id="6" name="Picture 1">
            <a:extLst>
              <a:ext uri="{FF2B5EF4-FFF2-40B4-BE49-F238E27FC236}">
                <a16:creationId xmlns:a16="http://schemas.microsoft.com/office/drawing/2014/main" id="{92401C3B-69A9-101B-C488-243DA4630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030" y="3099146"/>
            <a:ext cx="4591050" cy="2762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656350E-BAAD-E2FB-8F81-FADDE021B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920" y="3099146"/>
            <a:ext cx="459105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980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BCBA8-5330-FF0A-027E-FF71B76E56B4}"/>
            </a:ext>
          </a:extLst>
        </p:cNvPr>
        <p:cNvGrpSpPr/>
        <p:nvPr/>
      </p:nvGrpSpPr>
      <p:grpSpPr>
        <a:xfrm>
          <a:off x="0" y="0"/>
          <a:ext cx="0" cy="0"/>
          <a:chOff x="0" y="0"/>
          <a:chExt cx="0" cy="0"/>
        </a:xfrm>
      </p:grpSpPr>
      <p:pic>
        <p:nvPicPr>
          <p:cNvPr id="4" name="Picture 3" descr="A picture containing letter&#10;&#10;Description automatically generated">
            <a:extLst>
              <a:ext uri="{FF2B5EF4-FFF2-40B4-BE49-F238E27FC236}">
                <a16:creationId xmlns:a16="http://schemas.microsoft.com/office/drawing/2014/main" id="{D89E8E10-6E56-54B3-95B7-FD50A2D57DC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Title 4">
            <a:extLst>
              <a:ext uri="{FF2B5EF4-FFF2-40B4-BE49-F238E27FC236}">
                <a16:creationId xmlns:a16="http://schemas.microsoft.com/office/drawing/2014/main" id="{93181DA7-178B-058F-C7F5-8360C27DCB10}"/>
              </a:ext>
            </a:extLst>
          </p:cNvPr>
          <p:cNvSpPr>
            <a:spLocks noGrp="1"/>
          </p:cNvSpPr>
          <p:nvPr>
            <p:ph type="title"/>
          </p:nvPr>
        </p:nvSpPr>
        <p:spPr>
          <a:xfrm>
            <a:off x="650203" y="2304864"/>
            <a:ext cx="10515600" cy="674143"/>
          </a:xfrm>
        </p:spPr>
        <p:txBody>
          <a:bodyPr>
            <a:noAutofit/>
          </a:bodyPr>
          <a:lstStyle/>
          <a:p>
            <a:pPr algn="ctr"/>
            <a:r>
              <a:rPr lang="en-US" dirty="0">
                <a:latin typeface="Cambria" panose="02040503050406030204" pitchFamily="18" charset="0"/>
                <a:ea typeface="Cambria" panose="02040503050406030204" pitchFamily="18" charset="0"/>
              </a:rPr>
              <a:t>January Visitor Data</a:t>
            </a:r>
            <a:endParaRPr lang="en-US" sz="48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241AAD39-DFAA-31AE-59D1-084918A472F4}"/>
              </a:ext>
            </a:extLst>
          </p:cNvPr>
          <p:cNvPicPr>
            <a:picLocks noChangeAspect="1"/>
          </p:cNvPicPr>
          <p:nvPr/>
        </p:nvPicPr>
        <p:blipFill>
          <a:blip r:embed="rId3"/>
          <a:stretch>
            <a:fillRect/>
          </a:stretch>
        </p:blipFill>
        <p:spPr>
          <a:xfrm>
            <a:off x="1458845" y="2979007"/>
            <a:ext cx="9274309" cy="2948275"/>
          </a:xfrm>
          <a:prstGeom prst="rect">
            <a:avLst/>
          </a:prstGeom>
        </p:spPr>
      </p:pic>
    </p:spTree>
    <p:extLst>
      <p:ext uri="{BB962C8B-B14F-4D97-AF65-F5344CB8AC3E}">
        <p14:creationId xmlns:p14="http://schemas.microsoft.com/office/powerpoint/2010/main" val="2153374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A9047-83D2-0360-18C8-5ABBDD6D1D54}"/>
            </a:ext>
          </a:extLst>
        </p:cNvPr>
        <p:cNvGrpSpPr/>
        <p:nvPr/>
      </p:nvGrpSpPr>
      <p:grpSpPr>
        <a:xfrm>
          <a:off x="0" y="0"/>
          <a:ext cx="0" cy="0"/>
          <a:chOff x="0" y="0"/>
          <a:chExt cx="0" cy="0"/>
        </a:xfrm>
      </p:grpSpPr>
      <p:pic>
        <p:nvPicPr>
          <p:cNvPr id="4" name="Picture 3" descr="A picture containing letter&#10;&#10;Description automatically generated">
            <a:extLst>
              <a:ext uri="{FF2B5EF4-FFF2-40B4-BE49-F238E27FC236}">
                <a16:creationId xmlns:a16="http://schemas.microsoft.com/office/drawing/2014/main" id="{F2CBCB54-EAC9-0FC5-A4A6-106A39F0A58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4">
            <a:extLst>
              <a:ext uri="{FF2B5EF4-FFF2-40B4-BE49-F238E27FC236}">
                <a16:creationId xmlns:a16="http://schemas.microsoft.com/office/drawing/2014/main" id="{FCBABCED-E350-A4AD-A860-3BD960AAFACC}"/>
              </a:ext>
            </a:extLst>
          </p:cNvPr>
          <p:cNvSpPr>
            <a:spLocks noGrp="1"/>
          </p:cNvSpPr>
          <p:nvPr>
            <p:ph type="title"/>
          </p:nvPr>
        </p:nvSpPr>
        <p:spPr>
          <a:xfrm>
            <a:off x="650203" y="2304864"/>
            <a:ext cx="10515600" cy="674143"/>
          </a:xfrm>
        </p:spPr>
        <p:txBody>
          <a:bodyPr>
            <a:noAutofit/>
          </a:bodyPr>
          <a:lstStyle/>
          <a:p>
            <a:pPr algn="ctr"/>
            <a:r>
              <a:rPr lang="en-US" dirty="0">
                <a:latin typeface="Cambria" panose="02040503050406030204" pitchFamily="18" charset="0"/>
                <a:ea typeface="Cambria" panose="02040503050406030204" pitchFamily="18" charset="0"/>
              </a:rPr>
              <a:t>Post Satisfaction Survey – Fiscal YTD</a:t>
            </a:r>
            <a:endParaRPr lang="en-US" sz="48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4FD655D2-3944-B682-FFFB-886551BC8852}"/>
              </a:ext>
            </a:extLst>
          </p:cNvPr>
          <p:cNvPicPr>
            <a:picLocks noChangeAspect="1"/>
          </p:cNvPicPr>
          <p:nvPr/>
        </p:nvPicPr>
        <p:blipFill>
          <a:blip r:embed="rId3"/>
          <a:stretch>
            <a:fillRect/>
          </a:stretch>
        </p:blipFill>
        <p:spPr>
          <a:xfrm>
            <a:off x="0" y="3130988"/>
            <a:ext cx="12192000" cy="2786962"/>
          </a:xfrm>
          <a:prstGeom prst="rect">
            <a:avLst/>
          </a:prstGeom>
        </p:spPr>
      </p:pic>
    </p:spTree>
    <p:extLst>
      <p:ext uri="{BB962C8B-B14F-4D97-AF65-F5344CB8AC3E}">
        <p14:creationId xmlns:p14="http://schemas.microsoft.com/office/powerpoint/2010/main" val="206037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C98815B3-7DC8-4C37-8E02-8E6B9464F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8EDD6B-D732-4EB0-B987-40BDBBD6E095}"/>
              </a:ext>
            </a:extLst>
          </p:cNvPr>
          <p:cNvSpPr>
            <a:spLocks noGrp="1"/>
          </p:cNvSpPr>
          <p:nvPr>
            <p:ph type="ctrTitle"/>
          </p:nvPr>
        </p:nvSpPr>
        <p:spPr>
          <a:xfrm>
            <a:off x="1524000" y="2243851"/>
            <a:ext cx="9144000" cy="1130417"/>
          </a:xfrm>
        </p:spPr>
        <p:txBody>
          <a:bodyPr>
            <a:normAutofit fontScale="90000"/>
          </a:bodyPr>
          <a:lstStyle/>
          <a:p>
            <a:r>
              <a:rPr lang="en-US" sz="4900">
                <a:latin typeface="Cambria" panose="02040503050406030204" pitchFamily="18" charset="0"/>
                <a:ea typeface="Cambria" panose="02040503050406030204" pitchFamily="18" charset="0"/>
              </a:rPr>
              <a:t>Fiscal </a:t>
            </a:r>
            <a:r>
              <a:rPr lang="en-US" sz="4000">
                <a:latin typeface="Cambria" panose="02040503050406030204" pitchFamily="18" charset="0"/>
                <a:ea typeface="Cambria" panose="02040503050406030204" pitchFamily="18" charset="0"/>
              </a:rPr>
              <a:t> </a:t>
            </a:r>
            <a:br>
              <a:rPr lang="en-US" sz="4000">
                <a:latin typeface="Cambria" panose="02040503050406030204" pitchFamily="18" charset="0"/>
                <a:ea typeface="Cambria" panose="02040503050406030204" pitchFamily="18" charset="0"/>
              </a:rPr>
            </a:br>
            <a:endParaRPr lang="en-US" sz="3600">
              <a:latin typeface="Cambria" panose="02040503050406030204" pitchFamily="18" charset="0"/>
              <a:ea typeface="Cambria" panose="02040503050406030204" pitchFamily="18" charset="0"/>
            </a:endParaRPr>
          </a:p>
        </p:txBody>
      </p:sp>
      <p:sp>
        <p:nvSpPr>
          <p:cNvPr id="7" name="Subtitle 3">
            <a:extLst>
              <a:ext uri="{FF2B5EF4-FFF2-40B4-BE49-F238E27FC236}">
                <a16:creationId xmlns:a16="http://schemas.microsoft.com/office/drawing/2014/main" id="{224F4530-BB84-BF16-B6FD-1A7510B8A276}"/>
              </a:ext>
            </a:extLst>
          </p:cNvPr>
          <p:cNvSpPr>
            <a:spLocks noGrp="1"/>
          </p:cNvSpPr>
          <p:nvPr>
            <p:ph type="subTitle" idx="1"/>
          </p:nvPr>
        </p:nvSpPr>
        <p:spPr>
          <a:xfrm>
            <a:off x="300552" y="2809059"/>
            <a:ext cx="5989412" cy="2215523"/>
          </a:xfrm>
        </p:spPr>
        <p:txBody>
          <a:bodyPr vert="horz" lIns="91440" tIns="45720" rIns="91440" bIns="45720" rtlCol="0" anchor="t">
            <a:noAutofit/>
          </a:bodyPr>
          <a:lstStyle/>
          <a:p>
            <a:pPr algn="l">
              <a:lnSpc>
                <a:spcPct val="100000"/>
              </a:lnSpc>
            </a:pPr>
            <a:r>
              <a:rPr lang="en-US" b="1" dirty="0">
                <a:latin typeface="Cambria"/>
                <a:ea typeface="Cambria"/>
              </a:rPr>
              <a:t>Budget Request </a:t>
            </a:r>
            <a:endParaRPr lang="en-US" sz="1800" dirty="0">
              <a:latin typeface="Cambria"/>
              <a:ea typeface="Cambria"/>
            </a:endParaRPr>
          </a:p>
          <a:p>
            <a:pPr algn="l">
              <a:spcBef>
                <a:spcPts val="0"/>
              </a:spcBef>
              <a:spcAft>
                <a:spcPts val="600"/>
              </a:spcAft>
            </a:pPr>
            <a:endParaRPr lang="en-US" sz="1600" b="1" dirty="0">
              <a:latin typeface="Poppins" panose="00000500000000000000" pitchFamily="2" charset="0"/>
              <a:ea typeface="Cambria"/>
              <a:cs typeface="Poppins" panose="00000500000000000000" pitchFamily="2" charset="0"/>
            </a:endParaRPr>
          </a:p>
          <a:p>
            <a:pPr algn="l">
              <a:spcBef>
                <a:spcPts val="0"/>
              </a:spcBef>
              <a:spcAft>
                <a:spcPts val="600"/>
              </a:spcAft>
            </a:pPr>
            <a:r>
              <a:rPr lang="en-US" sz="1400" b="1" dirty="0">
                <a:latin typeface="Poppins" panose="00000500000000000000" pitchFamily="2" charset="0"/>
                <a:ea typeface="Cambria"/>
                <a:cs typeface="Poppins" panose="00000500000000000000" pitchFamily="2" charset="0"/>
              </a:rPr>
              <a:t>End Veteran Homelessness </a:t>
            </a:r>
          </a:p>
          <a:p>
            <a:pPr marL="342900" indent="-342900" algn="l">
              <a:spcBef>
                <a:spcPts val="0"/>
              </a:spcBef>
              <a:spcAft>
                <a:spcPts val="600"/>
              </a:spcAft>
              <a:buFont typeface="Wingdings" panose="05000000000000000000" pitchFamily="2" charset="2"/>
              <a:buChar char="§"/>
            </a:pPr>
            <a:r>
              <a:rPr lang="en-US" sz="1400" dirty="0">
                <a:latin typeface="Poppins" panose="00000500000000000000" pitchFamily="2" charset="0"/>
                <a:ea typeface="Cambria"/>
                <a:cs typeface="Poppins" panose="00000500000000000000" pitchFamily="2" charset="0"/>
              </a:rPr>
              <a:t>Identify adequate funding to end veteran homelessness in three years</a:t>
            </a:r>
            <a:endParaRPr lang="en-US" sz="1400" b="1" dirty="0">
              <a:latin typeface="Poppins" panose="00000500000000000000" pitchFamily="2" charset="0"/>
              <a:ea typeface="Cambria"/>
              <a:cs typeface="Poppins" panose="00000500000000000000" pitchFamily="2" charset="0"/>
            </a:endParaRPr>
          </a:p>
          <a:p>
            <a:pPr algn="l">
              <a:spcBef>
                <a:spcPts val="0"/>
              </a:spcBef>
              <a:spcAft>
                <a:spcPts val="600"/>
              </a:spcAft>
            </a:pPr>
            <a:r>
              <a:rPr lang="en-US" sz="1400" b="1" dirty="0">
                <a:latin typeface="Poppins" panose="00000500000000000000" pitchFamily="2" charset="0"/>
                <a:ea typeface="Cambria"/>
                <a:cs typeface="Poppins" panose="00000500000000000000" pitchFamily="2" charset="0"/>
              </a:rPr>
              <a:t>Justice-Involved Veterans</a:t>
            </a:r>
          </a:p>
          <a:p>
            <a:pPr marL="285750" indent="-285750" algn="l">
              <a:spcBef>
                <a:spcPts val="0"/>
              </a:spcBef>
              <a:spcAft>
                <a:spcPts val="600"/>
              </a:spcAft>
              <a:buFont typeface="Wingdings" panose="05000000000000000000" pitchFamily="2" charset="2"/>
              <a:buChar char="§"/>
            </a:pPr>
            <a:r>
              <a:rPr lang="en-US" sz="1400" dirty="0">
                <a:latin typeface="Poppins" panose="00000500000000000000" pitchFamily="2" charset="0"/>
                <a:ea typeface="Cambria"/>
                <a:cs typeface="Poppins" panose="00000500000000000000" pitchFamily="2" charset="0"/>
              </a:rPr>
              <a:t>Identify adequate funding to comply with the Board’s mandate to support this vulnerable population </a:t>
            </a:r>
          </a:p>
          <a:p>
            <a:pPr algn="l">
              <a:spcBef>
                <a:spcPts val="0"/>
              </a:spcBef>
              <a:spcAft>
                <a:spcPts val="600"/>
              </a:spcAft>
            </a:pPr>
            <a:r>
              <a:rPr lang="en-US" sz="1400" b="1" dirty="0">
                <a:latin typeface="Poppins" panose="00000500000000000000" pitchFamily="2" charset="0"/>
                <a:ea typeface="Cambria"/>
                <a:cs typeface="Poppins" panose="00000500000000000000" pitchFamily="2" charset="0"/>
              </a:rPr>
              <a:t>Suicide Prevention</a:t>
            </a:r>
          </a:p>
          <a:p>
            <a:pPr marL="285750" indent="-285750" algn="l">
              <a:spcBef>
                <a:spcPts val="0"/>
              </a:spcBef>
              <a:spcAft>
                <a:spcPts val="600"/>
              </a:spcAft>
              <a:buFont typeface="Wingdings" panose="05000000000000000000" pitchFamily="2" charset="2"/>
              <a:buChar char="§"/>
            </a:pPr>
            <a:r>
              <a:rPr lang="en-US" sz="1400" dirty="0">
                <a:latin typeface="Poppins" panose="00000500000000000000" pitchFamily="2" charset="0"/>
                <a:ea typeface="Cambria"/>
                <a:cs typeface="Poppins" panose="00000500000000000000" pitchFamily="2" charset="0"/>
              </a:rPr>
              <a:t>Identify adequate funding to comply with the Board’s mandate to prevent veteran suicide</a:t>
            </a:r>
          </a:p>
          <a:p>
            <a:pPr algn="l">
              <a:spcBef>
                <a:spcPts val="0"/>
              </a:spcBef>
              <a:spcAft>
                <a:spcPts val="600"/>
              </a:spcAft>
            </a:pPr>
            <a:r>
              <a:rPr lang="en-US" sz="1400" b="1" dirty="0">
                <a:latin typeface="Poppins" panose="00000500000000000000" pitchFamily="2" charset="0"/>
                <a:ea typeface="Cambria"/>
                <a:cs typeface="Poppins" panose="00000500000000000000" pitchFamily="2" charset="0"/>
              </a:rPr>
              <a:t>Administrative Support </a:t>
            </a:r>
          </a:p>
          <a:p>
            <a:pPr marL="285750" indent="-285750" algn="l">
              <a:spcBef>
                <a:spcPts val="0"/>
              </a:spcBef>
              <a:spcAft>
                <a:spcPts val="600"/>
              </a:spcAft>
              <a:buFont typeface="Wingdings" panose="05000000000000000000" pitchFamily="2" charset="2"/>
              <a:buChar char="§"/>
            </a:pPr>
            <a:r>
              <a:rPr lang="en-US" sz="1400" dirty="0">
                <a:latin typeface="Poppins" panose="00000500000000000000" pitchFamily="2" charset="0"/>
                <a:ea typeface="Cambria"/>
                <a:cs typeface="Poppins" panose="00000500000000000000" pitchFamily="2" charset="0"/>
              </a:rPr>
              <a:t>Need for higher level leadership </a:t>
            </a:r>
          </a:p>
          <a:p>
            <a:pPr marL="285750" indent="-285750" algn="l">
              <a:spcBef>
                <a:spcPts val="0"/>
              </a:spcBef>
              <a:spcAft>
                <a:spcPts val="600"/>
              </a:spcAft>
              <a:buFont typeface="Wingdings" panose="05000000000000000000" pitchFamily="2" charset="2"/>
              <a:buChar char="§"/>
            </a:pPr>
            <a:r>
              <a:rPr lang="en-US" sz="1400" dirty="0">
                <a:latin typeface="Poppins" panose="00000500000000000000" pitchFamily="2" charset="0"/>
                <a:ea typeface="Cambria"/>
                <a:cs typeface="Poppins" panose="00000500000000000000" pitchFamily="2" charset="0"/>
              </a:rPr>
              <a:t>Increase in administrative activities –contracts, federal billing and tracking, and HR services</a:t>
            </a:r>
          </a:p>
          <a:p>
            <a:pPr algn="l">
              <a:spcBef>
                <a:spcPts val="0"/>
              </a:spcBef>
              <a:spcAft>
                <a:spcPts val="600"/>
              </a:spcAft>
            </a:pPr>
            <a:endParaRPr lang="en-US" sz="1400" dirty="0">
              <a:latin typeface="Poppins" panose="00000500000000000000" pitchFamily="2" charset="0"/>
              <a:ea typeface="Cambria"/>
              <a:cs typeface="Poppins" panose="00000500000000000000" pitchFamily="2" charset="0"/>
            </a:endParaRPr>
          </a:p>
        </p:txBody>
      </p:sp>
      <p:sp>
        <p:nvSpPr>
          <p:cNvPr id="8" name="Subtitle 3">
            <a:extLst>
              <a:ext uri="{FF2B5EF4-FFF2-40B4-BE49-F238E27FC236}">
                <a16:creationId xmlns:a16="http://schemas.microsoft.com/office/drawing/2014/main" id="{C17325C1-DCF4-AE3C-816E-6CDBD2E29D6B}"/>
              </a:ext>
            </a:extLst>
          </p:cNvPr>
          <p:cNvSpPr txBox="1">
            <a:spLocks/>
          </p:cNvSpPr>
          <p:nvPr/>
        </p:nvSpPr>
        <p:spPr>
          <a:xfrm>
            <a:off x="6474691" y="3066135"/>
            <a:ext cx="4518834" cy="3916894"/>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600"/>
              </a:spcAft>
            </a:pPr>
            <a:r>
              <a:rPr lang="en-US" sz="1400" b="1" dirty="0">
                <a:latin typeface="Poppins" panose="00000500000000000000" pitchFamily="2" charset="0"/>
                <a:ea typeface="Cambria"/>
                <a:cs typeface="Poppins" panose="00000500000000000000" pitchFamily="2" charset="0"/>
              </a:rPr>
              <a:t>Direct Services </a:t>
            </a:r>
          </a:p>
          <a:p>
            <a:pPr marL="285750" indent="-285750" algn="l">
              <a:spcBef>
                <a:spcPts val="0"/>
              </a:spcBef>
              <a:spcAft>
                <a:spcPts val="600"/>
              </a:spcAft>
              <a:buFont typeface="Wingdings" panose="05000000000000000000" pitchFamily="2" charset="2"/>
              <a:buChar char="§"/>
            </a:pPr>
            <a:r>
              <a:rPr lang="en-US" sz="1400" dirty="0">
                <a:latin typeface="Poppins" panose="00000500000000000000" pitchFamily="2" charset="0"/>
                <a:ea typeface="Cambria"/>
                <a:cs typeface="Poppins" panose="00000500000000000000" pitchFamily="2" charset="0"/>
              </a:rPr>
              <a:t>Increase in direct services activities – agreements with cities for veteran service centers</a:t>
            </a:r>
          </a:p>
          <a:p>
            <a:pPr algn="l">
              <a:spcBef>
                <a:spcPts val="0"/>
              </a:spcBef>
              <a:spcAft>
                <a:spcPts val="600"/>
              </a:spcAft>
            </a:pPr>
            <a:r>
              <a:rPr lang="en-US" sz="1400" b="1" dirty="0">
                <a:latin typeface="Poppins" panose="00000500000000000000" pitchFamily="2" charset="0"/>
                <a:ea typeface="Cambria"/>
                <a:cs typeface="Poppins" panose="00000500000000000000" pitchFamily="2" charset="0"/>
              </a:rPr>
              <a:t>DHR Shared Services and County Counsel </a:t>
            </a:r>
          </a:p>
          <a:p>
            <a:pPr marL="285750" indent="-285750" algn="l">
              <a:spcBef>
                <a:spcPts val="0"/>
              </a:spcBef>
              <a:spcAft>
                <a:spcPts val="600"/>
              </a:spcAft>
              <a:buFont typeface="Wingdings" panose="05000000000000000000" pitchFamily="2" charset="2"/>
              <a:buChar char="§"/>
            </a:pPr>
            <a:r>
              <a:rPr lang="en-US" sz="1400" dirty="0">
                <a:latin typeface="Poppins" panose="00000500000000000000" pitchFamily="2" charset="0"/>
                <a:ea typeface="Cambria"/>
                <a:cs typeface="Poppins" panose="00000500000000000000" pitchFamily="2" charset="0"/>
              </a:rPr>
              <a:t>DHR Shared Services are unavoidable costs due to higher personnel activity</a:t>
            </a:r>
          </a:p>
          <a:p>
            <a:pPr marL="285750" indent="-285750" algn="l">
              <a:spcBef>
                <a:spcPts val="0"/>
              </a:spcBef>
              <a:spcAft>
                <a:spcPts val="600"/>
              </a:spcAft>
              <a:buFont typeface="Wingdings" panose="05000000000000000000" pitchFamily="2" charset="2"/>
              <a:buChar char="§"/>
            </a:pPr>
            <a:r>
              <a:rPr lang="en-US" sz="1400" dirty="0">
                <a:latin typeface="Poppins" panose="00000500000000000000" pitchFamily="2" charset="0"/>
                <a:ea typeface="Cambria"/>
                <a:cs typeface="Poppins" panose="00000500000000000000" pitchFamily="2" charset="0"/>
              </a:rPr>
              <a:t>Significant increase in county counsel fees due to more contracts and grants reviews from previous fiscal years</a:t>
            </a:r>
          </a:p>
          <a:p>
            <a:pPr algn="l">
              <a:spcBef>
                <a:spcPts val="0"/>
              </a:spcBef>
              <a:spcAft>
                <a:spcPts val="600"/>
              </a:spcAft>
            </a:pPr>
            <a:endParaRPr lang="en-US" sz="1800" dirty="0">
              <a:latin typeface="Poppins" panose="00000500000000000000" pitchFamily="2" charset="0"/>
              <a:ea typeface="Cambria"/>
              <a:cs typeface="Poppins" panose="00000500000000000000" pitchFamily="2" charset="0"/>
            </a:endParaRPr>
          </a:p>
          <a:p>
            <a:pPr algn="l">
              <a:spcBef>
                <a:spcPts val="0"/>
              </a:spcBef>
              <a:spcAft>
                <a:spcPts val="600"/>
              </a:spcAft>
            </a:pPr>
            <a:endParaRPr lang="en-US" sz="1800" dirty="0">
              <a:latin typeface="Poppins" panose="00000500000000000000" pitchFamily="2" charset="0"/>
              <a:ea typeface="Cambria"/>
              <a:cs typeface="Poppins" panose="00000500000000000000" pitchFamily="2" charset="0"/>
            </a:endParaRPr>
          </a:p>
          <a:p>
            <a:pPr algn="l">
              <a:spcBef>
                <a:spcPts val="0"/>
              </a:spcBef>
              <a:spcAft>
                <a:spcPts val="600"/>
              </a:spcAft>
            </a:pPr>
            <a:endParaRPr lang="en-US" sz="1800" dirty="0">
              <a:latin typeface="Poppins" panose="00000500000000000000" pitchFamily="2" charset="0"/>
              <a:ea typeface="Cambria"/>
              <a:cs typeface="Poppins" panose="00000500000000000000" pitchFamily="2" charset="0"/>
            </a:endParaRPr>
          </a:p>
          <a:p>
            <a:pPr algn="l">
              <a:spcBef>
                <a:spcPts val="0"/>
              </a:spcBef>
              <a:spcAft>
                <a:spcPts val="600"/>
              </a:spcAft>
            </a:pPr>
            <a:endParaRPr lang="en-US" sz="1800" dirty="0">
              <a:latin typeface="Poppins" panose="00000500000000000000" pitchFamily="2" charset="0"/>
              <a:ea typeface="Cambria"/>
              <a:cs typeface="Poppins" panose="00000500000000000000" pitchFamily="2" charset="0"/>
            </a:endParaRPr>
          </a:p>
        </p:txBody>
      </p:sp>
    </p:spTree>
    <p:extLst>
      <p:ext uri="{BB962C8B-B14F-4D97-AF65-F5344CB8AC3E}">
        <p14:creationId xmlns:p14="http://schemas.microsoft.com/office/powerpoint/2010/main" val="1844983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etter&#10;&#10;Description automatically generated">
            <a:extLst>
              <a:ext uri="{FF2B5EF4-FFF2-40B4-BE49-F238E27FC236}">
                <a16:creationId xmlns:a16="http://schemas.microsoft.com/office/drawing/2014/main" id="{9EE7D610-1B12-2100-0EC1-016BFC0271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9" name="Title 4">
            <a:extLst>
              <a:ext uri="{FF2B5EF4-FFF2-40B4-BE49-F238E27FC236}">
                <a16:creationId xmlns:a16="http://schemas.microsoft.com/office/drawing/2014/main" id="{3F6005F0-41F0-0047-284E-F66A331EE56C}"/>
              </a:ext>
            </a:extLst>
          </p:cNvPr>
          <p:cNvSpPr>
            <a:spLocks noGrp="1"/>
          </p:cNvSpPr>
          <p:nvPr>
            <p:ph type="title"/>
          </p:nvPr>
        </p:nvSpPr>
        <p:spPr>
          <a:xfrm>
            <a:off x="694925" y="2231169"/>
            <a:ext cx="10515600" cy="586737"/>
          </a:xfrm>
        </p:spPr>
        <p:txBody>
          <a:bodyPr>
            <a:noAutofit/>
          </a:bodyPr>
          <a:lstStyle/>
          <a:p>
            <a:pPr algn="ctr"/>
            <a:r>
              <a:rPr lang="en-US" sz="4000">
                <a:latin typeface="Cambria" panose="02040503050406030204" pitchFamily="18" charset="0"/>
                <a:ea typeface="Cambria" panose="02040503050406030204" pitchFamily="18" charset="0"/>
              </a:rPr>
              <a:t>Human Resources</a:t>
            </a:r>
            <a:endParaRPr lang="en-US">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DA1AD5A7-39ED-8B06-17C6-E56C8F4244A1}"/>
              </a:ext>
            </a:extLst>
          </p:cNvPr>
          <p:cNvGraphicFramePr>
            <a:graphicFrameLocks noGrp="1"/>
          </p:cNvGraphicFramePr>
          <p:nvPr>
            <p:extLst>
              <p:ext uri="{D42A27DB-BD31-4B8C-83A1-F6EECF244321}">
                <p14:modId xmlns:p14="http://schemas.microsoft.com/office/powerpoint/2010/main" val="1810401346"/>
              </p:ext>
            </p:extLst>
          </p:nvPr>
        </p:nvGraphicFramePr>
        <p:xfrm>
          <a:off x="550994" y="2911929"/>
          <a:ext cx="4312975" cy="3563274"/>
        </p:xfrm>
        <a:graphic>
          <a:graphicData uri="http://schemas.openxmlformats.org/drawingml/2006/table">
            <a:tbl>
              <a:tblPr firstRow="1" lastRow="1" bandRow="1">
                <a:tableStyleId>{5C22544A-7EE6-4342-B048-85BDC9FD1C3A}</a:tableStyleId>
              </a:tblPr>
              <a:tblGrid>
                <a:gridCol w="1112575">
                  <a:extLst>
                    <a:ext uri="{9D8B030D-6E8A-4147-A177-3AD203B41FA5}">
                      <a16:colId xmlns:a16="http://schemas.microsoft.com/office/drawing/2014/main" val="516699183"/>
                    </a:ext>
                  </a:extLst>
                </a:gridCol>
                <a:gridCol w="457200">
                  <a:extLst>
                    <a:ext uri="{9D8B030D-6E8A-4147-A177-3AD203B41FA5}">
                      <a16:colId xmlns:a16="http://schemas.microsoft.com/office/drawing/2014/main" val="3444737030"/>
                    </a:ext>
                  </a:extLst>
                </a:gridCol>
                <a:gridCol w="457200">
                  <a:extLst>
                    <a:ext uri="{9D8B030D-6E8A-4147-A177-3AD203B41FA5}">
                      <a16:colId xmlns:a16="http://schemas.microsoft.com/office/drawing/2014/main" val="3393961506"/>
                    </a:ext>
                  </a:extLst>
                </a:gridCol>
                <a:gridCol w="457200">
                  <a:extLst>
                    <a:ext uri="{9D8B030D-6E8A-4147-A177-3AD203B41FA5}">
                      <a16:colId xmlns:a16="http://schemas.microsoft.com/office/drawing/2014/main" val="227195154"/>
                    </a:ext>
                  </a:extLst>
                </a:gridCol>
                <a:gridCol w="457200">
                  <a:extLst>
                    <a:ext uri="{9D8B030D-6E8A-4147-A177-3AD203B41FA5}">
                      <a16:colId xmlns:a16="http://schemas.microsoft.com/office/drawing/2014/main" val="1307490730"/>
                    </a:ext>
                  </a:extLst>
                </a:gridCol>
                <a:gridCol w="457200">
                  <a:extLst>
                    <a:ext uri="{9D8B030D-6E8A-4147-A177-3AD203B41FA5}">
                      <a16:colId xmlns:a16="http://schemas.microsoft.com/office/drawing/2014/main" val="977548444"/>
                    </a:ext>
                  </a:extLst>
                </a:gridCol>
                <a:gridCol w="457200">
                  <a:extLst>
                    <a:ext uri="{9D8B030D-6E8A-4147-A177-3AD203B41FA5}">
                      <a16:colId xmlns:a16="http://schemas.microsoft.com/office/drawing/2014/main" val="711895816"/>
                    </a:ext>
                  </a:extLst>
                </a:gridCol>
                <a:gridCol w="457200">
                  <a:extLst>
                    <a:ext uri="{9D8B030D-6E8A-4147-A177-3AD203B41FA5}">
                      <a16:colId xmlns:a16="http://schemas.microsoft.com/office/drawing/2014/main" val="2462135299"/>
                    </a:ext>
                  </a:extLst>
                </a:gridCol>
              </a:tblGrid>
              <a:tr h="302657">
                <a:tc gridSpan="8">
                  <a:txBody>
                    <a:bodyPr/>
                    <a:lstStyle/>
                    <a:p>
                      <a:pPr algn="ctr"/>
                      <a:r>
                        <a:rPr lang="en-US" sz="1200" dirty="0"/>
                        <a:t>NEW HIRES BY CLASSIFICATION </a:t>
                      </a:r>
                    </a:p>
                  </a:txBody>
                  <a:tcPr anchor="ctr"/>
                </a:tc>
                <a:tc hMerge="1">
                  <a:txBody>
                    <a:bodyPr/>
                    <a:lstStyle/>
                    <a:p>
                      <a:pPr algn="ctr"/>
                      <a:endParaRPr lang="en-US" sz="1400"/>
                    </a:p>
                  </a:txBody>
                  <a:tcPr/>
                </a:tc>
                <a:tc hMerge="1">
                  <a:txBody>
                    <a:bodyPr/>
                    <a:lstStyle/>
                    <a:p>
                      <a:pPr algn="ctr"/>
                      <a:endParaRPr lang="en-US" sz="1400"/>
                    </a:p>
                  </a:txBody>
                  <a:tcPr/>
                </a:tc>
                <a:tc hMerge="1">
                  <a:txBody>
                    <a:bodyPr/>
                    <a:lstStyle/>
                    <a:p>
                      <a:pPr algn="ctr"/>
                      <a:endParaRPr lang="en-US" sz="1400"/>
                    </a:p>
                  </a:txBody>
                  <a:tcPr/>
                </a:tc>
                <a:tc hMerge="1">
                  <a:txBody>
                    <a:bodyPr/>
                    <a:lstStyle/>
                    <a:p>
                      <a:pPr algn="ctr"/>
                      <a:endParaRPr lang="en-US" sz="1200"/>
                    </a:p>
                  </a:txBody>
                  <a:tcPr anchor="ctr"/>
                </a:tc>
                <a:tc hMerge="1">
                  <a:txBody>
                    <a:bodyPr/>
                    <a:lstStyle/>
                    <a:p>
                      <a:pPr algn="ctr"/>
                      <a:endParaRPr lang="en-US" sz="1200"/>
                    </a:p>
                  </a:txBody>
                  <a:tcPr anchor="ctr"/>
                </a:tc>
                <a:tc hMerge="1">
                  <a:txBody>
                    <a:bodyPr/>
                    <a:lstStyle/>
                    <a:p>
                      <a:pPr algn="ctr"/>
                      <a:endParaRPr lang="en-US" sz="1200"/>
                    </a:p>
                  </a:txBody>
                  <a:tcPr anchor="ctr"/>
                </a:tc>
                <a:tc hMerge="1">
                  <a:txBody>
                    <a:bodyPr/>
                    <a:lstStyle/>
                    <a:p>
                      <a:pPr algn="ctr"/>
                      <a:endParaRPr lang="en-US" sz="1200" dirty="0"/>
                    </a:p>
                  </a:txBody>
                  <a:tcPr anchor="ctr"/>
                </a:tc>
                <a:extLst>
                  <a:ext uri="{0D108BD9-81ED-4DB2-BD59-A6C34878D82A}">
                    <a16:rowId xmlns:a16="http://schemas.microsoft.com/office/drawing/2014/main" val="280105137"/>
                  </a:ext>
                </a:extLst>
              </a:tr>
              <a:tr h="380880">
                <a:tc>
                  <a:txBody>
                    <a:bodyPr/>
                    <a:lstStyle/>
                    <a:p>
                      <a:endParaRPr lang="en-US" sz="1200"/>
                    </a:p>
                  </a:txBody>
                  <a:tcPr anchor="ctr"/>
                </a:tc>
                <a:tc>
                  <a:txBody>
                    <a:bodyPr/>
                    <a:lstStyle/>
                    <a:p>
                      <a:pPr algn="ctr"/>
                      <a:r>
                        <a:rPr lang="en-US" sz="1200" b="1"/>
                        <a:t>Jul</a:t>
                      </a:r>
                    </a:p>
                  </a:txBody>
                  <a:tcPr anchor="ctr"/>
                </a:tc>
                <a:tc>
                  <a:txBody>
                    <a:bodyPr/>
                    <a:lstStyle/>
                    <a:p>
                      <a:pPr algn="ctr"/>
                      <a:r>
                        <a:rPr lang="en-US" sz="1200" b="1"/>
                        <a:t>Aug</a:t>
                      </a:r>
                    </a:p>
                  </a:txBody>
                  <a:tcPr anchor="ctr"/>
                </a:tc>
                <a:tc>
                  <a:txBody>
                    <a:bodyPr/>
                    <a:lstStyle/>
                    <a:p>
                      <a:pPr algn="ctr"/>
                      <a:r>
                        <a:rPr lang="en-US" sz="1200" b="1"/>
                        <a:t>Sep</a:t>
                      </a:r>
                    </a:p>
                  </a:txBody>
                  <a:tcPr anchor="ctr"/>
                </a:tc>
                <a:tc>
                  <a:txBody>
                    <a:bodyPr/>
                    <a:lstStyle/>
                    <a:p>
                      <a:pPr algn="ctr"/>
                      <a:r>
                        <a:rPr lang="en-US" sz="1200" b="1"/>
                        <a:t>Oct</a:t>
                      </a:r>
                    </a:p>
                  </a:txBody>
                  <a:tcPr anchor="ctr"/>
                </a:tc>
                <a:tc>
                  <a:txBody>
                    <a:bodyPr/>
                    <a:lstStyle/>
                    <a:p>
                      <a:pPr algn="ctr"/>
                      <a:r>
                        <a:rPr lang="en-US" sz="1200" b="1"/>
                        <a:t>Nov</a:t>
                      </a:r>
                    </a:p>
                  </a:txBody>
                  <a:tcPr anchor="ctr"/>
                </a:tc>
                <a:tc>
                  <a:txBody>
                    <a:bodyPr/>
                    <a:lstStyle/>
                    <a:p>
                      <a:pPr algn="ctr"/>
                      <a:r>
                        <a:rPr lang="en-US" sz="1200" b="1" dirty="0"/>
                        <a:t>Dec</a:t>
                      </a:r>
                    </a:p>
                  </a:txBody>
                  <a:tcPr anchor="ctr"/>
                </a:tc>
                <a:tc>
                  <a:txBody>
                    <a:bodyPr/>
                    <a:lstStyle/>
                    <a:p>
                      <a:pPr algn="ctr"/>
                      <a:r>
                        <a:rPr lang="en-US" sz="1200" b="1" dirty="0"/>
                        <a:t>Jan</a:t>
                      </a:r>
                    </a:p>
                  </a:txBody>
                  <a:tcPr anchor="ctr"/>
                </a:tc>
                <a:extLst>
                  <a:ext uri="{0D108BD9-81ED-4DB2-BD59-A6C34878D82A}">
                    <a16:rowId xmlns:a16="http://schemas.microsoft.com/office/drawing/2014/main" val="3089222186"/>
                  </a:ext>
                </a:extLst>
              </a:tr>
              <a:tr h="303084">
                <a:tc>
                  <a:txBody>
                    <a:bodyPr/>
                    <a:lstStyle/>
                    <a:p>
                      <a:r>
                        <a:rPr lang="en-US" sz="1200" b="1"/>
                        <a:t>Sup. VC</a:t>
                      </a:r>
                    </a:p>
                  </a:txBody>
                  <a:tcPr anchor="ctr"/>
                </a:tc>
                <a:tc>
                  <a:txBody>
                    <a:bodyPr/>
                    <a:lstStyle/>
                    <a:p>
                      <a:pPr algn="ctr"/>
                      <a:r>
                        <a:rPr lang="en-US" sz="1200"/>
                        <a:t>1</a:t>
                      </a:r>
                    </a:p>
                  </a:txBody>
                  <a:tcPr anchor="ctr"/>
                </a:tc>
                <a:tc>
                  <a:txBody>
                    <a:bodyPr/>
                    <a:lstStyle/>
                    <a:p>
                      <a:pPr algn="ctr"/>
                      <a:endParaRPr lang="en-US" sz="1200"/>
                    </a:p>
                  </a:txBody>
                  <a:tcPr anchor="ctr"/>
                </a:tc>
                <a:tc>
                  <a:txBody>
                    <a:bodyPr/>
                    <a:lstStyle/>
                    <a:p>
                      <a:pPr algn="ctr"/>
                      <a:r>
                        <a:rPr lang="en-US" sz="1200"/>
                        <a:t>1</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extLst>
                  <a:ext uri="{0D108BD9-81ED-4DB2-BD59-A6C34878D82A}">
                    <a16:rowId xmlns:a16="http://schemas.microsoft.com/office/drawing/2014/main" val="256295109"/>
                  </a:ext>
                </a:extLst>
              </a:tr>
              <a:tr h="303084">
                <a:tc>
                  <a:txBody>
                    <a:bodyPr/>
                    <a:lstStyle/>
                    <a:p>
                      <a:r>
                        <a:rPr lang="en-US" sz="1200" b="1"/>
                        <a:t>VCA III</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r>
                        <a:rPr lang="en-US" sz="1200"/>
                        <a:t>1</a:t>
                      </a:r>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727033601"/>
                  </a:ext>
                </a:extLst>
              </a:tr>
              <a:tr h="303084">
                <a:tc>
                  <a:txBody>
                    <a:bodyPr/>
                    <a:lstStyle/>
                    <a:p>
                      <a:r>
                        <a:rPr lang="en-US" sz="1200" b="1"/>
                        <a:t>VCA II</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r>
                        <a:rPr lang="en-US" sz="1200" dirty="0"/>
                        <a:t>4</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550946308"/>
                  </a:ext>
                </a:extLst>
              </a:tr>
              <a:tr h="302657">
                <a:tc>
                  <a:txBody>
                    <a:bodyPr/>
                    <a:lstStyle/>
                    <a:p>
                      <a:r>
                        <a:rPr lang="en-US" sz="1200" b="1"/>
                        <a:t>VIP</a:t>
                      </a:r>
                    </a:p>
                  </a:txBody>
                  <a:tcPr anchor="ctr"/>
                </a:tc>
                <a:tc>
                  <a:txBody>
                    <a:bodyPr/>
                    <a:lstStyle/>
                    <a:p>
                      <a:pPr algn="ctr"/>
                      <a:r>
                        <a:rPr lang="en-US" sz="1200"/>
                        <a:t>1</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15070107"/>
                  </a:ext>
                </a:extLst>
              </a:tr>
              <a:tr h="302657">
                <a:tc>
                  <a:txBody>
                    <a:bodyPr/>
                    <a:lstStyle/>
                    <a:p>
                      <a:r>
                        <a:rPr lang="en-US" sz="1200" b="1"/>
                        <a:t>MA</a:t>
                      </a:r>
                    </a:p>
                  </a:txBody>
                  <a:tcPr anchor="ctr"/>
                </a:tc>
                <a:tc>
                  <a:txBody>
                    <a:bodyPr/>
                    <a:lstStyle/>
                    <a:p>
                      <a:pPr algn="ctr"/>
                      <a:endParaRPr lang="en-US" sz="1200"/>
                    </a:p>
                  </a:txBody>
                  <a:tcPr anchor="ctr"/>
                </a:tc>
                <a:tc>
                  <a:txBody>
                    <a:bodyPr/>
                    <a:lstStyle/>
                    <a:p>
                      <a:pPr algn="ctr"/>
                      <a:r>
                        <a:rPr lang="en-US" sz="1200"/>
                        <a:t>1</a:t>
                      </a:r>
                    </a:p>
                  </a:txBody>
                  <a:tcPr anchor="ctr"/>
                </a:tc>
                <a:tc>
                  <a:txBody>
                    <a:bodyPr/>
                    <a:lstStyle/>
                    <a:p>
                      <a:pPr algn="ctr"/>
                      <a:endParaRPr lang="en-US" sz="1200"/>
                    </a:p>
                  </a:txBody>
                  <a:tcPr anchor="ctr"/>
                </a:tc>
                <a:tc>
                  <a:txBody>
                    <a:bodyPr/>
                    <a:lstStyle/>
                    <a:p>
                      <a:pPr algn="ctr"/>
                      <a:r>
                        <a:rPr lang="en-US" sz="1200"/>
                        <a:t>1</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r>
                        <a:rPr lang="en-US" sz="1200" dirty="0"/>
                        <a:t>1</a:t>
                      </a:r>
                    </a:p>
                  </a:txBody>
                  <a:tcPr anchor="ctr"/>
                </a:tc>
                <a:extLst>
                  <a:ext uri="{0D108BD9-81ED-4DB2-BD59-A6C34878D82A}">
                    <a16:rowId xmlns:a16="http://schemas.microsoft.com/office/drawing/2014/main" val="2138158903"/>
                  </a:ext>
                </a:extLst>
              </a:tr>
              <a:tr h="302657">
                <a:tc>
                  <a:txBody>
                    <a:bodyPr/>
                    <a:lstStyle/>
                    <a:p>
                      <a:r>
                        <a:rPr lang="en-US" sz="1200" b="1"/>
                        <a:t>ITC</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r>
                        <a:rPr lang="en-US" sz="1200"/>
                        <a:t>1</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1431709836"/>
                  </a:ext>
                </a:extLst>
              </a:tr>
              <a:tr h="302657">
                <a:tc>
                  <a:txBody>
                    <a:bodyPr/>
                    <a:lstStyle/>
                    <a:p>
                      <a:r>
                        <a:rPr lang="en-US" sz="1200" b="1" dirty="0"/>
                        <a:t>GNRL MNT WRK</a:t>
                      </a:r>
                    </a:p>
                  </a:txBody>
                  <a:tcPr anchor="ctr"/>
                </a:tc>
                <a:tc>
                  <a:txBody>
                    <a:bodyPr/>
                    <a:lstStyle/>
                    <a:p>
                      <a:pPr algn="ctr"/>
                      <a:endParaRPr lang="en-US" sz="1200"/>
                    </a:p>
                  </a:txBody>
                  <a:tcPr anchor="ctr"/>
                </a:tc>
                <a:tc>
                  <a:txBody>
                    <a:bodyPr/>
                    <a:lstStyle/>
                    <a:p>
                      <a:pPr algn="ctr"/>
                      <a:r>
                        <a:rPr lang="en-US" sz="1200"/>
                        <a:t>1</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19704597"/>
                  </a:ext>
                </a:extLst>
              </a:tr>
              <a:tr h="302657">
                <a:tc>
                  <a:txBody>
                    <a:bodyPr/>
                    <a:lstStyle/>
                    <a:p>
                      <a:r>
                        <a:rPr lang="en-US" sz="1200" b="1"/>
                        <a:t>SA I</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r>
                        <a:rPr lang="en-US" sz="1200"/>
                        <a:t>3</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3313114490"/>
                  </a:ext>
                </a:extLst>
              </a:tr>
              <a:tr h="302657">
                <a:tc>
                  <a:txBody>
                    <a:bodyPr/>
                    <a:lstStyle/>
                    <a:p>
                      <a:r>
                        <a:rPr lang="en-US" sz="1200" b="1"/>
                        <a:t>TOTAL </a:t>
                      </a:r>
                    </a:p>
                  </a:txBody>
                  <a:tcPr anchor="ctr"/>
                </a:tc>
                <a:tc>
                  <a:txBody>
                    <a:bodyPr/>
                    <a:lstStyle/>
                    <a:p>
                      <a:pPr algn="ctr"/>
                      <a:r>
                        <a:rPr lang="en-US" sz="1200" b="1" dirty="0"/>
                        <a:t>2</a:t>
                      </a:r>
                    </a:p>
                  </a:txBody>
                  <a:tcPr anchor="ctr"/>
                </a:tc>
                <a:tc>
                  <a:txBody>
                    <a:bodyPr/>
                    <a:lstStyle/>
                    <a:p>
                      <a:pPr algn="ctr"/>
                      <a:r>
                        <a:rPr lang="en-US" sz="1200" b="1" dirty="0"/>
                        <a:t>2</a:t>
                      </a:r>
                    </a:p>
                  </a:txBody>
                  <a:tcPr anchor="ctr"/>
                </a:tc>
                <a:tc>
                  <a:txBody>
                    <a:bodyPr/>
                    <a:lstStyle/>
                    <a:p>
                      <a:pPr algn="ctr"/>
                      <a:r>
                        <a:rPr lang="en-US" sz="1200" b="1" dirty="0"/>
                        <a:t>2</a:t>
                      </a:r>
                    </a:p>
                  </a:txBody>
                  <a:tcPr anchor="ctr"/>
                </a:tc>
                <a:tc>
                  <a:txBody>
                    <a:bodyPr/>
                    <a:lstStyle/>
                    <a:p>
                      <a:pPr algn="ctr"/>
                      <a:r>
                        <a:rPr lang="en-US" sz="1200" b="1" dirty="0"/>
                        <a:t>8</a:t>
                      </a:r>
                    </a:p>
                  </a:txBody>
                  <a:tcPr anchor="ctr"/>
                </a:tc>
                <a:tc>
                  <a:txBody>
                    <a:bodyPr/>
                    <a:lstStyle/>
                    <a:p>
                      <a:pPr algn="ctr"/>
                      <a:r>
                        <a:rPr lang="en-US" sz="1200" b="1" dirty="0"/>
                        <a:t>1</a:t>
                      </a:r>
                    </a:p>
                  </a:txBody>
                  <a:tcPr anchor="ctr"/>
                </a:tc>
                <a:tc>
                  <a:txBody>
                    <a:bodyPr/>
                    <a:lstStyle/>
                    <a:p>
                      <a:pPr algn="ctr"/>
                      <a:r>
                        <a:rPr lang="en-US" sz="1200" b="1" dirty="0"/>
                        <a:t>0</a:t>
                      </a:r>
                    </a:p>
                  </a:txBody>
                  <a:tcPr anchor="ctr"/>
                </a:tc>
                <a:tc>
                  <a:txBody>
                    <a:bodyPr/>
                    <a:lstStyle/>
                    <a:p>
                      <a:pPr algn="ctr"/>
                      <a:r>
                        <a:rPr lang="en-US" sz="1200" b="1" dirty="0"/>
                        <a:t>1</a:t>
                      </a:r>
                    </a:p>
                  </a:txBody>
                  <a:tcPr anchor="ctr"/>
                </a:tc>
                <a:extLst>
                  <a:ext uri="{0D108BD9-81ED-4DB2-BD59-A6C34878D82A}">
                    <a16:rowId xmlns:a16="http://schemas.microsoft.com/office/drawing/2014/main" val="489029181"/>
                  </a:ext>
                </a:extLst>
              </a:tr>
            </a:tbl>
          </a:graphicData>
        </a:graphic>
      </p:graphicFrame>
      <p:sp>
        <p:nvSpPr>
          <p:cNvPr id="8" name="Content Placeholder 2">
            <a:extLst>
              <a:ext uri="{FF2B5EF4-FFF2-40B4-BE49-F238E27FC236}">
                <a16:creationId xmlns:a16="http://schemas.microsoft.com/office/drawing/2014/main" id="{5243CDA6-C6C5-95D5-F094-71C7D366CF3D}"/>
              </a:ext>
            </a:extLst>
          </p:cNvPr>
          <p:cNvSpPr txBox="1">
            <a:spLocks/>
          </p:cNvSpPr>
          <p:nvPr/>
        </p:nvSpPr>
        <p:spPr>
          <a:xfrm>
            <a:off x="5989319" y="3107183"/>
            <a:ext cx="5311279" cy="2271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sz="1600">
                <a:latin typeface="Cambria" panose="02040503050406030204" pitchFamily="18" charset="0"/>
                <a:ea typeface="Cambria" panose="02040503050406030204" pitchFamily="18" charset="0"/>
              </a:rPr>
              <a:t>Since the beginning of the Fiscal Year, we have hired 9 staff to support our Vet Services Division, 4 staff to support our Administration Division, and 3 staff to support our Building Operations Division. </a:t>
            </a:r>
          </a:p>
          <a:p>
            <a:pPr>
              <a:buFont typeface="Wingdings" panose="05000000000000000000" pitchFamily="2" charset="2"/>
              <a:buChar char="§"/>
            </a:pPr>
            <a:r>
              <a:rPr lang="en-US" sz="1600">
                <a:latin typeface="Cambria" panose="02040503050406030204" pitchFamily="18" charset="0"/>
                <a:ea typeface="Cambria" panose="02040503050406030204" pitchFamily="18" charset="0"/>
              </a:rPr>
              <a:t>We have leveraged the emergency hiring authority to hire quality candidates as quickly as possible</a:t>
            </a:r>
            <a:endParaRPr lang="en-US" sz="1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67556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etter&#10;&#10;Description automatically generated">
            <a:extLst>
              <a:ext uri="{FF2B5EF4-FFF2-40B4-BE49-F238E27FC236}">
                <a16:creationId xmlns:a16="http://schemas.microsoft.com/office/drawing/2014/main" id="{9EE7D610-1B12-2100-0EC1-016BFC0271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4">
            <a:extLst>
              <a:ext uri="{FF2B5EF4-FFF2-40B4-BE49-F238E27FC236}">
                <a16:creationId xmlns:a16="http://schemas.microsoft.com/office/drawing/2014/main" id="{30A38082-5AA0-C005-7BD9-ADA0BF9ABE8C}"/>
              </a:ext>
            </a:extLst>
          </p:cNvPr>
          <p:cNvSpPr>
            <a:spLocks noGrp="1"/>
          </p:cNvSpPr>
          <p:nvPr>
            <p:ph type="title"/>
          </p:nvPr>
        </p:nvSpPr>
        <p:spPr>
          <a:xfrm>
            <a:off x="694925" y="2231169"/>
            <a:ext cx="10515600" cy="586737"/>
          </a:xfrm>
        </p:spPr>
        <p:txBody>
          <a:bodyPr>
            <a:noAutofit/>
          </a:bodyPr>
          <a:lstStyle/>
          <a:p>
            <a:pPr algn="ctr"/>
            <a:r>
              <a:rPr lang="en-US" sz="4000">
                <a:latin typeface="Cambria" panose="02040503050406030204" pitchFamily="18" charset="0"/>
                <a:ea typeface="Cambria" panose="02040503050406030204" pitchFamily="18" charset="0"/>
              </a:rPr>
              <a:t>Human Resources</a:t>
            </a:r>
            <a:endParaRPr lang="en-US">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7E344640-FA76-A8AD-6C86-DE00604E5745}"/>
              </a:ext>
            </a:extLst>
          </p:cNvPr>
          <p:cNvGraphicFramePr>
            <a:graphicFrameLocks noGrp="1"/>
          </p:cNvGraphicFramePr>
          <p:nvPr>
            <p:extLst>
              <p:ext uri="{D42A27DB-BD31-4B8C-83A1-F6EECF244321}">
                <p14:modId xmlns:p14="http://schemas.microsoft.com/office/powerpoint/2010/main" val="2781513911"/>
              </p:ext>
            </p:extLst>
          </p:nvPr>
        </p:nvGraphicFramePr>
        <p:xfrm>
          <a:off x="891401" y="3243120"/>
          <a:ext cx="4013659" cy="2506346"/>
        </p:xfrm>
        <a:graphic>
          <a:graphicData uri="http://schemas.openxmlformats.org/drawingml/2006/table">
            <a:tbl>
              <a:tblPr firstRow="1" lastRow="1" bandRow="1">
                <a:tableStyleId>{5C22544A-7EE6-4342-B048-85BDC9FD1C3A}</a:tableStyleId>
              </a:tblPr>
              <a:tblGrid>
                <a:gridCol w="813259">
                  <a:extLst>
                    <a:ext uri="{9D8B030D-6E8A-4147-A177-3AD203B41FA5}">
                      <a16:colId xmlns:a16="http://schemas.microsoft.com/office/drawing/2014/main" val="516699183"/>
                    </a:ext>
                  </a:extLst>
                </a:gridCol>
                <a:gridCol w="457200">
                  <a:extLst>
                    <a:ext uri="{9D8B030D-6E8A-4147-A177-3AD203B41FA5}">
                      <a16:colId xmlns:a16="http://schemas.microsoft.com/office/drawing/2014/main" val="3444737030"/>
                    </a:ext>
                  </a:extLst>
                </a:gridCol>
                <a:gridCol w="457200">
                  <a:extLst>
                    <a:ext uri="{9D8B030D-6E8A-4147-A177-3AD203B41FA5}">
                      <a16:colId xmlns:a16="http://schemas.microsoft.com/office/drawing/2014/main" val="3393961506"/>
                    </a:ext>
                  </a:extLst>
                </a:gridCol>
                <a:gridCol w="457200">
                  <a:extLst>
                    <a:ext uri="{9D8B030D-6E8A-4147-A177-3AD203B41FA5}">
                      <a16:colId xmlns:a16="http://schemas.microsoft.com/office/drawing/2014/main" val="227195154"/>
                    </a:ext>
                  </a:extLst>
                </a:gridCol>
                <a:gridCol w="457200">
                  <a:extLst>
                    <a:ext uri="{9D8B030D-6E8A-4147-A177-3AD203B41FA5}">
                      <a16:colId xmlns:a16="http://schemas.microsoft.com/office/drawing/2014/main" val="3349978146"/>
                    </a:ext>
                  </a:extLst>
                </a:gridCol>
                <a:gridCol w="457200">
                  <a:extLst>
                    <a:ext uri="{9D8B030D-6E8A-4147-A177-3AD203B41FA5}">
                      <a16:colId xmlns:a16="http://schemas.microsoft.com/office/drawing/2014/main" val="2003741655"/>
                    </a:ext>
                  </a:extLst>
                </a:gridCol>
                <a:gridCol w="457200">
                  <a:extLst>
                    <a:ext uri="{9D8B030D-6E8A-4147-A177-3AD203B41FA5}">
                      <a16:colId xmlns:a16="http://schemas.microsoft.com/office/drawing/2014/main" val="3890101437"/>
                    </a:ext>
                  </a:extLst>
                </a:gridCol>
                <a:gridCol w="457200">
                  <a:extLst>
                    <a:ext uri="{9D8B030D-6E8A-4147-A177-3AD203B41FA5}">
                      <a16:colId xmlns:a16="http://schemas.microsoft.com/office/drawing/2014/main" val="1162384860"/>
                    </a:ext>
                  </a:extLst>
                </a:gridCol>
              </a:tblGrid>
              <a:tr h="302657">
                <a:tc gridSpan="8">
                  <a:txBody>
                    <a:bodyPr/>
                    <a:lstStyle/>
                    <a:p>
                      <a:pPr algn="ctr"/>
                      <a:r>
                        <a:rPr lang="en-US" sz="1200" dirty="0"/>
                        <a:t>PROMOTIONS BY CLASSIFICATION </a:t>
                      </a:r>
                    </a:p>
                  </a:txBody>
                  <a:tcPr anchor="ctr"/>
                </a:tc>
                <a:tc hMerge="1">
                  <a:txBody>
                    <a:bodyPr/>
                    <a:lstStyle/>
                    <a:p>
                      <a:pPr algn="ctr"/>
                      <a:endParaRPr lang="en-US" sz="1400"/>
                    </a:p>
                  </a:txBody>
                  <a:tcPr/>
                </a:tc>
                <a:tc hMerge="1">
                  <a:txBody>
                    <a:bodyPr/>
                    <a:lstStyle/>
                    <a:p>
                      <a:pPr algn="ctr"/>
                      <a:endParaRPr lang="en-US" sz="1400"/>
                    </a:p>
                  </a:txBody>
                  <a:tcPr/>
                </a:tc>
                <a:tc hMerge="1">
                  <a:txBody>
                    <a:bodyPr/>
                    <a:lstStyle/>
                    <a:p>
                      <a:pPr algn="ctr"/>
                      <a:endParaRPr lang="en-US" sz="1400"/>
                    </a:p>
                  </a:txBody>
                  <a:tcPr/>
                </a:tc>
                <a:tc hMerge="1">
                  <a:txBody>
                    <a:bodyPr/>
                    <a:lstStyle/>
                    <a:p>
                      <a:pPr algn="ctr"/>
                      <a:endParaRPr lang="en-US" sz="1200"/>
                    </a:p>
                  </a:txBody>
                  <a:tcPr anchor="ctr"/>
                </a:tc>
                <a:tc hMerge="1">
                  <a:txBody>
                    <a:bodyPr/>
                    <a:lstStyle/>
                    <a:p>
                      <a:pPr algn="ctr"/>
                      <a:endParaRPr lang="en-US" sz="1200"/>
                    </a:p>
                  </a:txBody>
                  <a:tcPr anchor="ctr"/>
                </a:tc>
                <a:tc hMerge="1">
                  <a:txBody>
                    <a:bodyPr/>
                    <a:lstStyle/>
                    <a:p>
                      <a:pPr algn="ctr"/>
                      <a:endParaRPr lang="en-US" sz="1200"/>
                    </a:p>
                  </a:txBody>
                  <a:tcPr anchor="ctr"/>
                </a:tc>
                <a:tc hMerge="1">
                  <a:txBody>
                    <a:bodyPr/>
                    <a:lstStyle/>
                    <a:p>
                      <a:pPr algn="ctr"/>
                      <a:endParaRPr lang="en-US" sz="1200" dirty="0"/>
                    </a:p>
                  </a:txBody>
                  <a:tcPr anchor="ctr"/>
                </a:tc>
                <a:extLst>
                  <a:ext uri="{0D108BD9-81ED-4DB2-BD59-A6C34878D82A}">
                    <a16:rowId xmlns:a16="http://schemas.microsoft.com/office/drawing/2014/main" val="280105137"/>
                  </a:ext>
                </a:extLst>
              </a:tr>
              <a:tr h="380880">
                <a:tc>
                  <a:txBody>
                    <a:bodyPr/>
                    <a:lstStyle/>
                    <a:p>
                      <a:endParaRPr lang="en-US" sz="1200"/>
                    </a:p>
                  </a:txBody>
                  <a:tcPr anchor="ctr"/>
                </a:tc>
                <a:tc>
                  <a:txBody>
                    <a:bodyPr/>
                    <a:lstStyle/>
                    <a:p>
                      <a:pPr algn="ctr"/>
                      <a:r>
                        <a:rPr lang="en-US" sz="1200" b="1" dirty="0"/>
                        <a:t>Jul</a:t>
                      </a:r>
                    </a:p>
                  </a:txBody>
                  <a:tcPr anchor="ctr"/>
                </a:tc>
                <a:tc>
                  <a:txBody>
                    <a:bodyPr/>
                    <a:lstStyle/>
                    <a:p>
                      <a:pPr algn="ctr"/>
                      <a:r>
                        <a:rPr lang="en-US" sz="1200" b="1" dirty="0"/>
                        <a:t>Aug</a:t>
                      </a:r>
                    </a:p>
                  </a:txBody>
                  <a:tcPr anchor="ctr"/>
                </a:tc>
                <a:tc>
                  <a:txBody>
                    <a:bodyPr/>
                    <a:lstStyle/>
                    <a:p>
                      <a:pPr algn="ctr"/>
                      <a:r>
                        <a:rPr lang="en-US" sz="1200" b="1"/>
                        <a:t>Sep</a:t>
                      </a:r>
                    </a:p>
                  </a:txBody>
                  <a:tcPr anchor="ctr"/>
                </a:tc>
                <a:tc>
                  <a:txBody>
                    <a:bodyPr/>
                    <a:lstStyle/>
                    <a:p>
                      <a:pPr algn="ctr"/>
                      <a:r>
                        <a:rPr lang="en-US" sz="1200" b="1"/>
                        <a:t>Oct</a:t>
                      </a:r>
                    </a:p>
                  </a:txBody>
                  <a:tcPr anchor="ctr"/>
                </a:tc>
                <a:tc>
                  <a:txBody>
                    <a:bodyPr/>
                    <a:lstStyle/>
                    <a:p>
                      <a:pPr algn="ctr"/>
                      <a:r>
                        <a:rPr lang="en-US" sz="1200" b="1" dirty="0"/>
                        <a:t>Nov</a:t>
                      </a:r>
                    </a:p>
                  </a:txBody>
                  <a:tcPr anchor="ctr"/>
                </a:tc>
                <a:tc>
                  <a:txBody>
                    <a:bodyPr/>
                    <a:lstStyle/>
                    <a:p>
                      <a:pPr algn="ctr"/>
                      <a:r>
                        <a:rPr lang="en-US" sz="1200" b="1" dirty="0"/>
                        <a:t>Dec</a:t>
                      </a:r>
                    </a:p>
                  </a:txBody>
                  <a:tcPr anchor="ctr"/>
                </a:tc>
                <a:tc>
                  <a:txBody>
                    <a:bodyPr/>
                    <a:lstStyle/>
                    <a:p>
                      <a:pPr algn="ctr"/>
                      <a:r>
                        <a:rPr lang="en-US" sz="1200" b="1" dirty="0"/>
                        <a:t>Jan</a:t>
                      </a:r>
                    </a:p>
                  </a:txBody>
                  <a:tcPr anchor="ctr"/>
                </a:tc>
                <a:extLst>
                  <a:ext uri="{0D108BD9-81ED-4DB2-BD59-A6C34878D82A}">
                    <a16:rowId xmlns:a16="http://schemas.microsoft.com/office/drawing/2014/main" val="3089222186"/>
                  </a:ext>
                </a:extLst>
              </a:tr>
              <a:tr h="309524">
                <a:tc>
                  <a:txBody>
                    <a:bodyPr/>
                    <a:lstStyle/>
                    <a:p>
                      <a:r>
                        <a:rPr lang="en-US" sz="1200" b="1"/>
                        <a:t>Sup. VC</a:t>
                      </a:r>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r>
                        <a:rPr lang="en-US" sz="1200"/>
                        <a:t>1</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256295109"/>
                  </a:ext>
                </a:extLst>
              </a:tr>
              <a:tr h="302657">
                <a:tc>
                  <a:txBody>
                    <a:bodyPr/>
                    <a:lstStyle/>
                    <a:p>
                      <a:r>
                        <a:rPr lang="en-US" sz="1200" b="1"/>
                        <a:t>VCA III</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3211620126"/>
                  </a:ext>
                </a:extLst>
              </a:tr>
              <a:tr h="302657">
                <a:tc>
                  <a:txBody>
                    <a:bodyPr/>
                    <a:lstStyle/>
                    <a:p>
                      <a:r>
                        <a:rPr lang="en-US" sz="1200" b="1"/>
                        <a:t>VCA II</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3515700948"/>
                  </a:ext>
                </a:extLst>
              </a:tr>
              <a:tr h="302657">
                <a:tc>
                  <a:txBody>
                    <a:bodyPr/>
                    <a:lstStyle/>
                    <a:p>
                      <a:r>
                        <a:rPr lang="en-US" sz="1200" b="1"/>
                        <a:t>ASM I</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r>
                        <a:rPr lang="en-US" sz="1200" dirty="0"/>
                        <a:t>1</a:t>
                      </a:r>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extLst>
                  <a:ext uri="{0D108BD9-81ED-4DB2-BD59-A6C34878D82A}">
                    <a16:rowId xmlns:a16="http://schemas.microsoft.com/office/drawing/2014/main" val="1976668857"/>
                  </a:ext>
                </a:extLst>
              </a:tr>
              <a:tr h="302657">
                <a:tc>
                  <a:txBody>
                    <a:bodyPr/>
                    <a:lstStyle/>
                    <a:p>
                      <a:r>
                        <a:rPr lang="en-US" sz="1200" b="1"/>
                        <a:t>MA</a:t>
                      </a:r>
                    </a:p>
                  </a:txBody>
                  <a:tcPr anchor="ctr"/>
                </a:tc>
                <a:tc>
                  <a:txBody>
                    <a:bodyPr/>
                    <a:lstStyle/>
                    <a:p>
                      <a:pPr algn="ctr"/>
                      <a:endParaRPr lang="en-US" sz="1200"/>
                    </a:p>
                  </a:txBody>
                  <a:tcPr anchor="ctr"/>
                </a:tc>
                <a:tc>
                  <a:txBody>
                    <a:bodyPr/>
                    <a:lstStyle/>
                    <a:p>
                      <a:pPr algn="ctr"/>
                      <a:r>
                        <a:rPr lang="en-US" sz="1200"/>
                        <a:t>1</a:t>
                      </a:r>
                    </a:p>
                  </a:txBody>
                  <a:tcPr anchor="ctr"/>
                </a:tc>
                <a:tc>
                  <a:txBody>
                    <a:bodyPr/>
                    <a:lstStyle/>
                    <a:p>
                      <a:pPr algn="ctr"/>
                      <a:endParaRPr lang="en-US" sz="1200"/>
                    </a:p>
                  </a:txBody>
                  <a:tcPr anchor="ctr"/>
                </a:tc>
                <a:tc>
                  <a:txBody>
                    <a:bodyPr/>
                    <a:lstStyle/>
                    <a:p>
                      <a:pPr algn="ctr"/>
                      <a:endParaRPr lang="en-US" sz="1200" dirty="0"/>
                    </a:p>
                  </a:txBody>
                  <a:tcPr anchor="ctr"/>
                </a:tc>
                <a:tc>
                  <a:txBody>
                    <a:bodyPr/>
                    <a:lstStyle/>
                    <a:p>
                      <a:pPr algn="ctr"/>
                      <a:endParaRPr lang="en-US" sz="1200"/>
                    </a:p>
                  </a:txBody>
                  <a:tcPr anchor="ctr"/>
                </a:tc>
                <a:tc>
                  <a:txBody>
                    <a:bodyPr/>
                    <a:lstStyle/>
                    <a:p>
                      <a:pPr algn="ctr"/>
                      <a:endParaRPr lang="en-US" sz="1200"/>
                    </a:p>
                  </a:txBody>
                  <a:tcPr anchor="ctr"/>
                </a:tc>
                <a:tc>
                  <a:txBody>
                    <a:bodyPr/>
                    <a:lstStyle/>
                    <a:p>
                      <a:pPr algn="ctr"/>
                      <a:endParaRPr lang="en-US" sz="1200"/>
                    </a:p>
                  </a:txBody>
                  <a:tcPr anchor="ctr"/>
                </a:tc>
                <a:extLst>
                  <a:ext uri="{0D108BD9-81ED-4DB2-BD59-A6C34878D82A}">
                    <a16:rowId xmlns:a16="http://schemas.microsoft.com/office/drawing/2014/main" val="15070107"/>
                  </a:ext>
                </a:extLst>
              </a:tr>
              <a:tr h="302657">
                <a:tc>
                  <a:txBody>
                    <a:bodyPr/>
                    <a:lstStyle/>
                    <a:p>
                      <a:r>
                        <a:rPr lang="en-US" sz="1200" b="1"/>
                        <a:t>TOTAL </a:t>
                      </a:r>
                    </a:p>
                  </a:txBody>
                  <a:tcPr anchor="ctr"/>
                </a:tc>
                <a:tc>
                  <a:txBody>
                    <a:bodyPr/>
                    <a:lstStyle/>
                    <a:p>
                      <a:pPr algn="ctr"/>
                      <a:r>
                        <a:rPr lang="en-US" sz="1200" b="1"/>
                        <a:t>0</a:t>
                      </a:r>
                    </a:p>
                  </a:txBody>
                  <a:tcPr anchor="ctr"/>
                </a:tc>
                <a:tc>
                  <a:txBody>
                    <a:bodyPr/>
                    <a:lstStyle/>
                    <a:p>
                      <a:pPr algn="ctr"/>
                      <a:r>
                        <a:rPr lang="en-US" sz="1200" b="1"/>
                        <a:t>1</a:t>
                      </a:r>
                    </a:p>
                  </a:txBody>
                  <a:tcPr anchor="ctr"/>
                </a:tc>
                <a:tc>
                  <a:txBody>
                    <a:bodyPr/>
                    <a:lstStyle/>
                    <a:p>
                      <a:pPr algn="ctr"/>
                      <a:r>
                        <a:rPr lang="en-US" sz="1200" b="1"/>
                        <a:t>1</a:t>
                      </a:r>
                    </a:p>
                  </a:txBody>
                  <a:tcPr anchor="ctr"/>
                </a:tc>
                <a:tc>
                  <a:txBody>
                    <a:bodyPr/>
                    <a:lstStyle/>
                    <a:p>
                      <a:pPr algn="ctr"/>
                      <a:r>
                        <a:rPr lang="en-US" sz="1200" b="1"/>
                        <a:t>1</a:t>
                      </a:r>
                    </a:p>
                  </a:txBody>
                  <a:tcPr anchor="ctr"/>
                </a:tc>
                <a:tc>
                  <a:txBody>
                    <a:bodyPr/>
                    <a:lstStyle/>
                    <a:p>
                      <a:pPr algn="ctr"/>
                      <a:r>
                        <a:rPr lang="en-US" sz="1200" b="1" dirty="0"/>
                        <a:t>0</a:t>
                      </a:r>
                    </a:p>
                  </a:txBody>
                  <a:tcPr anchor="ctr"/>
                </a:tc>
                <a:tc>
                  <a:txBody>
                    <a:bodyPr/>
                    <a:lstStyle/>
                    <a:p>
                      <a:pPr algn="ctr"/>
                      <a:r>
                        <a:rPr lang="en-US" sz="1200" b="1" dirty="0"/>
                        <a:t>0</a:t>
                      </a:r>
                    </a:p>
                  </a:txBody>
                  <a:tcPr anchor="ctr"/>
                </a:tc>
                <a:tc>
                  <a:txBody>
                    <a:bodyPr/>
                    <a:lstStyle/>
                    <a:p>
                      <a:pPr algn="ctr"/>
                      <a:r>
                        <a:rPr lang="en-US" sz="1200" b="1" dirty="0"/>
                        <a:t>0</a:t>
                      </a:r>
                    </a:p>
                  </a:txBody>
                  <a:tcPr anchor="ctr"/>
                </a:tc>
                <a:extLst>
                  <a:ext uri="{0D108BD9-81ED-4DB2-BD59-A6C34878D82A}">
                    <a16:rowId xmlns:a16="http://schemas.microsoft.com/office/drawing/2014/main" val="489029181"/>
                  </a:ext>
                </a:extLst>
              </a:tr>
            </a:tbl>
          </a:graphicData>
        </a:graphic>
      </p:graphicFrame>
      <p:sp>
        <p:nvSpPr>
          <p:cNvPr id="3" name="Content Placeholder 2">
            <a:extLst>
              <a:ext uri="{FF2B5EF4-FFF2-40B4-BE49-F238E27FC236}">
                <a16:creationId xmlns:a16="http://schemas.microsoft.com/office/drawing/2014/main" id="{58EB458F-9F49-7A77-E226-775256412994}"/>
              </a:ext>
            </a:extLst>
          </p:cNvPr>
          <p:cNvSpPr txBox="1">
            <a:spLocks/>
          </p:cNvSpPr>
          <p:nvPr/>
        </p:nvSpPr>
        <p:spPr>
          <a:xfrm>
            <a:off x="5414963" y="3107183"/>
            <a:ext cx="5885636" cy="2271445"/>
          </a:xfrm>
          <a:prstGeom prst="rect">
            <a:avLst/>
          </a:prstGeom>
        </p:spPr>
        <p:txBody>
          <a:bodyPr vert="horz" lIns="91440" tIns="45720" rIns="91440" bIns="45720" rtlCol="0">
            <a:noAutofit/>
          </a:bodyPr>
          <a:lstStyle>
            <a:defPPr>
              <a:defRPr lang="en-US"/>
            </a:defPPr>
            <a:lvl1pPr marL="228600" indent="-228600">
              <a:lnSpc>
                <a:spcPct val="100000"/>
              </a:lnSpc>
              <a:spcBef>
                <a:spcPts val="0"/>
              </a:spcBef>
              <a:spcAft>
                <a:spcPts val="600"/>
              </a:spcAft>
              <a:buFont typeface="Wingdings" panose="05000000000000000000" pitchFamily="2" charset="2"/>
              <a:buChar char="§"/>
              <a:defRPr sz="1400">
                <a:latin typeface="Cambria" panose="02040503050406030204" pitchFamily="18" charset="0"/>
                <a:ea typeface="Cambria" panose="020405030504060302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600" dirty="0"/>
              <a:t>Since the start of the fiscal year, we promoted three internal candidates.</a:t>
            </a:r>
          </a:p>
          <a:p>
            <a:r>
              <a:rPr lang="en-US" sz="1600" dirty="0"/>
              <a:t>We continue to focus on creating upward mobility within the Department and retain talent.</a:t>
            </a:r>
          </a:p>
        </p:txBody>
      </p:sp>
    </p:spTree>
    <p:extLst>
      <p:ext uri="{BB962C8B-B14F-4D97-AF65-F5344CB8AC3E}">
        <p14:creationId xmlns:p14="http://schemas.microsoft.com/office/powerpoint/2010/main" val="202875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C98815B3-7DC8-4C37-8E02-8E6B9464F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DAB7216D-CB3D-E12D-EAF8-4A6C147779B5}"/>
              </a:ext>
            </a:extLst>
          </p:cNvPr>
          <p:cNvSpPr txBox="1"/>
          <p:nvPr/>
        </p:nvSpPr>
        <p:spPr>
          <a:xfrm>
            <a:off x="5911262" y="3195781"/>
            <a:ext cx="5547318" cy="2413119"/>
          </a:xfrm>
          <a:prstGeom prst="rect">
            <a:avLst/>
          </a:prstGeom>
        </p:spPr>
        <p:txBody>
          <a:bodyPr vert="horz" lIns="91440" tIns="45720" rIns="91440" bIns="45720" rtlCol="0" anchor="t">
            <a:normAutofit/>
          </a:bodyPr>
          <a:lstStyle>
            <a:lvl1pPr marL="342900" indent="-342900">
              <a:lnSpc>
                <a:spcPct val="90000"/>
              </a:lnSpc>
              <a:spcBef>
                <a:spcPts val="1000"/>
              </a:spcBef>
              <a:buFont typeface="Wingdings" panose="020B0604020202020204" pitchFamily="34" charset="0"/>
              <a:buChar char="§"/>
              <a:defRPr>
                <a:latin typeface="Cambria"/>
                <a:ea typeface="Cambria"/>
                <a:cs typeface="Times New Roman"/>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endParaRPr lang="en-US">
              <a:solidFill>
                <a:srgbClr val="FF0000"/>
              </a:solidFill>
            </a:endParaRPr>
          </a:p>
          <a:p>
            <a:endParaRPr lang="en-US"/>
          </a:p>
        </p:txBody>
      </p:sp>
      <p:sp>
        <p:nvSpPr>
          <p:cNvPr id="8" name="Title 1">
            <a:extLst>
              <a:ext uri="{FF2B5EF4-FFF2-40B4-BE49-F238E27FC236}">
                <a16:creationId xmlns:a16="http://schemas.microsoft.com/office/drawing/2014/main" id="{39C2BC0F-6670-7A7B-E664-C182FCD1BA7E}"/>
              </a:ext>
            </a:extLst>
          </p:cNvPr>
          <p:cNvSpPr txBox="1">
            <a:spLocks/>
          </p:cNvSpPr>
          <p:nvPr/>
        </p:nvSpPr>
        <p:spPr>
          <a:xfrm>
            <a:off x="1618533" y="2362738"/>
            <a:ext cx="9144000" cy="72564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a:latin typeface="Cambria"/>
                <a:ea typeface="Cambria"/>
              </a:rPr>
              <a:t>Claim Activity per Location</a:t>
            </a:r>
            <a:endParaRPr lang="en-US" sz="4400">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759F965C-A1C9-0901-A5F4-DE318C74EF2A}"/>
              </a:ext>
            </a:extLst>
          </p:cNvPr>
          <p:cNvGraphicFramePr>
            <a:graphicFrameLocks noGrp="1"/>
          </p:cNvGraphicFramePr>
          <p:nvPr>
            <p:extLst>
              <p:ext uri="{D42A27DB-BD31-4B8C-83A1-F6EECF244321}">
                <p14:modId xmlns:p14="http://schemas.microsoft.com/office/powerpoint/2010/main" val="3967685422"/>
              </p:ext>
            </p:extLst>
          </p:nvPr>
        </p:nvGraphicFramePr>
        <p:xfrm>
          <a:off x="498000" y="3252000"/>
          <a:ext cx="5195815" cy="2277259"/>
        </p:xfrm>
        <a:graphic>
          <a:graphicData uri="http://schemas.openxmlformats.org/drawingml/2006/table">
            <a:tbl>
              <a:tblPr firstRow="1" bandRow="1">
                <a:tableStyleId>{5C22544A-7EE6-4342-B048-85BDC9FD1C3A}</a:tableStyleId>
              </a:tblPr>
              <a:tblGrid>
                <a:gridCol w="2958352">
                  <a:extLst>
                    <a:ext uri="{9D8B030D-6E8A-4147-A177-3AD203B41FA5}">
                      <a16:colId xmlns:a16="http://schemas.microsoft.com/office/drawing/2014/main" val="3830928679"/>
                    </a:ext>
                  </a:extLst>
                </a:gridCol>
                <a:gridCol w="2237463">
                  <a:extLst>
                    <a:ext uri="{9D8B030D-6E8A-4147-A177-3AD203B41FA5}">
                      <a16:colId xmlns:a16="http://schemas.microsoft.com/office/drawing/2014/main" val="494667879"/>
                    </a:ext>
                  </a:extLst>
                </a:gridCol>
              </a:tblGrid>
              <a:tr h="327258">
                <a:tc>
                  <a:txBody>
                    <a:bodyPr/>
                    <a:lstStyle/>
                    <a:p>
                      <a:r>
                        <a:rPr lang="en-US" sz="1600"/>
                        <a:t>Office Location </a:t>
                      </a:r>
                    </a:p>
                  </a:txBody>
                  <a:tcPr/>
                </a:tc>
                <a:tc>
                  <a:txBody>
                    <a:bodyPr/>
                    <a:lstStyle/>
                    <a:p>
                      <a:r>
                        <a:rPr lang="en-US" sz="1600"/>
                        <a:t>Number of Claims</a:t>
                      </a:r>
                    </a:p>
                  </a:txBody>
                  <a:tcPr/>
                </a:tc>
                <a:extLst>
                  <a:ext uri="{0D108BD9-81ED-4DB2-BD59-A6C34878D82A}">
                    <a16:rowId xmlns:a16="http://schemas.microsoft.com/office/drawing/2014/main" val="3511320887"/>
                  </a:ext>
                </a:extLst>
              </a:tr>
              <a:tr h="300724">
                <a:tc>
                  <a:txBody>
                    <a:bodyPr/>
                    <a:lstStyle/>
                    <a:p>
                      <a:r>
                        <a:rPr lang="en-US" sz="1400"/>
                        <a:t>Bob Hope Patriotic Hall</a:t>
                      </a:r>
                    </a:p>
                  </a:txBody>
                  <a:tcPr/>
                </a:tc>
                <a:tc>
                  <a:txBody>
                    <a:bodyPr/>
                    <a:lstStyle/>
                    <a:p>
                      <a:r>
                        <a:rPr lang="en-US" sz="1400"/>
                        <a:t>393</a:t>
                      </a:r>
                    </a:p>
                  </a:txBody>
                  <a:tcPr/>
                </a:tc>
                <a:extLst>
                  <a:ext uri="{0D108BD9-81ED-4DB2-BD59-A6C34878D82A}">
                    <a16:rowId xmlns:a16="http://schemas.microsoft.com/office/drawing/2014/main" val="2342683971"/>
                  </a:ext>
                </a:extLst>
              </a:tr>
              <a:tr h="300724">
                <a:tc>
                  <a:txBody>
                    <a:bodyPr/>
                    <a:lstStyle/>
                    <a:p>
                      <a:r>
                        <a:rPr lang="en-US" sz="1400"/>
                        <a:t>Temple VA/LASD</a:t>
                      </a:r>
                    </a:p>
                  </a:txBody>
                  <a:tcPr/>
                </a:tc>
                <a:tc>
                  <a:txBody>
                    <a:bodyPr/>
                    <a:lstStyle/>
                    <a:p>
                      <a:r>
                        <a:rPr lang="en-US" sz="1400"/>
                        <a:t>182</a:t>
                      </a:r>
                    </a:p>
                  </a:txBody>
                  <a:tcPr/>
                </a:tc>
                <a:extLst>
                  <a:ext uri="{0D108BD9-81ED-4DB2-BD59-A6C34878D82A}">
                    <a16:rowId xmlns:a16="http://schemas.microsoft.com/office/drawing/2014/main" val="658235986"/>
                  </a:ext>
                </a:extLst>
              </a:tr>
              <a:tr h="300724">
                <a:tc>
                  <a:txBody>
                    <a:bodyPr/>
                    <a:lstStyle/>
                    <a:p>
                      <a:r>
                        <a:rPr lang="en-US" sz="1400"/>
                        <a:t>West Covina</a:t>
                      </a:r>
                    </a:p>
                  </a:txBody>
                  <a:tcPr/>
                </a:tc>
                <a:tc>
                  <a:txBody>
                    <a:bodyPr/>
                    <a:lstStyle/>
                    <a:p>
                      <a:r>
                        <a:rPr lang="en-US" sz="1400"/>
                        <a:t>188</a:t>
                      </a:r>
                    </a:p>
                  </a:txBody>
                  <a:tcPr/>
                </a:tc>
                <a:extLst>
                  <a:ext uri="{0D108BD9-81ED-4DB2-BD59-A6C34878D82A}">
                    <a16:rowId xmlns:a16="http://schemas.microsoft.com/office/drawing/2014/main" val="3464775912"/>
                  </a:ext>
                </a:extLst>
              </a:tr>
              <a:tr h="369794">
                <a:tc>
                  <a:txBody>
                    <a:bodyPr/>
                    <a:lstStyle/>
                    <a:p>
                      <a:pPr lvl="0">
                        <a:buNone/>
                      </a:pPr>
                      <a:r>
                        <a:rPr lang="en-US" sz="1400" noProof="0">
                          <a:solidFill>
                            <a:srgbClr val="000000"/>
                          </a:solidFill>
                          <a:latin typeface="Calibri"/>
                        </a:rPr>
                        <a:t>West Los Angeles VA/Culver City</a:t>
                      </a:r>
                      <a:endParaRPr lang="en-US" sz="1400">
                        <a:latin typeface="Calibri"/>
                      </a:endParaRPr>
                    </a:p>
                  </a:txBody>
                  <a:tcPr/>
                </a:tc>
                <a:tc>
                  <a:txBody>
                    <a:bodyPr/>
                    <a:lstStyle/>
                    <a:p>
                      <a:r>
                        <a:rPr lang="en-US" sz="1400"/>
                        <a:t>87</a:t>
                      </a:r>
                    </a:p>
                  </a:txBody>
                  <a:tcPr/>
                </a:tc>
                <a:extLst>
                  <a:ext uri="{0D108BD9-81ED-4DB2-BD59-A6C34878D82A}">
                    <a16:rowId xmlns:a16="http://schemas.microsoft.com/office/drawing/2014/main" val="3116666446"/>
                  </a:ext>
                </a:extLst>
              </a:tr>
              <a:tr h="352985">
                <a:tc>
                  <a:txBody>
                    <a:bodyPr/>
                    <a:lstStyle/>
                    <a:p>
                      <a:pPr lvl="0">
                        <a:buNone/>
                      </a:pPr>
                      <a:r>
                        <a:rPr lang="en-US" sz="1400" b="0" i="0" u="none" strike="noStrike" noProof="0">
                          <a:solidFill>
                            <a:srgbClr val="000000"/>
                          </a:solidFill>
                          <a:latin typeface="Cambria"/>
                        </a:rPr>
                        <a:t>Gardena Vet Center/Hawthorne:</a:t>
                      </a:r>
                      <a:endParaRPr lang="en-US" sz="1400"/>
                    </a:p>
                  </a:txBody>
                  <a:tcPr/>
                </a:tc>
                <a:tc>
                  <a:txBody>
                    <a:bodyPr/>
                    <a:lstStyle/>
                    <a:p>
                      <a:r>
                        <a:rPr lang="en-US" sz="1400"/>
                        <a:t>93</a:t>
                      </a:r>
                    </a:p>
                  </a:txBody>
                  <a:tcPr/>
                </a:tc>
                <a:extLst>
                  <a:ext uri="{0D108BD9-81ED-4DB2-BD59-A6C34878D82A}">
                    <a16:rowId xmlns:a16="http://schemas.microsoft.com/office/drawing/2014/main" val="68439037"/>
                  </a:ext>
                </a:extLst>
              </a:tr>
              <a:tr h="300724">
                <a:tc>
                  <a:txBody>
                    <a:bodyPr/>
                    <a:lstStyle/>
                    <a:p>
                      <a:pPr lvl="0">
                        <a:buNone/>
                      </a:pPr>
                      <a:r>
                        <a:rPr lang="en-US" sz="1400" b="0" i="0" u="none" strike="noStrike" noProof="0">
                          <a:solidFill>
                            <a:srgbClr val="000000"/>
                          </a:solidFill>
                          <a:latin typeface="Cambria"/>
                        </a:rPr>
                        <a:t>El Monte (DPSS)</a:t>
                      </a:r>
                      <a:endParaRPr lang="en-US" sz="1400"/>
                    </a:p>
                  </a:txBody>
                  <a:tcPr/>
                </a:tc>
                <a:tc>
                  <a:txBody>
                    <a:bodyPr/>
                    <a:lstStyle/>
                    <a:p>
                      <a:r>
                        <a:rPr lang="en-US" sz="1400"/>
                        <a:t>276</a:t>
                      </a:r>
                    </a:p>
                  </a:txBody>
                  <a:tcPr/>
                </a:tc>
                <a:extLst>
                  <a:ext uri="{0D108BD9-81ED-4DB2-BD59-A6C34878D82A}">
                    <a16:rowId xmlns:a16="http://schemas.microsoft.com/office/drawing/2014/main" val="1842986954"/>
                  </a:ext>
                </a:extLst>
              </a:tr>
            </a:tbl>
          </a:graphicData>
        </a:graphic>
      </p:graphicFrame>
      <p:graphicFrame>
        <p:nvGraphicFramePr>
          <p:cNvPr id="6" name="Table 5">
            <a:extLst>
              <a:ext uri="{FF2B5EF4-FFF2-40B4-BE49-F238E27FC236}">
                <a16:creationId xmlns:a16="http://schemas.microsoft.com/office/drawing/2014/main" id="{6247AEC1-82F0-1677-C471-A5635714A469}"/>
              </a:ext>
            </a:extLst>
          </p:cNvPr>
          <p:cNvGraphicFramePr>
            <a:graphicFrameLocks noGrp="1"/>
          </p:cNvGraphicFramePr>
          <p:nvPr>
            <p:extLst>
              <p:ext uri="{D42A27DB-BD31-4B8C-83A1-F6EECF244321}">
                <p14:modId xmlns:p14="http://schemas.microsoft.com/office/powerpoint/2010/main" val="2357990693"/>
              </p:ext>
            </p:extLst>
          </p:nvPr>
        </p:nvGraphicFramePr>
        <p:xfrm>
          <a:off x="5983941" y="3249705"/>
          <a:ext cx="5479255" cy="2286978"/>
        </p:xfrm>
        <a:graphic>
          <a:graphicData uri="http://schemas.openxmlformats.org/drawingml/2006/table">
            <a:tbl>
              <a:tblPr firstRow="1" bandRow="1">
                <a:tableStyleId>{5C22544A-7EE6-4342-B048-85BDC9FD1C3A}</a:tableStyleId>
              </a:tblPr>
              <a:tblGrid>
                <a:gridCol w="3059204">
                  <a:extLst>
                    <a:ext uri="{9D8B030D-6E8A-4147-A177-3AD203B41FA5}">
                      <a16:colId xmlns:a16="http://schemas.microsoft.com/office/drawing/2014/main" val="3830928679"/>
                    </a:ext>
                  </a:extLst>
                </a:gridCol>
                <a:gridCol w="2420051">
                  <a:extLst>
                    <a:ext uri="{9D8B030D-6E8A-4147-A177-3AD203B41FA5}">
                      <a16:colId xmlns:a16="http://schemas.microsoft.com/office/drawing/2014/main" val="494667879"/>
                    </a:ext>
                  </a:extLst>
                </a:gridCol>
              </a:tblGrid>
              <a:tr h="334074">
                <a:tc>
                  <a:txBody>
                    <a:bodyPr/>
                    <a:lstStyle/>
                    <a:p>
                      <a:r>
                        <a:rPr lang="en-US" sz="1600"/>
                        <a:t>Office Location</a:t>
                      </a:r>
                    </a:p>
                  </a:txBody>
                  <a:tcPr/>
                </a:tc>
                <a:tc>
                  <a:txBody>
                    <a:bodyPr/>
                    <a:lstStyle/>
                    <a:p>
                      <a:r>
                        <a:rPr lang="en-US" sz="1600"/>
                        <a:t>Number of Claims</a:t>
                      </a:r>
                    </a:p>
                  </a:txBody>
                  <a:tcPr/>
                </a:tc>
                <a:extLst>
                  <a:ext uri="{0D108BD9-81ED-4DB2-BD59-A6C34878D82A}">
                    <a16:rowId xmlns:a16="http://schemas.microsoft.com/office/drawing/2014/main" val="3511320887"/>
                  </a:ext>
                </a:extLst>
              </a:tr>
              <a:tr h="325283">
                <a:tc>
                  <a:txBody>
                    <a:bodyPr/>
                    <a:lstStyle/>
                    <a:p>
                      <a:pPr lvl="0">
                        <a:buNone/>
                      </a:pPr>
                      <a:r>
                        <a:rPr lang="en-US" sz="1400" noProof="0">
                          <a:solidFill>
                            <a:srgbClr val="000000"/>
                          </a:solidFill>
                          <a:latin typeface="Calibri"/>
                        </a:rPr>
                        <a:t>Whittier/Pico Rivera/Norwalk</a:t>
                      </a:r>
                      <a:endParaRPr lang="en-US" sz="1400">
                        <a:latin typeface="Calibri"/>
                      </a:endParaRPr>
                    </a:p>
                  </a:txBody>
                  <a:tcPr/>
                </a:tc>
                <a:tc>
                  <a:txBody>
                    <a:bodyPr/>
                    <a:lstStyle/>
                    <a:p>
                      <a:r>
                        <a:rPr lang="en-US" sz="1400"/>
                        <a:t>79</a:t>
                      </a:r>
                    </a:p>
                  </a:txBody>
                  <a:tcPr/>
                </a:tc>
                <a:extLst>
                  <a:ext uri="{0D108BD9-81ED-4DB2-BD59-A6C34878D82A}">
                    <a16:rowId xmlns:a16="http://schemas.microsoft.com/office/drawing/2014/main" val="2342683971"/>
                  </a:ext>
                </a:extLst>
              </a:tr>
              <a:tr h="325283">
                <a:tc>
                  <a:txBody>
                    <a:bodyPr/>
                    <a:lstStyle/>
                    <a:p>
                      <a:pPr lvl="0">
                        <a:buNone/>
                      </a:pPr>
                      <a:r>
                        <a:rPr lang="en-US" sz="1400" noProof="0">
                          <a:solidFill>
                            <a:srgbClr val="000000"/>
                          </a:solidFill>
                          <a:latin typeface="Calibri"/>
                        </a:rPr>
                        <a:t>Monrovia/E. San Gabriel/ LA Verne</a:t>
                      </a:r>
                      <a:endParaRPr lang="en-US" sz="1400">
                        <a:latin typeface="Calibri"/>
                      </a:endParaRPr>
                    </a:p>
                  </a:txBody>
                  <a:tcPr/>
                </a:tc>
                <a:tc>
                  <a:txBody>
                    <a:bodyPr/>
                    <a:lstStyle/>
                    <a:p>
                      <a:r>
                        <a:rPr lang="en-US" sz="1400"/>
                        <a:t>121</a:t>
                      </a:r>
                    </a:p>
                  </a:txBody>
                  <a:tcPr/>
                </a:tc>
                <a:extLst>
                  <a:ext uri="{0D108BD9-81ED-4DB2-BD59-A6C34878D82A}">
                    <a16:rowId xmlns:a16="http://schemas.microsoft.com/office/drawing/2014/main" val="658235986"/>
                  </a:ext>
                </a:extLst>
              </a:tr>
              <a:tr h="325283">
                <a:tc>
                  <a:txBody>
                    <a:bodyPr/>
                    <a:lstStyle/>
                    <a:p>
                      <a:pPr lvl="0">
                        <a:buNone/>
                      </a:pPr>
                      <a:r>
                        <a:rPr lang="en-US" sz="1400" noProof="0">
                          <a:solidFill>
                            <a:srgbClr val="000000"/>
                          </a:solidFill>
                          <a:latin typeface="Calibri"/>
                        </a:rPr>
                        <a:t>Antelope Valley</a:t>
                      </a:r>
                      <a:endParaRPr lang="en-US" sz="1400">
                        <a:latin typeface="Calibri"/>
                      </a:endParaRPr>
                    </a:p>
                  </a:txBody>
                  <a:tcPr/>
                </a:tc>
                <a:tc>
                  <a:txBody>
                    <a:bodyPr/>
                    <a:lstStyle/>
                    <a:p>
                      <a:r>
                        <a:rPr lang="en-US" sz="1400"/>
                        <a:t>318</a:t>
                      </a:r>
                    </a:p>
                  </a:txBody>
                  <a:tcPr/>
                </a:tc>
                <a:extLst>
                  <a:ext uri="{0D108BD9-81ED-4DB2-BD59-A6C34878D82A}">
                    <a16:rowId xmlns:a16="http://schemas.microsoft.com/office/drawing/2014/main" val="3464775912"/>
                  </a:ext>
                </a:extLst>
              </a:tr>
              <a:tr h="325283">
                <a:tc>
                  <a:txBody>
                    <a:bodyPr/>
                    <a:lstStyle/>
                    <a:p>
                      <a:pPr lvl="0">
                        <a:buNone/>
                      </a:pPr>
                      <a:r>
                        <a:rPr lang="en-US" sz="1400" noProof="0">
                          <a:solidFill>
                            <a:srgbClr val="000000"/>
                          </a:solidFill>
                          <a:latin typeface="Calibri"/>
                        </a:rPr>
                        <a:t>Long Beach VA/Cerritos</a:t>
                      </a:r>
                      <a:endParaRPr lang="en-US" sz="1400">
                        <a:latin typeface="Calibri"/>
                      </a:endParaRPr>
                    </a:p>
                  </a:txBody>
                  <a:tcPr/>
                </a:tc>
                <a:tc>
                  <a:txBody>
                    <a:bodyPr/>
                    <a:lstStyle/>
                    <a:p>
                      <a:r>
                        <a:rPr lang="en-US" sz="1400"/>
                        <a:t>253</a:t>
                      </a:r>
                    </a:p>
                  </a:txBody>
                  <a:tcPr/>
                </a:tc>
                <a:extLst>
                  <a:ext uri="{0D108BD9-81ED-4DB2-BD59-A6C34878D82A}">
                    <a16:rowId xmlns:a16="http://schemas.microsoft.com/office/drawing/2014/main" val="3116666446"/>
                  </a:ext>
                </a:extLst>
              </a:tr>
              <a:tr h="325283">
                <a:tc>
                  <a:txBody>
                    <a:bodyPr/>
                    <a:lstStyle/>
                    <a:p>
                      <a:pPr lvl="0">
                        <a:buNone/>
                      </a:pPr>
                      <a:r>
                        <a:rPr lang="en-US" sz="1400" noProof="0">
                          <a:solidFill>
                            <a:srgbClr val="000000"/>
                          </a:solidFill>
                          <a:latin typeface="Calibri"/>
                        </a:rPr>
                        <a:t>Sepulveda VA</a:t>
                      </a:r>
                      <a:endParaRPr lang="en-US" sz="1400">
                        <a:latin typeface="Calibri"/>
                      </a:endParaRPr>
                    </a:p>
                  </a:txBody>
                  <a:tcPr/>
                </a:tc>
                <a:tc>
                  <a:txBody>
                    <a:bodyPr/>
                    <a:lstStyle/>
                    <a:p>
                      <a:r>
                        <a:rPr lang="en-US" sz="1400"/>
                        <a:t>281</a:t>
                      </a:r>
                    </a:p>
                  </a:txBody>
                  <a:tcPr/>
                </a:tc>
                <a:extLst>
                  <a:ext uri="{0D108BD9-81ED-4DB2-BD59-A6C34878D82A}">
                    <a16:rowId xmlns:a16="http://schemas.microsoft.com/office/drawing/2014/main" val="68439037"/>
                  </a:ext>
                </a:extLst>
              </a:tr>
              <a:tr h="325283">
                <a:tc>
                  <a:txBody>
                    <a:bodyPr/>
                    <a:lstStyle/>
                    <a:p>
                      <a:pPr lvl="0">
                        <a:buNone/>
                      </a:pPr>
                      <a:r>
                        <a:rPr lang="en-US" sz="1400" noProof="0">
                          <a:solidFill>
                            <a:srgbClr val="000000"/>
                          </a:solidFill>
                          <a:latin typeface="Calibri"/>
                        </a:rPr>
                        <a:t>Santa Clarita/Sherman Oaks</a:t>
                      </a:r>
                      <a:endParaRPr lang="en-US" sz="1400">
                        <a:latin typeface="Calibri"/>
                      </a:endParaRPr>
                    </a:p>
                  </a:txBody>
                  <a:tcPr/>
                </a:tc>
                <a:tc>
                  <a:txBody>
                    <a:bodyPr/>
                    <a:lstStyle/>
                    <a:p>
                      <a:r>
                        <a:rPr lang="en-US" sz="1400"/>
                        <a:t>117</a:t>
                      </a:r>
                    </a:p>
                  </a:txBody>
                  <a:tcPr/>
                </a:tc>
                <a:extLst>
                  <a:ext uri="{0D108BD9-81ED-4DB2-BD59-A6C34878D82A}">
                    <a16:rowId xmlns:a16="http://schemas.microsoft.com/office/drawing/2014/main" val="1842986954"/>
                  </a:ext>
                </a:extLst>
              </a:tr>
            </a:tbl>
          </a:graphicData>
        </a:graphic>
      </p:graphicFrame>
    </p:spTree>
    <p:extLst>
      <p:ext uri="{BB962C8B-B14F-4D97-AF65-F5344CB8AC3E}">
        <p14:creationId xmlns:p14="http://schemas.microsoft.com/office/powerpoint/2010/main" val="870013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etter&#10;&#10;Description automatically generated">
            <a:extLst>
              <a:ext uri="{FF2B5EF4-FFF2-40B4-BE49-F238E27FC236}">
                <a16:creationId xmlns:a16="http://schemas.microsoft.com/office/drawing/2014/main" id="{9EE7D610-1B12-2100-0EC1-016BFC0271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4">
            <a:extLst>
              <a:ext uri="{FF2B5EF4-FFF2-40B4-BE49-F238E27FC236}">
                <a16:creationId xmlns:a16="http://schemas.microsoft.com/office/drawing/2014/main" id="{928C987D-2E91-BE1A-BEC0-B7A35055A9EC}"/>
              </a:ext>
            </a:extLst>
          </p:cNvPr>
          <p:cNvSpPr>
            <a:spLocks noGrp="1"/>
          </p:cNvSpPr>
          <p:nvPr>
            <p:ph type="title"/>
          </p:nvPr>
        </p:nvSpPr>
        <p:spPr>
          <a:xfrm>
            <a:off x="694925" y="2231169"/>
            <a:ext cx="10515600" cy="586737"/>
          </a:xfrm>
        </p:spPr>
        <p:txBody>
          <a:bodyPr>
            <a:noAutofit/>
          </a:bodyPr>
          <a:lstStyle/>
          <a:p>
            <a:pPr algn="ctr"/>
            <a:r>
              <a:rPr lang="en-US" sz="4000">
                <a:latin typeface="Cambria" panose="02040503050406030204" pitchFamily="18" charset="0"/>
                <a:ea typeface="Cambria" panose="02040503050406030204" pitchFamily="18" charset="0"/>
              </a:rPr>
              <a:t>Human Resources</a:t>
            </a:r>
            <a:endParaRPr lang="en-US">
              <a:latin typeface="Cambria" panose="02040503050406030204" pitchFamily="18" charset="0"/>
              <a:ea typeface="Cambria" panose="02040503050406030204" pitchFamily="18" charset="0"/>
            </a:endParaRPr>
          </a:p>
        </p:txBody>
      </p:sp>
      <p:graphicFrame>
        <p:nvGraphicFramePr>
          <p:cNvPr id="2" name="Table 1">
            <a:extLst>
              <a:ext uri="{FF2B5EF4-FFF2-40B4-BE49-F238E27FC236}">
                <a16:creationId xmlns:a16="http://schemas.microsoft.com/office/drawing/2014/main" id="{2A36746B-FC86-0FB5-9C2D-8A3A97BA488C}"/>
              </a:ext>
            </a:extLst>
          </p:cNvPr>
          <p:cNvGraphicFramePr>
            <a:graphicFrameLocks noGrp="1"/>
          </p:cNvGraphicFramePr>
          <p:nvPr>
            <p:extLst>
              <p:ext uri="{D42A27DB-BD31-4B8C-83A1-F6EECF244321}">
                <p14:modId xmlns:p14="http://schemas.microsoft.com/office/powerpoint/2010/main" val="482270516"/>
              </p:ext>
            </p:extLst>
          </p:nvPr>
        </p:nvGraphicFramePr>
        <p:xfrm>
          <a:off x="694925" y="3028280"/>
          <a:ext cx="3470080" cy="2244992"/>
        </p:xfrm>
        <a:graphic>
          <a:graphicData uri="http://schemas.openxmlformats.org/drawingml/2006/table">
            <a:tbl>
              <a:tblPr firstRow="1" bandRow="1">
                <a:tableStyleId>{5C22544A-7EE6-4342-B048-85BDC9FD1C3A}</a:tableStyleId>
              </a:tblPr>
              <a:tblGrid>
                <a:gridCol w="1252855">
                  <a:extLst>
                    <a:ext uri="{9D8B030D-6E8A-4147-A177-3AD203B41FA5}">
                      <a16:colId xmlns:a16="http://schemas.microsoft.com/office/drawing/2014/main" val="516699183"/>
                    </a:ext>
                  </a:extLst>
                </a:gridCol>
                <a:gridCol w="2217225">
                  <a:extLst>
                    <a:ext uri="{9D8B030D-6E8A-4147-A177-3AD203B41FA5}">
                      <a16:colId xmlns:a16="http://schemas.microsoft.com/office/drawing/2014/main" val="3444737030"/>
                    </a:ext>
                  </a:extLst>
                </a:gridCol>
              </a:tblGrid>
              <a:tr h="280624">
                <a:tc gridSpan="2">
                  <a:txBody>
                    <a:bodyPr/>
                    <a:lstStyle/>
                    <a:p>
                      <a:pPr algn="ctr"/>
                      <a:r>
                        <a:rPr lang="en-US" sz="1200"/>
                        <a:t>Vacancy Rate</a:t>
                      </a:r>
                    </a:p>
                  </a:txBody>
                  <a:tcPr anchor="ctr"/>
                </a:tc>
                <a:tc hMerge="1">
                  <a:txBody>
                    <a:bodyPr/>
                    <a:lstStyle/>
                    <a:p>
                      <a:pPr algn="ctr"/>
                      <a:endParaRPr lang="en-US" sz="1400"/>
                    </a:p>
                  </a:txBody>
                  <a:tcPr/>
                </a:tc>
                <a:extLst>
                  <a:ext uri="{0D108BD9-81ED-4DB2-BD59-A6C34878D82A}">
                    <a16:rowId xmlns:a16="http://schemas.microsoft.com/office/drawing/2014/main" val="280105137"/>
                  </a:ext>
                </a:extLst>
              </a:tr>
              <a:tr h="280624">
                <a:tc>
                  <a:txBody>
                    <a:bodyPr/>
                    <a:lstStyle/>
                    <a:p>
                      <a:r>
                        <a:rPr lang="en-US" sz="1200" b="1"/>
                        <a:t>July</a:t>
                      </a:r>
                    </a:p>
                  </a:txBody>
                  <a:tcPr anchor="ctr"/>
                </a:tc>
                <a:tc>
                  <a:txBody>
                    <a:bodyPr/>
                    <a:lstStyle/>
                    <a:p>
                      <a:pPr algn="ctr"/>
                      <a:r>
                        <a:rPr lang="en-US" sz="1200"/>
                        <a:t>32%</a:t>
                      </a:r>
                    </a:p>
                  </a:txBody>
                  <a:tcPr anchor="ctr"/>
                </a:tc>
                <a:extLst>
                  <a:ext uri="{0D108BD9-81ED-4DB2-BD59-A6C34878D82A}">
                    <a16:rowId xmlns:a16="http://schemas.microsoft.com/office/drawing/2014/main" val="3211620126"/>
                  </a:ext>
                </a:extLst>
              </a:tr>
              <a:tr h="280624">
                <a:tc>
                  <a:txBody>
                    <a:bodyPr/>
                    <a:lstStyle/>
                    <a:p>
                      <a:r>
                        <a:rPr lang="en-US" sz="1200" b="1"/>
                        <a:t>August</a:t>
                      </a:r>
                    </a:p>
                  </a:txBody>
                  <a:tcPr anchor="ctr"/>
                </a:tc>
                <a:tc>
                  <a:txBody>
                    <a:bodyPr/>
                    <a:lstStyle/>
                    <a:p>
                      <a:pPr algn="ctr"/>
                      <a:r>
                        <a:rPr lang="en-US" sz="1200" dirty="0"/>
                        <a:t>29%</a:t>
                      </a:r>
                    </a:p>
                  </a:txBody>
                  <a:tcPr anchor="ctr"/>
                </a:tc>
                <a:extLst>
                  <a:ext uri="{0D108BD9-81ED-4DB2-BD59-A6C34878D82A}">
                    <a16:rowId xmlns:a16="http://schemas.microsoft.com/office/drawing/2014/main" val="3515700948"/>
                  </a:ext>
                </a:extLst>
              </a:tr>
              <a:tr h="280624">
                <a:tc>
                  <a:txBody>
                    <a:bodyPr/>
                    <a:lstStyle/>
                    <a:p>
                      <a:r>
                        <a:rPr lang="en-US" sz="1200" b="1"/>
                        <a:t>September</a:t>
                      </a:r>
                    </a:p>
                  </a:txBody>
                  <a:tcPr anchor="ctr"/>
                </a:tc>
                <a:tc>
                  <a:txBody>
                    <a:bodyPr/>
                    <a:lstStyle/>
                    <a:p>
                      <a:pPr algn="ctr"/>
                      <a:r>
                        <a:rPr lang="en-US" sz="1200"/>
                        <a:t>28%</a:t>
                      </a:r>
                    </a:p>
                  </a:txBody>
                  <a:tcPr anchor="ctr"/>
                </a:tc>
                <a:extLst>
                  <a:ext uri="{0D108BD9-81ED-4DB2-BD59-A6C34878D82A}">
                    <a16:rowId xmlns:a16="http://schemas.microsoft.com/office/drawing/2014/main" val="3296613810"/>
                  </a:ext>
                </a:extLst>
              </a:tr>
              <a:tr h="280624">
                <a:tc>
                  <a:txBody>
                    <a:bodyPr/>
                    <a:lstStyle/>
                    <a:p>
                      <a:r>
                        <a:rPr lang="en-US" sz="1200" b="1"/>
                        <a:t>October</a:t>
                      </a:r>
                    </a:p>
                  </a:txBody>
                  <a:tcPr anchor="ctr"/>
                </a:tc>
                <a:tc>
                  <a:txBody>
                    <a:bodyPr/>
                    <a:lstStyle/>
                    <a:p>
                      <a:pPr algn="ctr"/>
                      <a:r>
                        <a:rPr lang="en-US" sz="1200"/>
                        <a:t>18%</a:t>
                      </a:r>
                    </a:p>
                  </a:txBody>
                  <a:tcPr anchor="ctr"/>
                </a:tc>
                <a:extLst>
                  <a:ext uri="{0D108BD9-81ED-4DB2-BD59-A6C34878D82A}">
                    <a16:rowId xmlns:a16="http://schemas.microsoft.com/office/drawing/2014/main" val="1503303192"/>
                  </a:ext>
                </a:extLst>
              </a:tr>
              <a:tr h="280624">
                <a:tc>
                  <a:txBody>
                    <a:bodyPr/>
                    <a:lstStyle/>
                    <a:p>
                      <a:r>
                        <a:rPr lang="en-US" sz="1200" b="1"/>
                        <a:t>November</a:t>
                      </a:r>
                    </a:p>
                  </a:txBody>
                  <a:tcPr anchor="ctr"/>
                </a:tc>
                <a:tc>
                  <a:txBody>
                    <a:bodyPr/>
                    <a:lstStyle/>
                    <a:p>
                      <a:pPr algn="ctr"/>
                      <a:r>
                        <a:rPr lang="en-US" sz="1200"/>
                        <a:t>16%</a:t>
                      </a:r>
                    </a:p>
                  </a:txBody>
                  <a:tcPr anchor="ctr"/>
                </a:tc>
                <a:extLst>
                  <a:ext uri="{0D108BD9-81ED-4DB2-BD59-A6C34878D82A}">
                    <a16:rowId xmlns:a16="http://schemas.microsoft.com/office/drawing/2014/main" val="3383026111"/>
                  </a:ext>
                </a:extLst>
              </a:tr>
              <a:tr h="280624">
                <a:tc>
                  <a:txBody>
                    <a:bodyPr/>
                    <a:lstStyle/>
                    <a:p>
                      <a:r>
                        <a:rPr lang="en-US" sz="1200" b="1"/>
                        <a:t>December</a:t>
                      </a:r>
                    </a:p>
                  </a:txBody>
                  <a:tcPr anchor="ctr"/>
                </a:tc>
                <a:tc>
                  <a:txBody>
                    <a:bodyPr/>
                    <a:lstStyle/>
                    <a:p>
                      <a:pPr algn="ctr"/>
                      <a:r>
                        <a:rPr lang="en-US" sz="1200" dirty="0"/>
                        <a:t>24%</a:t>
                      </a:r>
                    </a:p>
                  </a:txBody>
                  <a:tcPr anchor="ctr"/>
                </a:tc>
                <a:extLst>
                  <a:ext uri="{0D108BD9-81ED-4DB2-BD59-A6C34878D82A}">
                    <a16:rowId xmlns:a16="http://schemas.microsoft.com/office/drawing/2014/main" val="3957570207"/>
                  </a:ext>
                </a:extLst>
              </a:tr>
              <a:tr h="280624">
                <a:tc>
                  <a:txBody>
                    <a:bodyPr/>
                    <a:lstStyle/>
                    <a:p>
                      <a:r>
                        <a:rPr lang="en-US" sz="1200" b="1" dirty="0"/>
                        <a:t>January</a:t>
                      </a:r>
                    </a:p>
                  </a:txBody>
                  <a:tcPr anchor="ctr"/>
                </a:tc>
                <a:tc>
                  <a:txBody>
                    <a:bodyPr/>
                    <a:lstStyle/>
                    <a:p>
                      <a:pPr algn="ctr"/>
                      <a:r>
                        <a:rPr lang="en-US" sz="1200" dirty="0"/>
                        <a:t>24%</a:t>
                      </a:r>
                    </a:p>
                  </a:txBody>
                  <a:tcPr anchor="ctr"/>
                </a:tc>
                <a:extLst>
                  <a:ext uri="{0D108BD9-81ED-4DB2-BD59-A6C34878D82A}">
                    <a16:rowId xmlns:a16="http://schemas.microsoft.com/office/drawing/2014/main" val="967597424"/>
                  </a:ext>
                </a:extLst>
              </a:tr>
            </a:tbl>
          </a:graphicData>
        </a:graphic>
      </p:graphicFrame>
      <p:sp>
        <p:nvSpPr>
          <p:cNvPr id="3" name="Content Placeholder 2">
            <a:extLst>
              <a:ext uri="{FF2B5EF4-FFF2-40B4-BE49-F238E27FC236}">
                <a16:creationId xmlns:a16="http://schemas.microsoft.com/office/drawing/2014/main" id="{8DDF051C-0E30-AC0A-20ED-9D33A5123774}"/>
              </a:ext>
            </a:extLst>
          </p:cNvPr>
          <p:cNvSpPr txBox="1">
            <a:spLocks/>
          </p:cNvSpPr>
          <p:nvPr/>
        </p:nvSpPr>
        <p:spPr>
          <a:xfrm>
            <a:off x="5245860" y="2938861"/>
            <a:ext cx="6596264" cy="2946778"/>
          </a:xfrm>
          <a:prstGeom prst="rect">
            <a:avLst/>
          </a:prstGeom>
        </p:spPr>
        <p:txBody>
          <a:bodyPr vert="horz" lIns="91440" tIns="45720" rIns="91440" bIns="45720" rtlCol="0">
            <a:noAutofit/>
          </a:bodyPr>
          <a:lstStyle>
            <a:defPPr>
              <a:defRPr lang="en-US"/>
            </a:defPPr>
            <a:lvl1pPr marL="228600" indent="-228600">
              <a:lnSpc>
                <a:spcPct val="100000"/>
              </a:lnSpc>
              <a:spcBef>
                <a:spcPts val="0"/>
              </a:spcBef>
              <a:spcAft>
                <a:spcPts val="600"/>
              </a:spcAft>
              <a:buFont typeface="Wingdings" panose="05000000000000000000" pitchFamily="2" charset="2"/>
              <a:buChar char="§"/>
              <a:defRPr sz="1400">
                <a:latin typeface="Cambria" panose="02040503050406030204" pitchFamily="18" charset="0"/>
                <a:ea typeface="Cambria" panose="020405030504060302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Between May 1</a:t>
            </a:r>
            <a:r>
              <a:rPr lang="en-US" baseline="30000" dirty="0"/>
              <a:t>st</a:t>
            </a:r>
            <a:r>
              <a:rPr lang="en-US" dirty="0"/>
              <a:t> and June 30</a:t>
            </a:r>
            <a:r>
              <a:rPr lang="en-US" baseline="30000" dirty="0"/>
              <a:t>th</a:t>
            </a:r>
            <a:r>
              <a:rPr lang="en-US" dirty="0"/>
              <a:t>, we promoted three internal staff, onboarded two staff members, one staff resigned, and one staff retired, which dropped our vacancy rate by 2% in June.</a:t>
            </a:r>
          </a:p>
          <a:p>
            <a:r>
              <a:rPr lang="en-US" dirty="0"/>
              <a:t>Between July 1</a:t>
            </a:r>
            <a:r>
              <a:rPr lang="en-US" baseline="30000" dirty="0"/>
              <a:t>st</a:t>
            </a:r>
            <a:r>
              <a:rPr lang="en-US" dirty="0"/>
              <a:t> and September 30</a:t>
            </a:r>
            <a:r>
              <a:rPr lang="en-US" baseline="30000" dirty="0"/>
              <a:t>th</a:t>
            </a:r>
            <a:r>
              <a:rPr lang="en-US" dirty="0"/>
              <a:t>, we received seven items for the Veteran Services Division, onboarded four staff to assist with building and administrative operations and one staff resigned. This dropped our vacancy rate by 4%.</a:t>
            </a:r>
          </a:p>
          <a:p>
            <a:r>
              <a:rPr lang="en-US" dirty="0"/>
              <a:t>Between October 1</a:t>
            </a:r>
            <a:r>
              <a:rPr lang="en-US" baseline="30000" dirty="0"/>
              <a:t>st</a:t>
            </a:r>
            <a:r>
              <a:rPr lang="en-US" dirty="0"/>
              <a:t> and December 31</a:t>
            </a:r>
            <a:r>
              <a:rPr lang="en-US" baseline="30000" dirty="0"/>
              <a:t>st</a:t>
            </a:r>
            <a:r>
              <a:rPr lang="en-US" dirty="0"/>
              <a:t>, we received two additional positions to assist with Admin and IT, onboarded nine staff, two staff resigned, and one staff accepted a position with another county department. This dropped our vacancy rate by 4%.</a:t>
            </a:r>
          </a:p>
          <a:p>
            <a:r>
              <a:rPr lang="en-US" dirty="0"/>
              <a:t>As of January 31</a:t>
            </a:r>
            <a:r>
              <a:rPr lang="en-US" baseline="30000" dirty="0"/>
              <a:t>st</a:t>
            </a:r>
            <a:r>
              <a:rPr lang="en-US" dirty="0"/>
              <a:t>, we onboarded one staff to assist with Admin services and one staff accepted a position with another county department which kept our vacancy rate the same. </a:t>
            </a:r>
          </a:p>
        </p:txBody>
      </p:sp>
    </p:spTree>
    <p:extLst>
      <p:ext uri="{BB962C8B-B14F-4D97-AF65-F5344CB8AC3E}">
        <p14:creationId xmlns:p14="http://schemas.microsoft.com/office/powerpoint/2010/main" val="2307908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etter&#10;&#10;Description automatically generated">
            <a:extLst>
              <a:ext uri="{FF2B5EF4-FFF2-40B4-BE49-F238E27FC236}">
                <a16:creationId xmlns:a16="http://schemas.microsoft.com/office/drawing/2014/main" id="{9EE7D610-1B12-2100-0EC1-016BFC0271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4">
            <a:extLst>
              <a:ext uri="{FF2B5EF4-FFF2-40B4-BE49-F238E27FC236}">
                <a16:creationId xmlns:a16="http://schemas.microsoft.com/office/drawing/2014/main" id="{46F2A397-91D9-2A10-D9D1-334CAFF56123}"/>
              </a:ext>
            </a:extLst>
          </p:cNvPr>
          <p:cNvSpPr txBox="1">
            <a:spLocks/>
          </p:cNvSpPr>
          <p:nvPr/>
        </p:nvSpPr>
        <p:spPr>
          <a:xfrm>
            <a:off x="694925" y="2231169"/>
            <a:ext cx="10515600" cy="586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latin typeface="Cambria" panose="02040503050406030204" pitchFamily="18" charset="0"/>
                <a:ea typeface="Cambria" panose="02040503050406030204" pitchFamily="18" charset="0"/>
              </a:rPr>
              <a:t>Human Resources</a:t>
            </a:r>
            <a:endParaRPr lang="en-US">
              <a:latin typeface="Cambria" panose="02040503050406030204" pitchFamily="18" charset="0"/>
              <a:ea typeface="Cambria" panose="02040503050406030204" pitchFamily="18" charset="0"/>
            </a:endParaRPr>
          </a:p>
        </p:txBody>
      </p:sp>
      <p:graphicFrame>
        <p:nvGraphicFramePr>
          <p:cNvPr id="3" name="Table 2">
            <a:extLst>
              <a:ext uri="{FF2B5EF4-FFF2-40B4-BE49-F238E27FC236}">
                <a16:creationId xmlns:a16="http://schemas.microsoft.com/office/drawing/2014/main" id="{7F04E4E7-6838-E682-CBA2-173AC1B6892C}"/>
              </a:ext>
            </a:extLst>
          </p:cNvPr>
          <p:cNvGraphicFramePr>
            <a:graphicFrameLocks noGrp="1"/>
          </p:cNvGraphicFramePr>
          <p:nvPr>
            <p:extLst>
              <p:ext uri="{D42A27DB-BD31-4B8C-83A1-F6EECF244321}">
                <p14:modId xmlns:p14="http://schemas.microsoft.com/office/powerpoint/2010/main" val="2607288248"/>
              </p:ext>
            </p:extLst>
          </p:nvPr>
        </p:nvGraphicFramePr>
        <p:xfrm>
          <a:off x="760884" y="2958535"/>
          <a:ext cx="3694176" cy="2163120"/>
        </p:xfrm>
        <a:graphic>
          <a:graphicData uri="http://schemas.openxmlformats.org/drawingml/2006/table">
            <a:tbl>
              <a:tblPr firstRow="1" bandRow="1">
                <a:tableStyleId>{5C22544A-7EE6-4342-B048-85BDC9FD1C3A}</a:tableStyleId>
              </a:tblPr>
              <a:tblGrid>
                <a:gridCol w="1005840">
                  <a:extLst>
                    <a:ext uri="{9D8B030D-6E8A-4147-A177-3AD203B41FA5}">
                      <a16:colId xmlns:a16="http://schemas.microsoft.com/office/drawing/2014/main" val="516699183"/>
                    </a:ext>
                  </a:extLst>
                </a:gridCol>
                <a:gridCol w="448056">
                  <a:extLst>
                    <a:ext uri="{9D8B030D-6E8A-4147-A177-3AD203B41FA5}">
                      <a16:colId xmlns:a16="http://schemas.microsoft.com/office/drawing/2014/main" val="227195154"/>
                    </a:ext>
                  </a:extLst>
                </a:gridCol>
                <a:gridCol w="448056">
                  <a:extLst>
                    <a:ext uri="{9D8B030D-6E8A-4147-A177-3AD203B41FA5}">
                      <a16:colId xmlns:a16="http://schemas.microsoft.com/office/drawing/2014/main" val="4217636666"/>
                    </a:ext>
                  </a:extLst>
                </a:gridCol>
                <a:gridCol w="448056">
                  <a:extLst>
                    <a:ext uri="{9D8B030D-6E8A-4147-A177-3AD203B41FA5}">
                      <a16:colId xmlns:a16="http://schemas.microsoft.com/office/drawing/2014/main" val="482011222"/>
                    </a:ext>
                  </a:extLst>
                </a:gridCol>
                <a:gridCol w="448056">
                  <a:extLst>
                    <a:ext uri="{9D8B030D-6E8A-4147-A177-3AD203B41FA5}">
                      <a16:colId xmlns:a16="http://schemas.microsoft.com/office/drawing/2014/main" val="823061344"/>
                    </a:ext>
                  </a:extLst>
                </a:gridCol>
                <a:gridCol w="448056">
                  <a:extLst>
                    <a:ext uri="{9D8B030D-6E8A-4147-A177-3AD203B41FA5}">
                      <a16:colId xmlns:a16="http://schemas.microsoft.com/office/drawing/2014/main" val="2981294091"/>
                    </a:ext>
                  </a:extLst>
                </a:gridCol>
                <a:gridCol w="448056">
                  <a:extLst>
                    <a:ext uri="{9D8B030D-6E8A-4147-A177-3AD203B41FA5}">
                      <a16:colId xmlns:a16="http://schemas.microsoft.com/office/drawing/2014/main" val="2033939125"/>
                    </a:ext>
                  </a:extLst>
                </a:gridCol>
              </a:tblGrid>
              <a:tr h="303062">
                <a:tc gridSpan="7">
                  <a:txBody>
                    <a:bodyPr/>
                    <a:lstStyle/>
                    <a:p>
                      <a:pPr algn="ctr"/>
                      <a:r>
                        <a:rPr lang="en-US" sz="1200" dirty="0"/>
                        <a:t>MVA VOLUNTEER MONTHLY BREAKDOWN</a:t>
                      </a:r>
                    </a:p>
                  </a:txBody>
                  <a:tcPr marL="91562" marR="91562" marT="45781" marB="45781" anchor="ctr"/>
                </a:tc>
                <a:tc hMerge="1">
                  <a:txBody>
                    <a:bodyPr/>
                    <a:lstStyle/>
                    <a:p>
                      <a:pPr algn="ctr"/>
                      <a:endParaRPr lang="en-US" sz="1400"/>
                    </a:p>
                  </a:txBody>
                  <a:tcPr/>
                </a:tc>
                <a:tc hMerge="1">
                  <a:txBody>
                    <a:bodyPr/>
                    <a:lstStyle/>
                    <a:p>
                      <a:pPr algn="ctr"/>
                      <a:endParaRPr lang="en-US" sz="1200"/>
                    </a:p>
                  </a:txBody>
                  <a:tcPr marL="91562" marR="91562" marT="45781" marB="45781" anchor="ctr"/>
                </a:tc>
                <a:tc hMerge="1">
                  <a:txBody>
                    <a:bodyPr/>
                    <a:lstStyle/>
                    <a:p>
                      <a:pPr algn="ctr"/>
                      <a:endParaRPr lang="en-US" sz="1200"/>
                    </a:p>
                  </a:txBody>
                  <a:tcPr marL="91562" marR="91562" marT="45781" marB="45781" anchor="ctr"/>
                </a:tc>
                <a:tc hMerge="1">
                  <a:txBody>
                    <a:bodyPr/>
                    <a:lstStyle/>
                    <a:p>
                      <a:pPr algn="ctr"/>
                      <a:endParaRPr lang="en-US" sz="1200"/>
                    </a:p>
                  </a:txBody>
                  <a:tcPr marL="91562" marR="91562" marT="45781" marB="45781" anchor="ctr"/>
                </a:tc>
                <a:tc hMerge="1">
                  <a:txBody>
                    <a:bodyPr/>
                    <a:lstStyle/>
                    <a:p>
                      <a:pPr algn="ctr"/>
                      <a:endParaRPr lang="en-US" sz="1200"/>
                    </a:p>
                  </a:txBody>
                  <a:tcPr marL="91562" marR="91562" marT="45781" marB="45781" anchor="ctr"/>
                </a:tc>
                <a:tc hMerge="1">
                  <a:txBody>
                    <a:bodyPr/>
                    <a:lstStyle/>
                    <a:p>
                      <a:pPr algn="ctr"/>
                      <a:endParaRPr lang="en-US" sz="1200" dirty="0"/>
                    </a:p>
                  </a:txBody>
                  <a:tcPr marL="91562" marR="91562" marT="45781" marB="45781" anchor="ctr"/>
                </a:tc>
                <a:extLst>
                  <a:ext uri="{0D108BD9-81ED-4DB2-BD59-A6C34878D82A}">
                    <a16:rowId xmlns:a16="http://schemas.microsoft.com/office/drawing/2014/main" val="280105137"/>
                  </a:ext>
                </a:extLst>
              </a:tr>
              <a:tr h="381389">
                <a:tc>
                  <a:txBody>
                    <a:bodyPr/>
                    <a:lstStyle/>
                    <a:p>
                      <a:endParaRPr lang="en-US" sz="1200" b="1" dirty="0"/>
                    </a:p>
                  </a:txBody>
                  <a:tcPr anchor="ctr"/>
                </a:tc>
                <a:tc>
                  <a:txBody>
                    <a:bodyPr/>
                    <a:lstStyle/>
                    <a:p>
                      <a:pPr algn="ctr"/>
                      <a:r>
                        <a:rPr lang="en-US" sz="1200" b="1" dirty="0"/>
                        <a:t>Jul</a:t>
                      </a:r>
                    </a:p>
                  </a:txBody>
                  <a:tcPr anchor="ctr"/>
                </a:tc>
                <a:tc>
                  <a:txBody>
                    <a:bodyPr/>
                    <a:lstStyle/>
                    <a:p>
                      <a:pPr algn="ctr"/>
                      <a:r>
                        <a:rPr lang="en-US" sz="1200" b="1"/>
                        <a:t>Aug</a:t>
                      </a:r>
                    </a:p>
                  </a:txBody>
                  <a:tcPr anchor="ctr"/>
                </a:tc>
                <a:tc>
                  <a:txBody>
                    <a:bodyPr/>
                    <a:lstStyle/>
                    <a:p>
                      <a:pPr algn="ctr"/>
                      <a:r>
                        <a:rPr lang="en-US" sz="1200" b="1"/>
                        <a:t>Sep</a:t>
                      </a:r>
                    </a:p>
                  </a:txBody>
                  <a:tcPr anchor="ctr"/>
                </a:tc>
                <a:tc>
                  <a:txBody>
                    <a:bodyPr/>
                    <a:lstStyle/>
                    <a:p>
                      <a:pPr algn="ctr"/>
                      <a:r>
                        <a:rPr lang="en-US" sz="1200" b="1"/>
                        <a:t>Oct</a:t>
                      </a:r>
                    </a:p>
                  </a:txBody>
                  <a:tcPr anchor="ctr"/>
                </a:tc>
                <a:tc>
                  <a:txBody>
                    <a:bodyPr/>
                    <a:lstStyle/>
                    <a:p>
                      <a:pPr algn="ctr"/>
                      <a:r>
                        <a:rPr lang="en-US" sz="1200" b="1" dirty="0"/>
                        <a:t>Nov</a:t>
                      </a:r>
                    </a:p>
                  </a:txBody>
                  <a:tcPr anchor="ctr"/>
                </a:tc>
                <a:tc>
                  <a:txBody>
                    <a:bodyPr/>
                    <a:lstStyle/>
                    <a:p>
                      <a:pPr algn="ctr"/>
                      <a:r>
                        <a:rPr lang="en-US" sz="1200" b="1" dirty="0"/>
                        <a:t>Dec</a:t>
                      </a:r>
                    </a:p>
                  </a:txBody>
                  <a:tcPr anchor="ctr"/>
                </a:tc>
                <a:extLst>
                  <a:ext uri="{0D108BD9-81ED-4DB2-BD59-A6C34878D82A}">
                    <a16:rowId xmlns:a16="http://schemas.microsoft.com/office/drawing/2014/main" val="3089222186"/>
                  </a:ext>
                </a:extLst>
              </a:tr>
              <a:tr h="381389">
                <a:tc>
                  <a:txBody>
                    <a:bodyPr/>
                    <a:lstStyle/>
                    <a:p>
                      <a:r>
                        <a:rPr lang="en-US" sz="1200" b="1" dirty="0"/>
                        <a:t>Volunteers</a:t>
                      </a:r>
                    </a:p>
                  </a:txBody>
                  <a:tcPr anchor="ctr"/>
                </a:tc>
                <a:tc>
                  <a:txBody>
                    <a:bodyPr/>
                    <a:lstStyle/>
                    <a:p>
                      <a:pPr algn="ctr"/>
                      <a:r>
                        <a:rPr lang="en-US" sz="1200"/>
                        <a:t>2</a:t>
                      </a:r>
                    </a:p>
                  </a:txBody>
                  <a:tcPr anchor="ctr"/>
                </a:tc>
                <a:tc>
                  <a:txBody>
                    <a:bodyPr/>
                    <a:lstStyle/>
                    <a:p>
                      <a:pPr algn="ctr"/>
                      <a:r>
                        <a:rPr lang="en-US" sz="1200"/>
                        <a:t>1</a:t>
                      </a:r>
                    </a:p>
                  </a:txBody>
                  <a:tcPr anchor="ctr"/>
                </a:tc>
                <a:tc>
                  <a:txBody>
                    <a:bodyPr/>
                    <a:lstStyle/>
                    <a:p>
                      <a:pPr algn="ctr"/>
                      <a:r>
                        <a:rPr lang="en-US" sz="1200"/>
                        <a:t>1</a:t>
                      </a:r>
                    </a:p>
                  </a:txBody>
                  <a:tcPr anchor="ctr"/>
                </a:tc>
                <a:tc>
                  <a:txBody>
                    <a:bodyPr/>
                    <a:lstStyle/>
                    <a:p>
                      <a:pPr algn="ctr"/>
                      <a:r>
                        <a:rPr lang="en-US" sz="1200"/>
                        <a:t>2</a:t>
                      </a:r>
                    </a:p>
                  </a:txBody>
                  <a:tcPr anchor="ctr"/>
                </a:tc>
                <a:tc>
                  <a:txBody>
                    <a:bodyPr/>
                    <a:lstStyle/>
                    <a:p>
                      <a:pPr algn="ctr"/>
                      <a:r>
                        <a:rPr lang="en-US" sz="1200"/>
                        <a:t>1</a:t>
                      </a:r>
                    </a:p>
                  </a:txBody>
                  <a:tcPr anchor="ctr"/>
                </a:tc>
                <a:tc>
                  <a:txBody>
                    <a:bodyPr/>
                    <a:lstStyle/>
                    <a:p>
                      <a:pPr algn="ctr"/>
                      <a:r>
                        <a:rPr lang="en-US" sz="1200" dirty="0"/>
                        <a:t>3</a:t>
                      </a:r>
                    </a:p>
                  </a:txBody>
                  <a:tcPr anchor="ctr"/>
                </a:tc>
                <a:extLst>
                  <a:ext uri="{0D108BD9-81ED-4DB2-BD59-A6C34878D82A}">
                    <a16:rowId xmlns:a16="http://schemas.microsoft.com/office/drawing/2014/main" val="256295109"/>
                  </a:ext>
                </a:extLst>
              </a:tr>
              <a:tr h="303062">
                <a:tc>
                  <a:txBody>
                    <a:bodyPr/>
                    <a:lstStyle/>
                    <a:p>
                      <a:r>
                        <a:rPr lang="en-US" sz="1200" b="1" dirty="0"/>
                        <a:t>VA Work Study</a:t>
                      </a:r>
                    </a:p>
                  </a:txBody>
                  <a:tcPr anchor="ctr"/>
                </a:tc>
                <a:tc>
                  <a:txBody>
                    <a:bodyPr/>
                    <a:lstStyle/>
                    <a:p>
                      <a:pPr algn="ctr"/>
                      <a:r>
                        <a:rPr lang="en-US" sz="1200"/>
                        <a:t>1</a:t>
                      </a:r>
                    </a:p>
                  </a:txBody>
                  <a:tcPr anchor="ctr"/>
                </a:tc>
                <a:tc>
                  <a:txBody>
                    <a:bodyPr/>
                    <a:lstStyle/>
                    <a:p>
                      <a:pPr algn="ctr"/>
                      <a:r>
                        <a:rPr lang="en-US" sz="1200"/>
                        <a:t>1</a:t>
                      </a:r>
                    </a:p>
                  </a:txBody>
                  <a:tcPr anchor="ctr"/>
                </a:tc>
                <a:tc>
                  <a:txBody>
                    <a:bodyPr/>
                    <a:lstStyle/>
                    <a:p>
                      <a:pPr algn="ctr"/>
                      <a:r>
                        <a:rPr lang="en-US" sz="1200"/>
                        <a:t>2</a:t>
                      </a:r>
                    </a:p>
                  </a:txBody>
                  <a:tcPr anchor="ctr"/>
                </a:tc>
                <a:tc>
                  <a:txBody>
                    <a:bodyPr/>
                    <a:lstStyle/>
                    <a:p>
                      <a:pPr algn="ctr"/>
                      <a:r>
                        <a:rPr lang="en-US" sz="1200"/>
                        <a:t>2</a:t>
                      </a:r>
                    </a:p>
                  </a:txBody>
                  <a:tcPr anchor="ctr"/>
                </a:tc>
                <a:tc>
                  <a:txBody>
                    <a:bodyPr/>
                    <a:lstStyle/>
                    <a:p>
                      <a:pPr algn="ctr"/>
                      <a:r>
                        <a:rPr lang="en-US" sz="1200"/>
                        <a:t>0</a:t>
                      </a:r>
                    </a:p>
                  </a:txBody>
                  <a:tcPr anchor="ctr"/>
                </a:tc>
                <a:tc>
                  <a:txBody>
                    <a:bodyPr/>
                    <a:lstStyle/>
                    <a:p>
                      <a:pPr algn="ctr"/>
                      <a:r>
                        <a:rPr lang="en-US" sz="1200" dirty="0"/>
                        <a:t>0</a:t>
                      </a:r>
                    </a:p>
                  </a:txBody>
                  <a:tcPr anchor="ctr"/>
                </a:tc>
                <a:extLst>
                  <a:ext uri="{0D108BD9-81ED-4DB2-BD59-A6C34878D82A}">
                    <a16:rowId xmlns:a16="http://schemas.microsoft.com/office/drawing/2014/main" val="3211620126"/>
                  </a:ext>
                </a:extLst>
              </a:tr>
              <a:tr h="303062">
                <a:tc>
                  <a:txBody>
                    <a:bodyPr/>
                    <a:lstStyle/>
                    <a:p>
                      <a:r>
                        <a:rPr lang="en-US" sz="1200" b="1" dirty="0"/>
                        <a:t>Transitional Subsidized Employment</a:t>
                      </a:r>
                    </a:p>
                  </a:txBody>
                  <a:tcPr anchor="ctr"/>
                </a:tc>
                <a:tc>
                  <a:txBody>
                    <a:bodyPr/>
                    <a:lstStyle/>
                    <a:p>
                      <a:pPr algn="ctr"/>
                      <a:r>
                        <a:rPr lang="en-US" sz="1200" dirty="0"/>
                        <a:t>0</a:t>
                      </a:r>
                    </a:p>
                  </a:txBody>
                  <a:tcPr anchor="ctr"/>
                </a:tc>
                <a:tc>
                  <a:txBody>
                    <a:bodyPr/>
                    <a:lstStyle/>
                    <a:p>
                      <a:pPr algn="ctr"/>
                      <a:r>
                        <a:rPr lang="en-US" sz="1200"/>
                        <a:t>2</a:t>
                      </a:r>
                    </a:p>
                  </a:txBody>
                  <a:tcPr anchor="ctr"/>
                </a:tc>
                <a:tc>
                  <a:txBody>
                    <a:bodyPr/>
                    <a:lstStyle/>
                    <a:p>
                      <a:pPr algn="ctr"/>
                      <a:r>
                        <a:rPr lang="en-US" sz="1200" dirty="0"/>
                        <a:t>0</a:t>
                      </a:r>
                    </a:p>
                  </a:txBody>
                  <a:tcPr anchor="ctr"/>
                </a:tc>
                <a:tc>
                  <a:txBody>
                    <a:bodyPr/>
                    <a:lstStyle/>
                    <a:p>
                      <a:pPr algn="ctr"/>
                      <a:r>
                        <a:rPr lang="en-US" sz="1200" dirty="0"/>
                        <a:t>1</a:t>
                      </a:r>
                    </a:p>
                  </a:txBody>
                  <a:tcPr anchor="ctr"/>
                </a:tc>
                <a:tc>
                  <a:txBody>
                    <a:bodyPr/>
                    <a:lstStyle/>
                    <a:p>
                      <a:pPr algn="ctr"/>
                      <a:r>
                        <a:rPr lang="en-US" sz="1200" dirty="0"/>
                        <a:t>0</a:t>
                      </a:r>
                    </a:p>
                  </a:txBody>
                  <a:tcPr anchor="ctr"/>
                </a:tc>
                <a:tc>
                  <a:txBody>
                    <a:bodyPr/>
                    <a:lstStyle/>
                    <a:p>
                      <a:pPr algn="ctr"/>
                      <a:r>
                        <a:rPr lang="en-US" sz="1200" dirty="0"/>
                        <a:t>0</a:t>
                      </a:r>
                    </a:p>
                  </a:txBody>
                  <a:tcPr anchor="ctr"/>
                </a:tc>
                <a:extLst>
                  <a:ext uri="{0D108BD9-81ED-4DB2-BD59-A6C34878D82A}">
                    <a16:rowId xmlns:a16="http://schemas.microsoft.com/office/drawing/2014/main" val="3515700948"/>
                  </a:ext>
                </a:extLst>
              </a:tr>
            </a:tbl>
          </a:graphicData>
        </a:graphic>
      </p:graphicFrame>
      <p:sp>
        <p:nvSpPr>
          <p:cNvPr id="6" name="Content Placeholder 2">
            <a:extLst>
              <a:ext uri="{FF2B5EF4-FFF2-40B4-BE49-F238E27FC236}">
                <a16:creationId xmlns:a16="http://schemas.microsoft.com/office/drawing/2014/main" id="{36645A8C-8F61-AA12-A19B-1D592F46CBD0}"/>
              </a:ext>
            </a:extLst>
          </p:cNvPr>
          <p:cNvSpPr txBox="1">
            <a:spLocks/>
          </p:cNvSpPr>
          <p:nvPr/>
        </p:nvSpPr>
        <p:spPr>
          <a:xfrm>
            <a:off x="5215944" y="2920440"/>
            <a:ext cx="6342845" cy="31004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buFont typeface="Wingdings" panose="05000000000000000000" pitchFamily="2" charset="2"/>
              <a:buChar char="§"/>
            </a:pPr>
            <a:r>
              <a:rPr lang="en-US" sz="1400" dirty="0">
                <a:latin typeface="Cambria" panose="02040503050406030204" pitchFamily="18" charset="0"/>
                <a:ea typeface="Cambria" panose="02040503050406030204" pitchFamily="18" charset="0"/>
              </a:rPr>
              <a:t>The automated volunteer platform system has allowed volunteers to apply for positions and track their volunteer hours online and on their smartphones.</a:t>
            </a:r>
          </a:p>
          <a:p>
            <a:pPr>
              <a:lnSpc>
                <a:spcPct val="100000"/>
              </a:lnSpc>
              <a:spcBef>
                <a:spcPts val="0"/>
              </a:spcBef>
              <a:spcAft>
                <a:spcPts val="600"/>
              </a:spcAft>
              <a:buFont typeface="Wingdings" panose="05000000000000000000" pitchFamily="2" charset="2"/>
              <a:buChar char="§"/>
            </a:pPr>
            <a:r>
              <a:rPr lang="en-US" sz="1400" dirty="0">
                <a:latin typeface="Cambria" panose="02040503050406030204" pitchFamily="18" charset="0"/>
                <a:ea typeface="Cambria" panose="02040503050406030204" pitchFamily="18" charset="0"/>
              </a:rPr>
              <a:t>The department is working with the Los Angeles and Palmdale workforce development offices to request resumes and conduct interviews to onboard Transitional Subsidized Employment (TSE) candidates as well as working with the VA to onboard Work Study applicants. </a:t>
            </a:r>
          </a:p>
          <a:p>
            <a:pPr>
              <a:lnSpc>
                <a:spcPct val="100000"/>
              </a:lnSpc>
              <a:spcBef>
                <a:spcPts val="0"/>
              </a:spcBef>
              <a:spcAft>
                <a:spcPts val="600"/>
              </a:spcAft>
              <a:buFont typeface="Wingdings" panose="05000000000000000000" pitchFamily="2" charset="2"/>
              <a:buChar char="§"/>
            </a:pPr>
            <a:r>
              <a:rPr lang="en-US" sz="1400" dirty="0">
                <a:latin typeface="Cambria" panose="02040503050406030204" pitchFamily="18" charset="0"/>
                <a:ea typeface="Cambria" panose="02040503050406030204" pitchFamily="18" charset="0"/>
              </a:rPr>
              <a:t>In November and December, the VA Work-Study recruitment slowed due to college winter break. Work-study's will return when their spring semester begins.</a:t>
            </a:r>
          </a:p>
        </p:txBody>
      </p:sp>
    </p:spTree>
    <p:extLst>
      <p:ext uri="{BB962C8B-B14F-4D97-AF65-F5344CB8AC3E}">
        <p14:creationId xmlns:p14="http://schemas.microsoft.com/office/powerpoint/2010/main" val="1232952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descr="A picture containing letter  Description automatically generated"/>
          <p:cNvSpPr/>
          <p:nvPr/>
        </p:nvSpPr>
        <p:spPr>
          <a:xfrm>
            <a:off x="0" y="-1179210"/>
            <a:ext cx="12192000" cy="803721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pPr defTabSz="609630"/>
            <a:endParaRPr lang="en-US" sz="1200" dirty="0">
              <a:solidFill>
                <a:prstClr val="black"/>
              </a:solidFill>
              <a:latin typeface="Calibri"/>
            </a:endParaRPr>
          </a:p>
        </p:txBody>
      </p:sp>
      <p:sp>
        <p:nvSpPr>
          <p:cNvPr id="8" name="TextBox 5"/>
          <p:cNvSpPr txBox="1"/>
          <p:nvPr/>
        </p:nvSpPr>
        <p:spPr>
          <a:xfrm>
            <a:off x="1647600" y="1499406"/>
            <a:ext cx="8896800" cy="750384"/>
          </a:xfrm>
          <a:prstGeom prst="rect">
            <a:avLst/>
          </a:prstGeom>
        </p:spPr>
        <p:txBody>
          <a:bodyPr lIns="0" tIns="0" rIns="0" bIns="0" rtlCol="0" anchor="t"/>
          <a:lstStyle/>
          <a:p>
            <a:pPr algn="ctr">
              <a:lnSpc>
                <a:spcPts val="2560"/>
              </a:lnSpc>
            </a:pPr>
            <a:r>
              <a:rPr lang="en-US" sz="2133" b="1" dirty="0">
                <a:latin typeface="Montserrat"/>
                <a:ea typeface="Montserrat"/>
                <a:cs typeface="Montserrat"/>
                <a:sym typeface="Montserrat"/>
              </a:rPr>
              <a:t>Communications </a:t>
            </a:r>
          </a:p>
          <a:p>
            <a:pPr algn="ctr">
              <a:lnSpc>
                <a:spcPts val="2560"/>
              </a:lnSpc>
            </a:pPr>
            <a:r>
              <a:rPr lang="en-US" sz="2133" b="1" dirty="0">
                <a:latin typeface="Montserrat"/>
                <a:ea typeface="Montserrat"/>
                <a:cs typeface="Montserrat"/>
                <a:sym typeface="Montserrat"/>
              </a:rPr>
              <a:t>Insights from the Past 30 Days as of January 1, 2025</a:t>
            </a:r>
          </a:p>
        </p:txBody>
      </p:sp>
      <p:pic>
        <p:nvPicPr>
          <p:cNvPr id="9" name="Picture 6">
            <a:extLst>
              <a:ext uri="{FF2B5EF4-FFF2-40B4-BE49-F238E27FC236}">
                <a16:creationId xmlns:a16="http://schemas.microsoft.com/office/drawing/2014/main" id="{184C559A-72CD-E592-F04D-CEA42D01CBD6}"/>
              </a:ext>
            </a:extLst>
          </p:cNvPr>
          <p:cNvPicPr>
            <a:picLocks noChangeAspect="1"/>
          </p:cNvPicPr>
          <p:nvPr/>
        </p:nvPicPr>
        <p:blipFill>
          <a:blip r:embed="rId4"/>
          <a:stretch>
            <a:fillRect/>
          </a:stretch>
        </p:blipFill>
        <p:spPr>
          <a:xfrm>
            <a:off x="379046" y="2249790"/>
            <a:ext cx="4072465" cy="4101694"/>
          </a:xfrm>
          <a:prstGeom prst="rect">
            <a:avLst/>
          </a:prstGeom>
        </p:spPr>
      </p:pic>
      <p:pic>
        <p:nvPicPr>
          <p:cNvPr id="10" name="Picture 7">
            <a:extLst>
              <a:ext uri="{FF2B5EF4-FFF2-40B4-BE49-F238E27FC236}">
                <a16:creationId xmlns:a16="http://schemas.microsoft.com/office/drawing/2014/main" id="{8783E49E-09D4-EA5B-87AC-5D9CCB644594}"/>
              </a:ext>
            </a:extLst>
          </p:cNvPr>
          <p:cNvPicPr>
            <a:picLocks noChangeAspect="1"/>
          </p:cNvPicPr>
          <p:nvPr/>
        </p:nvPicPr>
        <p:blipFill>
          <a:blip r:embed="rId5"/>
          <a:stretch>
            <a:fillRect/>
          </a:stretch>
        </p:blipFill>
        <p:spPr>
          <a:xfrm>
            <a:off x="4622800" y="2249790"/>
            <a:ext cx="3907684" cy="43556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7E52BDCE-2546-4607-8259-CB5B28FF8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62"/>
            <a:ext cx="12192000" cy="6858000"/>
          </a:xfrm>
          <a:prstGeom prst="rect">
            <a:avLst/>
          </a:prstGeom>
        </p:spPr>
      </p:pic>
      <p:sp>
        <p:nvSpPr>
          <p:cNvPr id="10" name="TextBox 9">
            <a:extLst>
              <a:ext uri="{FF2B5EF4-FFF2-40B4-BE49-F238E27FC236}">
                <a16:creationId xmlns:a16="http://schemas.microsoft.com/office/drawing/2014/main" id="{24143008-C249-4A40-9E12-E3EA7C5DECD2}"/>
              </a:ext>
            </a:extLst>
          </p:cNvPr>
          <p:cNvSpPr txBox="1"/>
          <p:nvPr/>
        </p:nvSpPr>
        <p:spPr>
          <a:xfrm>
            <a:off x="1524000" y="2170997"/>
            <a:ext cx="9143999"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mbria"/>
                <a:ea typeface="Cambria"/>
                <a:cs typeface="+mn-cs"/>
              </a:rPr>
              <a:t>Types of Claims </a:t>
            </a:r>
            <a:endParaRPr kumimoji="0" lang="en-US" sz="44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aphicFrame>
        <p:nvGraphicFramePr>
          <p:cNvPr id="6" name="Table 5">
            <a:extLst>
              <a:ext uri="{FF2B5EF4-FFF2-40B4-BE49-F238E27FC236}">
                <a16:creationId xmlns:a16="http://schemas.microsoft.com/office/drawing/2014/main" id="{C39B3FC8-E0DE-9004-D04D-7F18EC110C03}"/>
              </a:ext>
            </a:extLst>
          </p:cNvPr>
          <p:cNvGraphicFramePr>
            <a:graphicFrameLocks noGrp="1"/>
          </p:cNvGraphicFramePr>
          <p:nvPr>
            <p:extLst>
              <p:ext uri="{D42A27DB-BD31-4B8C-83A1-F6EECF244321}">
                <p14:modId xmlns:p14="http://schemas.microsoft.com/office/powerpoint/2010/main" val="631513761"/>
              </p:ext>
            </p:extLst>
          </p:nvPr>
        </p:nvGraphicFramePr>
        <p:xfrm>
          <a:off x="830318" y="2946407"/>
          <a:ext cx="4389120" cy="3708400"/>
        </p:xfrm>
        <a:graphic>
          <a:graphicData uri="http://schemas.openxmlformats.org/drawingml/2006/table">
            <a:tbl>
              <a:tblPr firstRow="1" lastRow="1" bandRow="1">
                <a:tableStyleId>{5C22544A-7EE6-4342-B048-85BDC9FD1C3A}</a:tableStyleId>
              </a:tblPr>
              <a:tblGrid>
                <a:gridCol w="3566160">
                  <a:extLst>
                    <a:ext uri="{9D8B030D-6E8A-4147-A177-3AD203B41FA5}">
                      <a16:colId xmlns:a16="http://schemas.microsoft.com/office/drawing/2014/main" val="516699183"/>
                    </a:ext>
                  </a:extLst>
                </a:gridCol>
                <a:gridCol w="822960">
                  <a:extLst>
                    <a:ext uri="{9D8B030D-6E8A-4147-A177-3AD203B41FA5}">
                      <a16:colId xmlns:a16="http://schemas.microsoft.com/office/drawing/2014/main" val="3638911828"/>
                    </a:ext>
                  </a:extLst>
                </a:gridCol>
              </a:tblGrid>
              <a:tr h="370840">
                <a:tc gridSpan="2">
                  <a:txBody>
                    <a:bodyPr/>
                    <a:lstStyle/>
                    <a:p>
                      <a:pPr algn="ctr"/>
                      <a:r>
                        <a:rPr lang="en-US" sz="1600"/>
                        <a:t>December Breakdown</a:t>
                      </a:r>
                      <a:endParaRPr lang="en-US"/>
                    </a:p>
                  </a:txBody>
                  <a:tcPr/>
                </a:tc>
                <a:tc hMerge="1">
                  <a:txBody>
                    <a:bodyPr/>
                    <a:lstStyle/>
                    <a:p>
                      <a:endParaRPr lang="en-US"/>
                    </a:p>
                  </a:txBody>
                  <a:tcPr/>
                </a:tc>
                <a:extLst>
                  <a:ext uri="{0D108BD9-81ED-4DB2-BD59-A6C34878D82A}">
                    <a16:rowId xmlns:a16="http://schemas.microsoft.com/office/drawing/2014/main" val="280105137"/>
                  </a:ext>
                </a:extLst>
              </a:tr>
              <a:tr h="370840">
                <a:tc>
                  <a:txBody>
                    <a:bodyPr/>
                    <a:lstStyle/>
                    <a:p>
                      <a:r>
                        <a:rPr lang="en-US" sz="1600" b="1"/>
                        <a:t>Compensation</a:t>
                      </a:r>
                    </a:p>
                  </a:txBody>
                  <a:tcPr/>
                </a:tc>
                <a:tc>
                  <a:txBody>
                    <a:bodyPr/>
                    <a:lstStyle/>
                    <a:p>
                      <a:pPr algn="ctr"/>
                      <a:r>
                        <a:rPr lang="en-US" sz="1600"/>
                        <a:t>531</a:t>
                      </a:r>
                    </a:p>
                  </a:txBody>
                  <a:tcPr/>
                </a:tc>
                <a:extLst>
                  <a:ext uri="{0D108BD9-81ED-4DB2-BD59-A6C34878D82A}">
                    <a16:rowId xmlns:a16="http://schemas.microsoft.com/office/drawing/2014/main" val="256295109"/>
                  </a:ext>
                </a:extLst>
              </a:tr>
              <a:tr h="370840">
                <a:tc>
                  <a:txBody>
                    <a:bodyPr/>
                    <a:lstStyle/>
                    <a:p>
                      <a:r>
                        <a:rPr lang="en-US" sz="1600" b="1"/>
                        <a:t>Pension</a:t>
                      </a:r>
                    </a:p>
                  </a:txBody>
                  <a:tcPr/>
                </a:tc>
                <a:tc>
                  <a:txBody>
                    <a:bodyPr/>
                    <a:lstStyle/>
                    <a:p>
                      <a:pPr algn="ctr"/>
                      <a:r>
                        <a:rPr lang="en-US" sz="1600"/>
                        <a:t>0</a:t>
                      </a:r>
                    </a:p>
                  </a:txBody>
                  <a:tcPr/>
                </a:tc>
                <a:extLst>
                  <a:ext uri="{0D108BD9-81ED-4DB2-BD59-A6C34878D82A}">
                    <a16:rowId xmlns:a16="http://schemas.microsoft.com/office/drawing/2014/main" val="319548934"/>
                  </a:ext>
                </a:extLst>
              </a:tr>
              <a:tr h="370840">
                <a:tc>
                  <a:txBody>
                    <a:bodyPr/>
                    <a:lstStyle/>
                    <a:p>
                      <a:r>
                        <a:rPr lang="en-US" sz="1600" b="1"/>
                        <a:t>Education/VR&amp;E</a:t>
                      </a:r>
                    </a:p>
                  </a:txBody>
                  <a:tcPr/>
                </a:tc>
                <a:tc>
                  <a:txBody>
                    <a:bodyPr/>
                    <a:lstStyle/>
                    <a:p>
                      <a:pPr algn="ctr"/>
                      <a:r>
                        <a:rPr lang="en-US" sz="1600"/>
                        <a:t>79</a:t>
                      </a:r>
                    </a:p>
                  </a:txBody>
                  <a:tcPr/>
                </a:tc>
                <a:extLst>
                  <a:ext uri="{0D108BD9-81ED-4DB2-BD59-A6C34878D82A}">
                    <a16:rowId xmlns:a16="http://schemas.microsoft.com/office/drawing/2014/main" val="4158984529"/>
                  </a:ext>
                </a:extLst>
              </a:tr>
              <a:tr h="370840">
                <a:tc>
                  <a:txBody>
                    <a:bodyPr/>
                    <a:lstStyle/>
                    <a:p>
                      <a:r>
                        <a:rPr lang="en-US" sz="1600" b="1"/>
                        <a:t>Financial/Insurance</a:t>
                      </a:r>
                    </a:p>
                  </a:txBody>
                  <a:tcPr/>
                </a:tc>
                <a:tc>
                  <a:txBody>
                    <a:bodyPr/>
                    <a:lstStyle/>
                    <a:p>
                      <a:pPr algn="ctr"/>
                      <a:r>
                        <a:rPr lang="en-US" sz="1600"/>
                        <a:t>3</a:t>
                      </a:r>
                    </a:p>
                  </a:txBody>
                  <a:tcPr/>
                </a:tc>
                <a:extLst>
                  <a:ext uri="{0D108BD9-81ED-4DB2-BD59-A6C34878D82A}">
                    <a16:rowId xmlns:a16="http://schemas.microsoft.com/office/drawing/2014/main" val="3164760597"/>
                  </a:ext>
                </a:extLst>
              </a:tr>
              <a:tr h="370840">
                <a:tc>
                  <a:txBody>
                    <a:bodyPr/>
                    <a:lstStyle/>
                    <a:p>
                      <a:r>
                        <a:rPr lang="en-US" sz="1600" b="1"/>
                        <a:t>Healthcare</a:t>
                      </a:r>
                    </a:p>
                  </a:txBody>
                  <a:tcPr/>
                </a:tc>
                <a:tc>
                  <a:txBody>
                    <a:bodyPr/>
                    <a:lstStyle/>
                    <a:p>
                      <a:pPr algn="ctr"/>
                      <a:r>
                        <a:rPr lang="en-US" sz="1600"/>
                        <a:t>12</a:t>
                      </a:r>
                    </a:p>
                  </a:txBody>
                  <a:tcPr/>
                </a:tc>
                <a:extLst>
                  <a:ext uri="{0D108BD9-81ED-4DB2-BD59-A6C34878D82A}">
                    <a16:rowId xmlns:a16="http://schemas.microsoft.com/office/drawing/2014/main" val="2478289071"/>
                  </a:ext>
                </a:extLst>
              </a:tr>
              <a:tr h="370840">
                <a:tc>
                  <a:txBody>
                    <a:bodyPr/>
                    <a:lstStyle/>
                    <a:p>
                      <a:r>
                        <a:rPr lang="en-US" sz="1600" b="1"/>
                        <a:t>Cost Avoidance</a:t>
                      </a:r>
                    </a:p>
                  </a:txBody>
                  <a:tcPr/>
                </a:tc>
                <a:tc>
                  <a:txBody>
                    <a:bodyPr/>
                    <a:lstStyle/>
                    <a:p>
                      <a:pPr algn="ctr"/>
                      <a:r>
                        <a:rPr lang="en-US" sz="1600"/>
                        <a:t>124</a:t>
                      </a:r>
                    </a:p>
                  </a:txBody>
                  <a:tcPr/>
                </a:tc>
                <a:extLst>
                  <a:ext uri="{0D108BD9-81ED-4DB2-BD59-A6C34878D82A}">
                    <a16:rowId xmlns:a16="http://schemas.microsoft.com/office/drawing/2014/main" val="2807523217"/>
                  </a:ext>
                </a:extLst>
              </a:tr>
              <a:tr h="370840">
                <a:tc>
                  <a:txBody>
                    <a:bodyPr/>
                    <a:lstStyle/>
                    <a:p>
                      <a:r>
                        <a:rPr lang="en-US" sz="1600" b="1"/>
                        <a:t>DIC/Widow Benefits</a:t>
                      </a:r>
                    </a:p>
                  </a:txBody>
                  <a:tcPr/>
                </a:tc>
                <a:tc>
                  <a:txBody>
                    <a:bodyPr/>
                    <a:lstStyle/>
                    <a:p>
                      <a:pPr algn="ctr"/>
                      <a:r>
                        <a:rPr lang="en-US" sz="1600"/>
                        <a:t>29</a:t>
                      </a:r>
                    </a:p>
                  </a:txBody>
                  <a:tcPr/>
                </a:tc>
                <a:extLst>
                  <a:ext uri="{0D108BD9-81ED-4DB2-BD59-A6C34878D82A}">
                    <a16:rowId xmlns:a16="http://schemas.microsoft.com/office/drawing/2014/main" val="2838091440"/>
                  </a:ext>
                </a:extLst>
              </a:tr>
              <a:tr h="370840">
                <a:tc>
                  <a:txBody>
                    <a:bodyPr/>
                    <a:lstStyle/>
                    <a:p>
                      <a:r>
                        <a:rPr lang="en-US" sz="1600" b="1"/>
                        <a:t>Misc. Claim Activities (Non-Auditable)</a:t>
                      </a:r>
                    </a:p>
                  </a:txBody>
                  <a:tcPr/>
                </a:tc>
                <a:tc>
                  <a:txBody>
                    <a:bodyPr/>
                    <a:lstStyle/>
                    <a:p>
                      <a:pPr algn="ctr"/>
                      <a:r>
                        <a:rPr lang="en-US" sz="1600"/>
                        <a:t>1,463</a:t>
                      </a:r>
                    </a:p>
                  </a:txBody>
                  <a:tcPr/>
                </a:tc>
                <a:extLst>
                  <a:ext uri="{0D108BD9-81ED-4DB2-BD59-A6C34878D82A}">
                    <a16:rowId xmlns:a16="http://schemas.microsoft.com/office/drawing/2014/main" val="3140231591"/>
                  </a:ext>
                </a:extLst>
              </a:tr>
              <a:tr h="370840">
                <a:tc>
                  <a:txBody>
                    <a:bodyPr/>
                    <a:lstStyle/>
                    <a:p>
                      <a:pPr algn="r"/>
                      <a:r>
                        <a:rPr lang="en-US" sz="1600" b="1"/>
                        <a:t>TOTAL </a:t>
                      </a:r>
                    </a:p>
                  </a:txBody>
                  <a:tcPr/>
                </a:tc>
                <a:tc>
                  <a:txBody>
                    <a:bodyPr/>
                    <a:lstStyle/>
                    <a:p>
                      <a:pPr algn="ctr"/>
                      <a:r>
                        <a:rPr lang="en-US" sz="1600" b="1"/>
                        <a:t>2,241</a:t>
                      </a:r>
                    </a:p>
                  </a:txBody>
                  <a:tcPr/>
                </a:tc>
                <a:extLst>
                  <a:ext uri="{0D108BD9-81ED-4DB2-BD59-A6C34878D82A}">
                    <a16:rowId xmlns:a16="http://schemas.microsoft.com/office/drawing/2014/main" val="489029181"/>
                  </a:ext>
                </a:extLst>
              </a:tr>
            </a:tbl>
          </a:graphicData>
        </a:graphic>
      </p:graphicFrame>
      <p:pic>
        <p:nvPicPr>
          <p:cNvPr id="2" name="Picture 1" descr="Chart, bar chart&#10;&#10;AI-generated content may be incorrect.">
            <a:extLst>
              <a:ext uri="{FF2B5EF4-FFF2-40B4-BE49-F238E27FC236}">
                <a16:creationId xmlns:a16="http://schemas.microsoft.com/office/drawing/2014/main" id="{496166FD-9FA3-45EF-D23F-45E98ABAF54B}"/>
              </a:ext>
            </a:extLst>
          </p:cNvPr>
          <p:cNvPicPr>
            <a:picLocks noChangeAspect="1"/>
          </p:cNvPicPr>
          <p:nvPr/>
        </p:nvPicPr>
        <p:blipFill>
          <a:blip r:embed="rId3"/>
          <a:stretch>
            <a:fillRect/>
          </a:stretch>
        </p:blipFill>
        <p:spPr>
          <a:xfrm>
            <a:off x="6826786" y="2944718"/>
            <a:ext cx="4533440" cy="2749625"/>
          </a:xfrm>
          <a:prstGeom prst="rect">
            <a:avLst/>
          </a:prstGeom>
        </p:spPr>
      </p:pic>
    </p:spTree>
    <p:extLst>
      <p:ext uri="{BB962C8B-B14F-4D97-AF65-F5344CB8AC3E}">
        <p14:creationId xmlns:p14="http://schemas.microsoft.com/office/powerpoint/2010/main" val="365522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C98815B3-7DC8-4C37-8E02-8E6B9464F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807"/>
            <a:ext cx="12192000" cy="6948236"/>
          </a:xfrm>
          <a:prstGeom prst="rect">
            <a:avLst/>
          </a:prstGeom>
        </p:spPr>
      </p:pic>
      <p:sp>
        <p:nvSpPr>
          <p:cNvPr id="8" name="Title 1">
            <a:extLst>
              <a:ext uri="{FF2B5EF4-FFF2-40B4-BE49-F238E27FC236}">
                <a16:creationId xmlns:a16="http://schemas.microsoft.com/office/drawing/2014/main" id="{39C2BC0F-6670-7A7B-E664-C182FCD1BA7E}"/>
              </a:ext>
            </a:extLst>
          </p:cNvPr>
          <p:cNvSpPr txBox="1">
            <a:spLocks/>
          </p:cNvSpPr>
          <p:nvPr/>
        </p:nvSpPr>
        <p:spPr>
          <a:xfrm>
            <a:off x="1524000" y="2259200"/>
            <a:ext cx="9144000" cy="56281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a:latin typeface="Cambria"/>
                <a:ea typeface="Cambria"/>
              </a:rPr>
              <a:t>Intake Center Report (AWS)</a:t>
            </a:r>
            <a:endParaRPr lang="en-US" sz="4000">
              <a:latin typeface="Cambria" panose="02040503050406030204" pitchFamily="18" charset="0"/>
              <a:ea typeface="Cambria" panose="02040503050406030204" pitchFamily="18" charset="0"/>
            </a:endParaRPr>
          </a:p>
        </p:txBody>
      </p:sp>
      <p:sp>
        <p:nvSpPr>
          <p:cNvPr id="4" name="Subtitle 3">
            <a:extLst>
              <a:ext uri="{FF2B5EF4-FFF2-40B4-BE49-F238E27FC236}">
                <a16:creationId xmlns:a16="http://schemas.microsoft.com/office/drawing/2014/main" id="{57F7CA94-DD30-B1E2-F6C2-D84D20FEDB96}"/>
              </a:ext>
            </a:extLst>
          </p:cNvPr>
          <p:cNvSpPr txBox="1">
            <a:spLocks/>
          </p:cNvSpPr>
          <p:nvPr/>
        </p:nvSpPr>
        <p:spPr>
          <a:xfrm>
            <a:off x="741395" y="2816070"/>
            <a:ext cx="5256024" cy="1439472"/>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a:latin typeface="Cambria"/>
                <a:ea typeface="Cambria"/>
                <a:cs typeface="Calibri" panose="020F0502020204030204"/>
              </a:rPr>
              <a:t>Call Center Engagement</a:t>
            </a:r>
          </a:p>
          <a:p>
            <a:endParaRPr lang="en-US">
              <a:latin typeface="Cambria"/>
              <a:ea typeface="Cambria"/>
            </a:endParaRPr>
          </a:p>
          <a:p>
            <a:pPr marL="285750" indent="-285750">
              <a:buFont typeface="Wingdings"/>
              <a:buChar char="§"/>
            </a:pPr>
            <a:r>
              <a:rPr lang="en-US">
                <a:latin typeface="Cambria"/>
                <a:ea typeface="Cambria"/>
              </a:rPr>
              <a:t>Contacts handled: 701</a:t>
            </a:r>
          </a:p>
          <a:p>
            <a:pPr marL="285750" indent="-285750">
              <a:buFont typeface="Wingdings"/>
              <a:buChar char="§"/>
            </a:pPr>
            <a:r>
              <a:rPr lang="en-US">
                <a:latin typeface="Cambria"/>
                <a:ea typeface="Cambria"/>
              </a:rPr>
              <a:t>Agent answer rate: 87.57%</a:t>
            </a:r>
            <a:endParaRPr lang="en-US">
              <a:latin typeface="Cambria"/>
              <a:ea typeface="Cambria"/>
              <a:cs typeface="Calibri"/>
            </a:endParaRPr>
          </a:p>
          <a:p>
            <a:pPr marL="285750" indent="-285750">
              <a:buFont typeface="Wingdings"/>
              <a:buChar char="§"/>
            </a:pPr>
            <a:r>
              <a:rPr lang="en-US">
                <a:latin typeface="Cambria"/>
                <a:ea typeface="Cambria"/>
              </a:rPr>
              <a:t>Average agent interaction time: 5:01 min</a:t>
            </a:r>
            <a:endParaRPr lang="en-US" sz="1800">
              <a:latin typeface="Cambria"/>
              <a:ea typeface="Cambria"/>
            </a:endParaRPr>
          </a:p>
          <a:p>
            <a:pPr marL="285750" indent="-285750">
              <a:buFont typeface="Wingdings"/>
              <a:buChar char="§"/>
            </a:pPr>
            <a:endParaRPr lang="en-US">
              <a:latin typeface="Cambria" panose="02040503050406030204" pitchFamily="18" charset="0"/>
              <a:ea typeface="Cambria" panose="02040503050406030204" pitchFamily="18" charset="0"/>
            </a:endParaRPr>
          </a:p>
          <a:p>
            <a:pPr marL="285750" indent="-285750">
              <a:buFont typeface="Wingdings"/>
              <a:buChar char="§"/>
            </a:pPr>
            <a:endParaRPr lang="en-US">
              <a:latin typeface="Cambria" panose="02040503050406030204" pitchFamily="18" charset="0"/>
              <a:ea typeface="Cambria" panose="02040503050406030204" pitchFamily="18" charset="0"/>
            </a:endParaRPr>
          </a:p>
          <a:p>
            <a:pPr algn="l"/>
            <a:endParaRPr lang="en-US">
              <a:latin typeface="Cambria" panose="02040503050406030204" pitchFamily="18" charset="0"/>
              <a:ea typeface="Cambria" panose="02040503050406030204" pitchFamily="18" charset="0"/>
            </a:endParaRPr>
          </a:p>
          <a:p>
            <a:pPr marL="285750" indent="-285750">
              <a:buFont typeface="Wingdings"/>
              <a:buChar char="§"/>
            </a:pPr>
            <a:endParaRPr lang="en-US">
              <a:latin typeface="Cambria" panose="02040503050406030204" pitchFamily="18" charset="0"/>
              <a:ea typeface="Cambria" panose="02040503050406030204" pitchFamily="18" charset="0"/>
            </a:endParaRPr>
          </a:p>
          <a:p>
            <a:pPr lvl="1"/>
            <a:endParaRPr lang="en-US" sz="1600">
              <a:latin typeface="Cambria" panose="02040503050406030204" pitchFamily="18" charset="0"/>
              <a:ea typeface="Cambria" panose="02040503050406030204" pitchFamily="18" charset="0"/>
              <a:cs typeface="Calibri"/>
            </a:endParaRPr>
          </a:p>
          <a:p>
            <a:endParaRPr lang="en-US">
              <a:latin typeface="Cambria" panose="02040503050406030204" pitchFamily="18" charset="0"/>
              <a:ea typeface="Cambria" panose="02040503050406030204" pitchFamily="18" charset="0"/>
              <a:cs typeface="Calibri"/>
            </a:endParaRPr>
          </a:p>
          <a:p>
            <a:endParaRPr lang="en-US" sz="1600">
              <a:latin typeface="Cambria" panose="02040503050406030204" pitchFamily="18" charset="0"/>
              <a:ea typeface="Cambria" panose="02040503050406030204" pitchFamily="18" charset="0"/>
              <a:cs typeface="Calibri"/>
            </a:endParaRPr>
          </a:p>
          <a:p>
            <a:endParaRPr lang="en-US" sz="1600">
              <a:latin typeface="Cambria" panose="02040503050406030204" pitchFamily="18" charset="0"/>
              <a:ea typeface="Cambria" panose="02040503050406030204" pitchFamily="18" charset="0"/>
              <a:cs typeface="Calibri"/>
            </a:endParaRPr>
          </a:p>
          <a:p>
            <a:endParaRPr lang="en-US" sz="1600">
              <a:latin typeface="Cambria" panose="02040503050406030204" pitchFamily="18" charset="0"/>
              <a:ea typeface="Cambria" panose="02040503050406030204" pitchFamily="18" charset="0"/>
              <a:cs typeface="Calibri"/>
            </a:endParaRPr>
          </a:p>
          <a:p>
            <a:endParaRPr lang="en-US" sz="1600">
              <a:latin typeface="Cambria"/>
              <a:ea typeface="Cambria"/>
              <a:cs typeface="Calibri"/>
            </a:endParaRPr>
          </a:p>
          <a:p>
            <a:endParaRPr lang="en-US" sz="1600">
              <a:latin typeface="Cambria"/>
              <a:ea typeface="Cambria"/>
              <a:cs typeface="Calibri"/>
            </a:endParaRPr>
          </a:p>
          <a:p>
            <a:endParaRPr lang="en-US" sz="1600">
              <a:latin typeface="Cambria"/>
              <a:ea typeface="Cambria"/>
              <a:cs typeface="Calibri"/>
            </a:endParaRPr>
          </a:p>
          <a:p>
            <a:endParaRPr lang="en-US" sz="1600">
              <a:latin typeface="Cambria"/>
              <a:ea typeface="Cambria"/>
              <a:cs typeface="Calibri"/>
            </a:endParaRPr>
          </a:p>
        </p:txBody>
      </p:sp>
      <p:sp>
        <p:nvSpPr>
          <p:cNvPr id="2" name="Subtitle 3">
            <a:extLst>
              <a:ext uri="{FF2B5EF4-FFF2-40B4-BE49-F238E27FC236}">
                <a16:creationId xmlns:a16="http://schemas.microsoft.com/office/drawing/2014/main" id="{1F1012E1-BD61-6CB6-588A-722D1A2C8E5D}"/>
              </a:ext>
            </a:extLst>
          </p:cNvPr>
          <p:cNvSpPr txBox="1">
            <a:spLocks/>
          </p:cNvSpPr>
          <p:nvPr/>
        </p:nvSpPr>
        <p:spPr>
          <a:xfrm>
            <a:off x="744512" y="4631427"/>
            <a:ext cx="5399796" cy="245177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a:latin typeface="Cambria"/>
                <a:ea typeface="Cambria"/>
                <a:cs typeface="Calibri" panose="020F0502020204030204"/>
              </a:rPr>
              <a:t>Call Center Efficiency</a:t>
            </a:r>
          </a:p>
          <a:p>
            <a:endParaRPr lang="en-US">
              <a:latin typeface="Cambria"/>
              <a:ea typeface="Cambria"/>
            </a:endParaRPr>
          </a:p>
          <a:p>
            <a:pPr marL="285750" indent="-285750">
              <a:buFont typeface="Wingdings"/>
              <a:buChar char="§"/>
            </a:pPr>
            <a:r>
              <a:rPr lang="en-US">
                <a:latin typeface="Cambria"/>
                <a:ea typeface="Cambria"/>
              </a:rPr>
              <a:t>Agent callback (missed calls): 368</a:t>
            </a:r>
            <a:r>
              <a:rPr lang="en-US" sz="1800">
                <a:latin typeface="Cambria"/>
                <a:ea typeface="Cambria"/>
              </a:rPr>
              <a:t> </a:t>
            </a:r>
          </a:p>
          <a:p>
            <a:pPr marL="285750" indent="-285750">
              <a:buFont typeface="Wingdings"/>
              <a:buChar char="§"/>
            </a:pPr>
            <a:r>
              <a:rPr lang="en-US">
                <a:latin typeface="Cambria"/>
                <a:ea typeface="Cambria"/>
              </a:rPr>
              <a:t>Agent callback connection rate: 87.25%</a:t>
            </a:r>
          </a:p>
          <a:p>
            <a:pPr marL="285750" indent="-285750">
              <a:buFont typeface="Wingdings"/>
              <a:buChar char="§"/>
            </a:pPr>
            <a:r>
              <a:rPr lang="en-US">
                <a:latin typeface="Cambria"/>
                <a:ea typeface="Cambria"/>
              </a:rPr>
              <a:t>Average agent callback interaction time: 3:26 min</a:t>
            </a:r>
          </a:p>
          <a:p>
            <a:pPr marL="285750" indent="-285750">
              <a:buFont typeface="Wingdings"/>
              <a:buChar char="§"/>
            </a:pPr>
            <a:r>
              <a:rPr lang="en-US">
                <a:latin typeface="Cambria"/>
                <a:ea typeface="Cambria"/>
              </a:rPr>
              <a:t>Agent callback non-connect: 57</a:t>
            </a:r>
            <a:endParaRPr lang="en-US">
              <a:latin typeface="Cambria" panose="02040503050406030204" pitchFamily="18" charset="0"/>
              <a:ea typeface="Cambria" panose="02040503050406030204" pitchFamily="18" charset="0"/>
            </a:endParaRPr>
          </a:p>
          <a:p>
            <a:pPr marL="285750" indent="-285750">
              <a:buFont typeface="Wingdings"/>
              <a:buChar char="§"/>
            </a:pPr>
            <a:endParaRPr lang="en-US">
              <a:latin typeface="Cambria" panose="02040503050406030204" pitchFamily="18" charset="0"/>
              <a:ea typeface="Cambria" panose="02040503050406030204" pitchFamily="18" charset="0"/>
            </a:endParaRPr>
          </a:p>
          <a:p>
            <a:pPr marL="285750" indent="-285750" algn="l">
              <a:buFont typeface="Wingdings"/>
              <a:buChar char="§"/>
            </a:pPr>
            <a:endParaRPr lang="en-US">
              <a:latin typeface="Cambria" panose="02040503050406030204" pitchFamily="18" charset="0"/>
              <a:ea typeface="Cambria" panose="02040503050406030204" pitchFamily="18" charset="0"/>
            </a:endParaRPr>
          </a:p>
          <a:p>
            <a:pPr marL="285750" indent="-285750">
              <a:buFont typeface="Wingdings"/>
              <a:buChar char="§"/>
            </a:pPr>
            <a:endParaRPr lang="en-US">
              <a:latin typeface="Cambria" panose="02040503050406030204" pitchFamily="18" charset="0"/>
              <a:ea typeface="Cambria" panose="02040503050406030204" pitchFamily="18" charset="0"/>
            </a:endParaRPr>
          </a:p>
          <a:p>
            <a:pPr lvl="1"/>
            <a:endParaRPr lang="en-US" sz="1600">
              <a:latin typeface="Cambria" panose="02040503050406030204" pitchFamily="18" charset="0"/>
              <a:ea typeface="Cambria" panose="02040503050406030204" pitchFamily="18" charset="0"/>
            </a:endParaRPr>
          </a:p>
          <a:p>
            <a:endParaRPr lang="en-US">
              <a:latin typeface="Cambria" panose="02040503050406030204" pitchFamily="18" charset="0"/>
              <a:ea typeface="Cambria" panose="02040503050406030204" pitchFamily="18" charset="0"/>
              <a:cs typeface="Calibri"/>
            </a:endParaRPr>
          </a:p>
          <a:p>
            <a:endParaRPr lang="en-US" sz="1600">
              <a:latin typeface="Cambria" panose="02040503050406030204" pitchFamily="18" charset="0"/>
              <a:ea typeface="Cambria" panose="02040503050406030204" pitchFamily="18" charset="0"/>
              <a:cs typeface="Calibri"/>
            </a:endParaRPr>
          </a:p>
          <a:p>
            <a:endParaRPr lang="en-US" sz="1600">
              <a:latin typeface="Cambria" panose="02040503050406030204" pitchFamily="18" charset="0"/>
              <a:ea typeface="Cambria" panose="02040503050406030204" pitchFamily="18" charset="0"/>
              <a:cs typeface="Calibri"/>
            </a:endParaRPr>
          </a:p>
          <a:p>
            <a:endParaRPr lang="en-US" sz="1600">
              <a:latin typeface="Cambria"/>
              <a:ea typeface="Cambria"/>
              <a:cs typeface="Calibri"/>
            </a:endParaRPr>
          </a:p>
          <a:p>
            <a:endParaRPr lang="en-US" sz="1600">
              <a:latin typeface="Cambria"/>
              <a:ea typeface="Cambria"/>
              <a:cs typeface="Calibri"/>
            </a:endParaRPr>
          </a:p>
          <a:p>
            <a:endParaRPr lang="en-US" sz="1600">
              <a:latin typeface="Cambria"/>
              <a:ea typeface="Cambria"/>
              <a:cs typeface="Calibri"/>
            </a:endParaRPr>
          </a:p>
          <a:p>
            <a:endParaRPr lang="en-US" sz="1600">
              <a:latin typeface="Cambria"/>
              <a:ea typeface="Cambria"/>
              <a:cs typeface="Calibri"/>
            </a:endParaRPr>
          </a:p>
          <a:p>
            <a:endParaRPr lang="en-US" sz="1600">
              <a:latin typeface="Cambria"/>
              <a:ea typeface="Cambria"/>
              <a:cs typeface="Calibri"/>
            </a:endParaRPr>
          </a:p>
        </p:txBody>
      </p:sp>
      <p:pic>
        <p:nvPicPr>
          <p:cNvPr id="5" name="Picture 4" descr="Chart, bar chart&#10;&#10;AI-generated content may be incorrect.">
            <a:extLst>
              <a:ext uri="{FF2B5EF4-FFF2-40B4-BE49-F238E27FC236}">
                <a16:creationId xmlns:a16="http://schemas.microsoft.com/office/drawing/2014/main" id="{E9C7BC7D-4408-8B64-B399-477FD661B420}"/>
              </a:ext>
            </a:extLst>
          </p:cNvPr>
          <p:cNvPicPr>
            <a:picLocks noChangeAspect="1"/>
          </p:cNvPicPr>
          <p:nvPr/>
        </p:nvPicPr>
        <p:blipFill>
          <a:blip r:embed="rId3"/>
          <a:stretch>
            <a:fillRect/>
          </a:stretch>
        </p:blipFill>
        <p:spPr>
          <a:xfrm>
            <a:off x="6505461" y="2816188"/>
            <a:ext cx="4762958" cy="2878155"/>
          </a:xfrm>
          <a:prstGeom prst="rect">
            <a:avLst/>
          </a:prstGeom>
        </p:spPr>
      </p:pic>
    </p:spTree>
    <p:extLst>
      <p:ext uri="{BB962C8B-B14F-4D97-AF65-F5344CB8AC3E}">
        <p14:creationId xmlns:p14="http://schemas.microsoft.com/office/powerpoint/2010/main" val="989029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980D05B2-366C-4562-93D7-5BEDE0215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F6F4725-35F0-106C-4060-5FD2C61AA762}"/>
              </a:ext>
            </a:extLst>
          </p:cNvPr>
          <p:cNvSpPr txBox="1"/>
          <p:nvPr/>
        </p:nvSpPr>
        <p:spPr>
          <a:xfrm>
            <a:off x="1948805" y="2172890"/>
            <a:ext cx="8021781" cy="769441"/>
          </a:xfrm>
          <a:prstGeom prst="rect">
            <a:avLst/>
          </a:prstGeom>
          <a:noFill/>
        </p:spPr>
        <p:txBody>
          <a:bodyPr wrap="square" lIns="91440" tIns="45720" rIns="91440" bIns="45720" rtlCol="0" anchor="t">
            <a:spAutoFit/>
          </a:bodyPr>
          <a:lstStyle/>
          <a:p>
            <a:pPr algn="ctr"/>
            <a:r>
              <a:rPr lang="en-US" sz="4400">
                <a:latin typeface="Cambria"/>
                <a:ea typeface="Cambria"/>
              </a:rPr>
              <a:t>Justice-Involved Program</a:t>
            </a:r>
          </a:p>
        </p:txBody>
      </p:sp>
      <p:sp>
        <p:nvSpPr>
          <p:cNvPr id="16" name="TextBox 15">
            <a:extLst>
              <a:ext uri="{FF2B5EF4-FFF2-40B4-BE49-F238E27FC236}">
                <a16:creationId xmlns:a16="http://schemas.microsoft.com/office/drawing/2014/main" id="{A14FDB72-4102-6B1A-5C7A-436E9A228799}"/>
              </a:ext>
            </a:extLst>
          </p:cNvPr>
          <p:cNvSpPr txBox="1"/>
          <p:nvPr/>
        </p:nvSpPr>
        <p:spPr>
          <a:xfrm>
            <a:off x="542365" y="2940423"/>
            <a:ext cx="5419164" cy="52475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a:ea typeface="+mn-lt"/>
                <a:cs typeface="+mn-lt"/>
              </a:rPr>
              <a:t>January</a:t>
            </a:r>
            <a:r>
              <a:rPr lang="en-US" sz="1500" b="1" u="sng">
                <a:ea typeface="+mn-lt"/>
                <a:cs typeface="+mn-lt"/>
              </a:rPr>
              <a:t> Highlights</a:t>
            </a:r>
            <a:endParaRPr lang="en-US" sz="1500" u="sng">
              <a:ea typeface="Calibri"/>
              <a:cs typeface="Calibri"/>
            </a:endParaRPr>
          </a:p>
          <a:p>
            <a:endParaRPr lang="en-US" sz="1500" b="1" u="sng">
              <a:ea typeface="+mn-lt"/>
              <a:cs typeface="+mn-lt"/>
            </a:endParaRPr>
          </a:p>
          <a:p>
            <a:pPr marL="285750" indent="-285750">
              <a:buFont typeface="Arial"/>
              <a:buChar char="•"/>
            </a:pPr>
            <a:r>
              <a:rPr lang="en-US" sz="1500" b="1">
                <a:ea typeface="+mn-lt"/>
                <a:cs typeface="+mn-lt"/>
              </a:rPr>
              <a:t> Lancaster State Prisons:</a:t>
            </a:r>
            <a:endParaRPr lang="en-US" sz="1500">
              <a:ea typeface="Calibri"/>
              <a:cs typeface="Calibri"/>
            </a:endParaRPr>
          </a:p>
          <a:p>
            <a:pPr marL="742950" lvl="1" indent="-285750">
              <a:buFont typeface="Arial"/>
              <a:buChar char="•"/>
            </a:pPr>
            <a:r>
              <a:rPr lang="en-US" sz="1500">
                <a:ea typeface="+mn-lt"/>
                <a:cs typeface="+mn-lt"/>
              </a:rPr>
              <a:t>Processed 6 claims.</a:t>
            </a:r>
            <a:endParaRPr lang="en-US" sz="1500">
              <a:ea typeface="Calibri"/>
              <a:cs typeface="Calibri"/>
            </a:endParaRPr>
          </a:p>
          <a:p>
            <a:pPr marL="742950" lvl="1" indent="-285750">
              <a:buFont typeface="Arial"/>
              <a:buChar char="•"/>
            </a:pPr>
            <a:r>
              <a:rPr lang="en-US" sz="1500">
                <a:ea typeface="Calibri"/>
                <a:cs typeface="Calibri"/>
              </a:rPr>
              <a:t>Visited 23 Veterans</a:t>
            </a:r>
          </a:p>
          <a:p>
            <a:pPr marL="742950" lvl="1" indent="-285750">
              <a:buFont typeface="Arial"/>
              <a:buChar char="•"/>
            </a:pPr>
            <a:endParaRPr lang="en-US" sz="1500">
              <a:ea typeface="Calibri"/>
              <a:cs typeface="Calibri"/>
            </a:endParaRPr>
          </a:p>
          <a:p>
            <a:pPr marL="285750" indent="-285750">
              <a:buFont typeface="Arial,Sans-Serif"/>
              <a:buChar char="•"/>
            </a:pPr>
            <a:r>
              <a:rPr lang="en-US" sz="1500" b="1">
                <a:ea typeface="Calibri"/>
                <a:cs typeface="Calibri"/>
              </a:rPr>
              <a:t>County Jail Facilities:</a:t>
            </a:r>
            <a:endParaRPr lang="en-US" sz="1500">
              <a:ea typeface="Calibri"/>
              <a:cs typeface="Calibri"/>
            </a:endParaRPr>
          </a:p>
          <a:p>
            <a:pPr marL="742950" lvl="1" indent="-285750">
              <a:buFont typeface="Arial,Sans-Serif"/>
              <a:buChar char="•"/>
            </a:pPr>
            <a:r>
              <a:rPr lang="en-US" sz="1500">
                <a:ea typeface="Calibri"/>
                <a:cs typeface="Calibri"/>
              </a:rPr>
              <a:t>Served 73 veterans</a:t>
            </a:r>
          </a:p>
          <a:p>
            <a:pPr marL="742950" lvl="1" indent="-285750">
              <a:buFont typeface="Arial,Sans-Serif"/>
              <a:buChar char="•"/>
            </a:pPr>
            <a:endParaRPr lang="en-US" sz="1500">
              <a:ea typeface="Calibri"/>
              <a:cs typeface="Calibri"/>
            </a:endParaRPr>
          </a:p>
          <a:p>
            <a:pPr marL="285750" indent="-285750">
              <a:buFont typeface="Arial,Sans-Serif"/>
              <a:buChar char="•"/>
            </a:pPr>
            <a:r>
              <a:rPr lang="en-US" sz="1500" b="1">
                <a:ea typeface="Calibri"/>
                <a:cs typeface="Calibri"/>
              </a:rPr>
              <a:t>Veteran Treatment Courts:</a:t>
            </a:r>
            <a:endParaRPr lang="en-US" sz="1500">
              <a:ea typeface="Calibri"/>
              <a:cs typeface="Calibri"/>
            </a:endParaRPr>
          </a:p>
          <a:p>
            <a:pPr marL="742950" lvl="1" indent="-285750">
              <a:buFont typeface="Arial,Sans-Serif"/>
              <a:buChar char="•"/>
            </a:pPr>
            <a:r>
              <a:rPr lang="en-US" sz="1500">
                <a:ea typeface="Calibri"/>
                <a:cs typeface="Calibri"/>
              </a:rPr>
              <a:t>Coordinating with Veteran Justice Team to provide support in Lancaster and Long Beach Treatment Courts</a:t>
            </a:r>
          </a:p>
          <a:p>
            <a:endParaRPr lang="en-US" sz="900" b="1" u="sng">
              <a:ea typeface="Calibri"/>
              <a:cs typeface="Calibri"/>
            </a:endParaRPr>
          </a:p>
          <a:p>
            <a:pPr marL="285750" indent="-285750">
              <a:buFont typeface="Arial,Sans-Serif"/>
              <a:buChar char="•"/>
            </a:pPr>
            <a:r>
              <a:rPr lang="en-US" sz="1500" b="1">
                <a:ea typeface="Calibri"/>
                <a:cs typeface="Calibri"/>
              </a:rPr>
              <a:t>Funding:</a:t>
            </a:r>
            <a:endParaRPr lang="en-US" sz="1500">
              <a:ea typeface="Calibri"/>
              <a:cs typeface="Calibri"/>
            </a:endParaRPr>
          </a:p>
          <a:p>
            <a:pPr marL="742950" lvl="1" indent="-285750">
              <a:buFont typeface="Arial,Sans-Serif"/>
              <a:buChar char="•"/>
            </a:pPr>
            <a:r>
              <a:rPr lang="en-US" sz="1500">
                <a:ea typeface="Calibri"/>
                <a:cs typeface="Calibri"/>
              </a:rPr>
              <a:t>Received $250,000 for program evaluation. Contract has been established. Evalution set to begin 2/18/25</a:t>
            </a:r>
          </a:p>
          <a:p>
            <a:pPr marL="742950" lvl="1" indent="-285750">
              <a:buFont typeface="Arial,Sans-Serif"/>
              <a:buChar char="•"/>
            </a:pPr>
            <a:endParaRPr lang="en-US" sz="900">
              <a:ea typeface="Calibri"/>
              <a:cs typeface="Calibri"/>
            </a:endParaRPr>
          </a:p>
          <a:p>
            <a:pPr marL="285750" indent="-285750">
              <a:buFont typeface="Arial,Sans-Serif"/>
              <a:buChar char="•"/>
            </a:pPr>
            <a:endParaRPr lang="en-US" sz="900">
              <a:ea typeface="Calibri"/>
              <a:cs typeface="Calibri"/>
            </a:endParaRPr>
          </a:p>
          <a:p>
            <a:pPr marL="285750" indent="-285750">
              <a:buFont typeface="Arial,Sans-Serif"/>
              <a:buChar char="•"/>
            </a:pPr>
            <a:endParaRPr lang="en-US" sz="900">
              <a:ea typeface="Calibri"/>
              <a:cs typeface="Calibri"/>
            </a:endParaRPr>
          </a:p>
          <a:p>
            <a:pPr marL="742950" lvl="1" indent="-285750">
              <a:buFont typeface="Arial,Sans-Serif"/>
              <a:buChar char="•"/>
            </a:pPr>
            <a:endParaRPr lang="en-US" sz="1700">
              <a:ea typeface="Calibri"/>
              <a:cs typeface="Calibri"/>
            </a:endParaRPr>
          </a:p>
          <a:p>
            <a:pPr marL="742950" lvl="1" indent="-285750">
              <a:buFont typeface="Arial"/>
              <a:buChar char="•"/>
            </a:pPr>
            <a:endParaRPr lang="en-US">
              <a:ea typeface="Calibri"/>
              <a:cs typeface="Calibri"/>
            </a:endParaRPr>
          </a:p>
          <a:p>
            <a:pPr marL="285750" indent="-285750">
              <a:buFont typeface="Arial"/>
              <a:buChar char="•"/>
            </a:pPr>
            <a:endParaRPr lang="en-US" b="1">
              <a:ea typeface="Calibri"/>
              <a:cs typeface="Calibri"/>
            </a:endParaRPr>
          </a:p>
          <a:p>
            <a:endParaRPr lang="en-US" b="1" u="sng">
              <a:ea typeface="Calibri"/>
              <a:cs typeface="Calibri"/>
            </a:endParaRPr>
          </a:p>
        </p:txBody>
      </p:sp>
      <p:pic>
        <p:nvPicPr>
          <p:cNvPr id="2" name="Picture 1">
            <a:extLst>
              <a:ext uri="{FF2B5EF4-FFF2-40B4-BE49-F238E27FC236}">
                <a16:creationId xmlns:a16="http://schemas.microsoft.com/office/drawing/2014/main" id="{0B060F5A-445D-CDEC-C80F-D6758BF1384E}"/>
              </a:ext>
            </a:extLst>
          </p:cNvPr>
          <p:cNvPicPr>
            <a:picLocks noChangeAspect="1"/>
          </p:cNvPicPr>
          <p:nvPr/>
        </p:nvPicPr>
        <p:blipFill>
          <a:blip r:embed="rId3"/>
          <a:stretch>
            <a:fillRect/>
          </a:stretch>
        </p:blipFill>
        <p:spPr>
          <a:xfrm>
            <a:off x="7005096" y="2936058"/>
            <a:ext cx="4040076" cy="2521357"/>
          </a:xfrm>
          <a:prstGeom prst="rect">
            <a:avLst/>
          </a:prstGeom>
        </p:spPr>
      </p:pic>
      <p:sp>
        <p:nvSpPr>
          <p:cNvPr id="5" name="TextBox 4">
            <a:extLst>
              <a:ext uri="{FF2B5EF4-FFF2-40B4-BE49-F238E27FC236}">
                <a16:creationId xmlns:a16="http://schemas.microsoft.com/office/drawing/2014/main" id="{B6E1A594-10BD-9F2C-C80C-760925F8B24C}"/>
              </a:ext>
            </a:extLst>
          </p:cNvPr>
          <p:cNvSpPr txBox="1"/>
          <p:nvPr/>
        </p:nvSpPr>
        <p:spPr>
          <a:xfrm>
            <a:off x="7010233" y="5455160"/>
            <a:ext cx="37117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Caption: JIV Team Visiting Lancaster State Prison</a:t>
            </a:r>
            <a:r>
              <a:rPr lang="en-US">
                <a:ea typeface="Calibri"/>
                <a:cs typeface="Calibri"/>
              </a:rPr>
              <a:t> </a:t>
            </a:r>
            <a:endParaRPr lang="en-US"/>
          </a:p>
        </p:txBody>
      </p:sp>
    </p:spTree>
    <p:extLst>
      <p:ext uri="{BB962C8B-B14F-4D97-AF65-F5344CB8AC3E}">
        <p14:creationId xmlns:p14="http://schemas.microsoft.com/office/powerpoint/2010/main" val="1357320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0AB8-8092-0167-0D96-B47EB731055A}"/>
            </a:ext>
          </a:extLst>
        </p:cNvPr>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1BB3E376-0F21-07A4-379B-9C52252C1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FEAE0B8-016A-0F0E-0874-A1AFB6A3EE1F}"/>
              </a:ext>
            </a:extLst>
          </p:cNvPr>
          <p:cNvSpPr txBox="1"/>
          <p:nvPr/>
        </p:nvSpPr>
        <p:spPr>
          <a:xfrm>
            <a:off x="1948805" y="2172890"/>
            <a:ext cx="8021781" cy="769441"/>
          </a:xfrm>
          <a:prstGeom prst="rect">
            <a:avLst/>
          </a:prstGeom>
          <a:noFill/>
        </p:spPr>
        <p:txBody>
          <a:bodyPr wrap="square" lIns="91440" tIns="45720" rIns="91440" bIns="45720" rtlCol="0" anchor="t">
            <a:spAutoFit/>
          </a:bodyPr>
          <a:lstStyle/>
          <a:p>
            <a:pPr algn="ctr"/>
            <a:r>
              <a:rPr lang="en-US" sz="4400">
                <a:latin typeface="Cambria"/>
                <a:ea typeface="Cambria"/>
              </a:rPr>
              <a:t>Justice-Involved Program</a:t>
            </a:r>
          </a:p>
        </p:txBody>
      </p:sp>
      <p:pic>
        <p:nvPicPr>
          <p:cNvPr id="7" name="Picture 6">
            <a:extLst>
              <a:ext uri="{FF2B5EF4-FFF2-40B4-BE49-F238E27FC236}">
                <a16:creationId xmlns:a16="http://schemas.microsoft.com/office/drawing/2014/main" id="{51068BDD-B218-25E3-1DB2-4463745F4F6F}"/>
              </a:ext>
            </a:extLst>
          </p:cNvPr>
          <p:cNvPicPr>
            <a:picLocks noChangeAspect="1"/>
          </p:cNvPicPr>
          <p:nvPr/>
        </p:nvPicPr>
        <p:blipFill>
          <a:blip r:embed="rId3"/>
          <a:stretch>
            <a:fillRect/>
          </a:stretch>
        </p:blipFill>
        <p:spPr>
          <a:xfrm>
            <a:off x="564931" y="3188117"/>
            <a:ext cx="5675586" cy="2807180"/>
          </a:xfrm>
          <a:prstGeom prst="rect">
            <a:avLst/>
          </a:prstGeom>
        </p:spPr>
      </p:pic>
      <p:pic>
        <p:nvPicPr>
          <p:cNvPr id="9" name="Picture 8">
            <a:extLst>
              <a:ext uri="{FF2B5EF4-FFF2-40B4-BE49-F238E27FC236}">
                <a16:creationId xmlns:a16="http://schemas.microsoft.com/office/drawing/2014/main" id="{43A931A2-3695-EDDA-9B32-52EAB6B5756D}"/>
              </a:ext>
            </a:extLst>
          </p:cNvPr>
          <p:cNvPicPr>
            <a:picLocks noChangeAspect="1"/>
          </p:cNvPicPr>
          <p:nvPr/>
        </p:nvPicPr>
        <p:blipFill>
          <a:blip r:embed="rId4"/>
          <a:stretch>
            <a:fillRect/>
          </a:stretch>
        </p:blipFill>
        <p:spPr>
          <a:xfrm>
            <a:off x="7069117" y="3190433"/>
            <a:ext cx="4356340" cy="2451340"/>
          </a:xfrm>
          <a:prstGeom prst="rect">
            <a:avLst/>
          </a:prstGeom>
        </p:spPr>
      </p:pic>
    </p:spTree>
    <p:extLst>
      <p:ext uri="{BB962C8B-B14F-4D97-AF65-F5344CB8AC3E}">
        <p14:creationId xmlns:p14="http://schemas.microsoft.com/office/powerpoint/2010/main" val="383229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C8C2-CEF1-5FC3-36FB-09F6F8C5E516}"/>
            </a:ext>
          </a:extLst>
        </p:cNvPr>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711AAA7B-DA51-1150-19E3-C8FADA229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ubtitle 3">
            <a:extLst>
              <a:ext uri="{FF2B5EF4-FFF2-40B4-BE49-F238E27FC236}">
                <a16:creationId xmlns:a16="http://schemas.microsoft.com/office/drawing/2014/main" id="{45010D9E-B873-82F7-A472-FDC1F95DC6D6}"/>
              </a:ext>
            </a:extLst>
          </p:cNvPr>
          <p:cNvSpPr>
            <a:spLocks noGrp="1"/>
          </p:cNvSpPr>
          <p:nvPr>
            <p:ph type="subTitle" idx="1"/>
          </p:nvPr>
        </p:nvSpPr>
        <p:spPr>
          <a:xfrm>
            <a:off x="473882" y="3165309"/>
            <a:ext cx="5333241" cy="2184613"/>
          </a:xfrm>
        </p:spPr>
        <p:txBody>
          <a:bodyPr vert="horz" lIns="91440" tIns="45720" rIns="91440" bIns="45720" rtlCol="0" anchor="t">
            <a:noAutofit/>
          </a:bodyPr>
          <a:lstStyle/>
          <a:p>
            <a:pPr algn="l"/>
            <a:r>
              <a:rPr lang="en-US" sz="1800" b="1" u="sng">
                <a:latin typeface="Cambria"/>
                <a:ea typeface="Cambria"/>
              </a:rPr>
              <a:t>January Breakdown</a:t>
            </a:r>
          </a:p>
          <a:p>
            <a:pPr marL="285750" indent="-285750" algn="l">
              <a:buFont typeface="Wingdings" panose="020B0604020202020204" pitchFamily="34" charset="0"/>
              <a:buChar char="§"/>
            </a:pPr>
            <a:r>
              <a:rPr lang="en-US" sz="1800" u="sng">
                <a:latin typeface="Cambria"/>
                <a:ea typeface="Cambria"/>
              </a:rPr>
              <a:t>Burial Program Activity</a:t>
            </a:r>
            <a:r>
              <a:rPr lang="en-US" sz="1800">
                <a:latin typeface="Cambria"/>
                <a:ea typeface="Cambria"/>
              </a:rPr>
              <a:t>: 4 referrals from Los Angeles County Department of Medical Examiner </a:t>
            </a:r>
            <a:endParaRPr lang="en-US">
              <a:cs typeface="Calibri" panose="020F0502020204030204"/>
            </a:endParaRPr>
          </a:p>
          <a:p>
            <a:pPr algn="l"/>
            <a:r>
              <a:rPr lang="en-US" sz="1800">
                <a:latin typeface="Cambria"/>
                <a:ea typeface="Cambria"/>
                <a:cs typeface="Calibri" panose="020F0502020204030204"/>
              </a:rPr>
              <a:t>*Monetary awards posted 35-45 days after formal claim submittal</a:t>
            </a:r>
          </a:p>
          <a:p>
            <a:pPr marL="342900" indent="-342900" algn="l">
              <a:buFont typeface="Wingdings" panose="05000000000000000000" pitchFamily="2" charset="2"/>
              <a:buChar char="§"/>
            </a:pPr>
            <a:endParaRPr lang="en-US" sz="1800">
              <a:latin typeface="Cambria"/>
              <a:ea typeface="Cambria"/>
              <a:cs typeface="Calibri" panose="020F0502020204030204"/>
            </a:endParaRPr>
          </a:p>
          <a:p>
            <a:pPr algn="l"/>
            <a:endParaRPr lang="en-US" sz="1800">
              <a:latin typeface="Cambria"/>
              <a:ea typeface="Cambria"/>
              <a:cs typeface="Calibri" panose="020F0502020204030204"/>
            </a:endParaRPr>
          </a:p>
          <a:p>
            <a:pPr marL="342900" indent="-342900" algn="l">
              <a:buFont typeface="Wingdings" panose="05000000000000000000" pitchFamily="2" charset="2"/>
              <a:buChar char="§"/>
            </a:pPr>
            <a:endParaRPr lang="en-US">
              <a:latin typeface="Calibri" panose="020F0502020204030204"/>
              <a:ea typeface="Cambria"/>
              <a:cs typeface="Calibri" panose="020F0502020204030204"/>
            </a:endParaRPr>
          </a:p>
        </p:txBody>
      </p:sp>
      <p:sp>
        <p:nvSpPr>
          <p:cNvPr id="7" name="Title 1">
            <a:extLst>
              <a:ext uri="{FF2B5EF4-FFF2-40B4-BE49-F238E27FC236}">
                <a16:creationId xmlns:a16="http://schemas.microsoft.com/office/drawing/2014/main" id="{5B3665EC-D339-9C48-5B2B-568ABBA6C435}"/>
              </a:ext>
            </a:extLst>
          </p:cNvPr>
          <p:cNvSpPr>
            <a:spLocks noGrp="1"/>
          </p:cNvSpPr>
          <p:nvPr>
            <p:ph type="ctrTitle"/>
          </p:nvPr>
        </p:nvSpPr>
        <p:spPr>
          <a:xfrm>
            <a:off x="1524000" y="2310105"/>
            <a:ext cx="9144000" cy="652423"/>
          </a:xfrm>
        </p:spPr>
        <p:txBody>
          <a:bodyPr>
            <a:noAutofit/>
          </a:bodyPr>
          <a:lstStyle/>
          <a:p>
            <a:r>
              <a:rPr lang="en-US" sz="4400">
                <a:latin typeface="Cambria" panose="02040503050406030204" pitchFamily="18" charset="0"/>
                <a:ea typeface="Cambria" panose="02040503050406030204" pitchFamily="18" charset="0"/>
              </a:rPr>
              <a:t>Indigent Burial Program</a:t>
            </a:r>
          </a:p>
        </p:txBody>
      </p:sp>
      <p:pic>
        <p:nvPicPr>
          <p:cNvPr id="6" name="Picture 5">
            <a:extLst>
              <a:ext uri="{FF2B5EF4-FFF2-40B4-BE49-F238E27FC236}">
                <a16:creationId xmlns:a16="http://schemas.microsoft.com/office/drawing/2014/main" id="{EE21728F-7570-AFCF-E564-8E49C564FBF5}"/>
              </a:ext>
            </a:extLst>
          </p:cNvPr>
          <p:cNvPicPr>
            <a:picLocks noChangeAspect="1"/>
          </p:cNvPicPr>
          <p:nvPr/>
        </p:nvPicPr>
        <p:blipFill>
          <a:blip r:embed="rId3"/>
          <a:stretch>
            <a:fillRect/>
          </a:stretch>
        </p:blipFill>
        <p:spPr>
          <a:xfrm>
            <a:off x="6826780" y="3160183"/>
            <a:ext cx="4115858" cy="2421467"/>
          </a:xfrm>
          <a:prstGeom prst="rect">
            <a:avLst/>
          </a:prstGeom>
        </p:spPr>
      </p:pic>
    </p:spTree>
    <p:extLst>
      <p:ext uri="{BB962C8B-B14F-4D97-AF65-F5344CB8AC3E}">
        <p14:creationId xmlns:p14="http://schemas.microsoft.com/office/powerpoint/2010/main" val="222935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C98815B3-7DC8-4C37-8E02-8E6B9464F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9B50DEC8-27DE-318A-592D-50D7506D6A39}"/>
              </a:ext>
            </a:extLst>
          </p:cNvPr>
          <p:cNvSpPr txBox="1">
            <a:spLocks/>
          </p:cNvSpPr>
          <p:nvPr/>
        </p:nvSpPr>
        <p:spPr>
          <a:xfrm>
            <a:off x="1524000" y="2285075"/>
            <a:ext cx="9144000" cy="615701"/>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j-cs"/>
              </a:rPr>
              <a:t>1807 Program</a:t>
            </a:r>
          </a:p>
        </p:txBody>
      </p:sp>
      <p:graphicFrame>
        <p:nvGraphicFramePr>
          <p:cNvPr id="4" name="Table 3">
            <a:extLst>
              <a:ext uri="{FF2B5EF4-FFF2-40B4-BE49-F238E27FC236}">
                <a16:creationId xmlns:a16="http://schemas.microsoft.com/office/drawing/2014/main" id="{1F172268-277C-3D34-7FA8-3846E0BFF5AC}"/>
              </a:ext>
            </a:extLst>
          </p:cNvPr>
          <p:cNvGraphicFramePr>
            <a:graphicFrameLocks noGrp="1"/>
          </p:cNvGraphicFramePr>
          <p:nvPr>
            <p:extLst>
              <p:ext uri="{D42A27DB-BD31-4B8C-83A1-F6EECF244321}">
                <p14:modId xmlns:p14="http://schemas.microsoft.com/office/powerpoint/2010/main" val="3489003274"/>
              </p:ext>
            </p:extLst>
          </p:nvPr>
        </p:nvGraphicFramePr>
        <p:xfrm>
          <a:off x="517391" y="2901734"/>
          <a:ext cx="6324751" cy="1442086"/>
        </p:xfrm>
        <a:graphic>
          <a:graphicData uri="http://schemas.openxmlformats.org/drawingml/2006/table">
            <a:tbl>
              <a:tblPr bandRow="1">
                <a:tableStyleId>{5C22544A-7EE6-4342-B048-85BDC9FD1C3A}</a:tableStyleId>
              </a:tblPr>
              <a:tblGrid>
                <a:gridCol w="5374002">
                  <a:extLst>
                    <a:ext uri="{9D8B030D-6E8A-4147-A177-3AD203B41FA5}">
                      <a16:colId xmlns:a16="http://schemas.microsoft.com/office/drawing/2014/main" val="3875665324"/>
                    </a:ext>
                  </a:extLst>
                </a:gridCol>
                <a:gridCol w="950749">
                  <a:extLst>
                    <a:ext uri="{9D8B030D-6E8A-4147-A177-3AD203B41FA5}">
                      <a16:colId xmlns:a16="http://schemas.microsoft.com/office/drawing/2014/main" val="3401273215"/>
                    </a:ext>
                  </a:extLst>
                </a:gridCol>
              </a:tblGrid>
              <a:tr h="303354">
                <a:tc gridSpan="2">
                  <a:txBody>
                    <a:bodyPr/>
                    <a:lstStyle/>
                    <a:p>
                      <a:pPr algn="ctr" rtl="0" fontAlgn="base">
                        <a:lnSpc>
                          <a:spcPts val="2025"/>
                        </a:lnSpc>
                      </a:pPr>
                      <a:r>
                        <a:rPr lang="en-US" b="1">
                          <a:solidFill>
                            <a:srgbClr val="FFFFFF"/>
                          </a:solidFill>
                          <a:effectLst/>
                          <a:latin typeface="Calibri"/>
                        </a:rPr>
                        <a:t>January Breakdown</a:t>
                      </a:r>
                    </a:p>
                  </a:txBody>
                  <a:tcPr marL="96012" marR="96012" marT="48006" marB="48006">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40005" cap="flat" cmpd="sng" algn="ctr">
                      <a:solidFill>
                        <a:srgbClr val="FFFFFF"/>
                      </a:solidFill>
                      <a:prstDash val="solid"/>
                      <a:round/>
                      <a:headEnd type="none" w="med" len="med"/>
                      <a:tailEnd type="none" w="med" len="med"/>
                    </a:lnB>
                    <a:solidFill>
                      <a:srgbClr val="4472C4"/>
                    </a:solidFill>
                  </a:tcPr>
                </a:tc>
                <a:tc hMerge="1">
                  <a:txBody>
                    <a:bodyPr/>
                    <a:lstStyle/>
                    <a:p>
                      <a:endParaRPr lang="en-US"/>
                    </a:p>
                  </a:txBody>
                  <a:tcPr/>
                </a:tc>
                <a:extLst>
                  <a:ext uri="{0D108BD9-81ED-4DB2-BD59-A6C34878D82A}">
                    <a16:rowId xmlns:a16="http://schemas.microsoft.com/office/drawing/2014/main" val="1246712602"/>
                  </a:ext>
                </a:extLst>
              </a:tr>
              <a:tr h="485366">
                <a:tc>
                  <a:txBody>
                    <a:bodyPr/>
                    <a:lstStyle/>
                    <a:p>
                      <a:pPr rtl="0" fontAlgn="base">
                        <a:lnSpc>
                          <a:spcPts val="1800"/>
                        </a:lnSpc>
                      </a:pPr>
                      <a:r>
                        <a:rPr lang="en-US" b="1">
                          <a:effectLst/>
                          <a:latin typeface="Cambria"/>
                        </a:rPr>
                        <a:t>Military Verification and Referral Form (MC05)</a:t>
                      </a:r>
                      <a:endParaRPr lang="en-US">
                        <a:effectLst/>
                        <a:latin typeface="Cambria"/>
                      </a:endParaRPr>
                    </a:p>
                  </a:txBody>
                  <a:tcPr marL="96012" marR="96012" marT="48006" marB="48006">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4000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CFD5EA"/>
                    </a:solidFill>
                  </a:tcPr>
                </a:tc>
                <a:tc>
                  <a:txBody>
                    <a:bodyPr/>
                    <a:lstStyle/>
                    <a:p>
                      <a:pPr algn="ctr"/>
                      <a:r>
                        <a:rPr lang="en-US"/>
                        <a:t>122</a:t>
                      </a:r>
                    </a:p>
                  </a:txBody>
                  <a:tcPr>
                    <a:lnL w="13335" cap="flat" cmpd="sng" algn="ctr">
                      <a:solidFill>
                        <a:srgbClr val="FFFFFF"/>
                      </a:solidFill>
                      <a:prstDash val="solid"/>
                      <a:round/>
                      <a:headEnd type="none" w="med" len="med"/>
                      <a:tailEnd type="none" w="med" len="med"/>
                    </a:lnL>
                    <a:lnT w="40005" cap="flat" cmpd="sng" algn="ctr">
                      <a:solidFill>
                        <a:srgbClr val="FFFFFF"/>
                      </a:solidFill>
                      <a:prstDash val="solid"/>
                      <a:round/>
                      <a:headEnd type="none" w="med" len="med"/>
                      <a:tailEnd type="none" w="med" len="med"/>
                    </a:lnT>
                  </a:tcPr>
                </a:tc>
                <a:extLst>
                  <a:ext uri="{0D108BD9-81ED-4DB2-BD59-A6C34878D82A}">
                    <a16:rowId xmlns:a16="http://schemas.microsoft.com/office/drawing/2014/main" val="1763024691"/>
                  </a:ext>
                </a:extLst>
              </a:tr>
              <a:tr h="606708">
                <a:tc>
                  <a:txBody>
                    <a:bodyPr/>
                    <a:lstStyle/>
                    <a:p>
                      <a:pPr lvl="0">
                        <a:lnSpc>
                          <a:spcPts val="1800"/>
                        </a:lnSpc>
                        <a:buNone/>
                      </a:pPr>
                      <a:r>
                        <a:rPr lang="en-US" sz="1800" b="1" i="0" u="none" strike="noStrike" noProof="0">
                          <a:solidFill>
                            <a:srgbClr val="000000"/>
                          </a:solidFill>
                          <a:effectLst/>
                          <a:latin typeface="Cambria"/>
                        </a:rPr>
                        <a:t>Qualified Claims Processed </a:t>
                      </a:r>
                    </a:p>
                    <a:p>
                      <a:pPr lvl="0">
                        <a:lnSpc>
                          <a:spcPts val="1800"/>
                        </a:lnSpc>
                        <a:buNone/>
                      </a:pPr>
                      <a:r>
                        <a:rPr lang="en-US" sz="1800" b="1" i="0" u="none" strike="noStrike" noProof="0">
                          <a:solidFill>
                            <a:srgbClr val="000000"/>
                          </a:solidFill>
                          <a:effectLst/>
                          <a:latin typeface="Cambria"/>
                        </a:rPr>
                        <a:t>(VA Form 21-526M)</a:t>
                      </a:r>
                      <a:endParaRPr lang="en-US" sz="1800" b="1">
                        <a:latin typeface="Cambria"/>
                      </a:endParaRPr>
                    </a:p>
                  </a:txBody>
                  <a:tcPr marL="96012" marR="96012" marT="48006" marB="48006">
                    <a:lnL w="13335" cap="flat" cmpd="sng" algn="ctr">
                      <a:solidFill>
                        <a:srgbClr val="FFFFFF"/>
                      </a:solidFill>
                      <a:prstDash val="solid"/>
                      <a:round/>
                      <a:headEnd type="none" w="med" len="med"/>
                      <a:tailEnd type="none" w="med" len="med"/>
                    </a:lnL>
                    <a:lnR w="13335" cap="flat" cmpd="sng" algn="ctr">
                      <a:solidFill>
                        <a:srgbClr val="FFFFFF"/>
                      </a:solidFill>
                      <a:prstDash val="solid"/>
                      <a:round/>
                      <a:headEnd type="none" w="med" len="med"/>
                      <a:tailEnd type="none" w="med" len="med"/>
                    </a:lnR>
                    <a:lnT w="13335" cap="flat" cmpd="sng" algn="ctr">
                      <a:solidFill>
                        <a:srgbClr val="FFFFFF"/>
                      </a:solidFill>
                      <a:prstDash val="solid"/>
                      <a:round/>
                      <a:headEnd type="none" w="med" len="med"/>
                      <a:tailEnd type="none" w="med" len="med"/>
                    </a:lnT>
                    <a:lnB w="13335" cap="flat" cmpd="sng" algn="ctr">
                      <a:solidFill>
                        <a:srgbClr val="FFFFFF"/>
                      </a:solidFill>
                      <a:prstDash val="solid"/>
                      <a:round/>
                      <a:headEnd type="none" w="med" len="med"/>
                      <a:tailEnd type="none" w="med" len="med"/>
                    </a:lnB>
                    <a:solidFill>
                      <a:srgbClr val="E9EBF5"/>
                    </a:solidFill>
                  </a:tcPr>
                </a:tc>
                <a:tc>
                  <a:txBody>
                    <a:bodyPr/>
                    <a:lstStyle/>
                    <a:p>
                      <a:pPr algn="ctr"/>
                      <a:r>
                        <a:rPr lang="en-US"/>
                        <a:t>2*</a:t>
                      </a:r>
                    </a:p>
                  </a:txBody>
                  <a:tcPr>
                    <a:lnL w="13335" cap="flat" cmpd="sng" algn="ctr">
                      <a:solidFill>
                        <a:srgbClr val="FFFFFF"/>
                      </a:solidFill>
                      <a:prstDash val="solid"/>
                      <a:round/>
                      <a:headEnd type="none" w="med" len="med"/>
                      <a:tailEnd type="none" w="med" len="med"/>
                    </a:lnL>
                  </a:tcPr>
                </a:tc>
                <a:extLst>
                  <a:ext uri="{0D108BD9-81ED-4DB2-BD59-A6C34878D82A}">
                    <a16:rowId xmlns:a16="http://schemas.microsoft.com/office/drawing/2014/main" val="3920905791"/>
                  </a:ext>
                </a:extLst>
              </a:tr>
            </a:tbl>
          </a:graphicData>
        </a:graphic>
      </p:graphicFrame>
      <p:graphicFrame>
        <p:nvGraphicFramePr>
          <p:cNvPr id="2" name="Chart 1">
            <a:extLst>
              <a:ext uri="{FF2B5EF4-FFF2-40B4-BE49-F238E27FC236}">
                <a16:creationId xmlns:a16="http://schemas.microsoft.com/office/drawing/2014/main" id="{B61251FD-18D1-419A-86E6-0B5C15B5BCA7}"/>
              </a:ext>
            </a:extLst>
          </p:cNvPr>
          <p:cNvGraphicFramePr>
            <a:graphicFrameLocks/>
          </p:cNvGraphicFramePr>
          <p:nvPr>
            <p:extLst>
              <p:ext uri="{D42A27DB-BD31-4B8C-83A1-F6EECF244321}">
                <p14:modId xmlns:p14="http://schemas.microsoft.com/office/powerpoint/2010/main" val="3025766381"/>
              </p:ext>
            </p:extLst>
          </p:nvPr>
        </p:nvGraphicFramePr>
        <p:xfrm>
          <a:off x="7525398" y="2907767"/>
          <a:ext cx="4342756" cy="210150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A2C21AE-4793-D6B7-BCB5-4D5F2342ABD6}"/>
              </a:ext>
            </a:extLst>
          </p:cNvPr>
          <p:cNvSpPr txBox="1"/>
          <p:nvPr/>
        </p:nvSpPr>
        <p:spPr>
          <a:xfrm>
            <a:off x="519839" y="4225870"/>
            <a:ext cx="671528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ambria"/>
              <a:ea typeface="Calibri" panose="020F0502020204030204"/>
              <a:cs typeface="Calibri" panose="020F0502020204030204"/>
            </a:endParaRPr>
          </a:p>
          <a:p>
            <a:r>
              <a:rPr lang="en-US" b="1">
                <a:latin typeface="Cambria"/>
                <a:ea typeface="Calibri" panose="020F0502020204030204"/>
                <a:cs typeface="Calibri" panose="020F0502020204030204"/>
              </a:rPr>
              <a:t>MVA Partnership with the Department of Public Social Services (DPSS)</a:t>
            </a:r>
          </a:p>
          <a:p>
            <a:endParaRPr lang="en-US">
              <a:latin typeface="Cambria"/>
              <a:ea typeface="Calibri" panose="020F0502020204030204"/>
              <a:cs typeface="Calibri" panose="020F0502020204030204"/>
            </a:endParaRPr>
          </a:p>
          <a:p>
            <a:r>
              <a:rPr lang="en-US">
                <a:latin typeface="Cambria"/>
                <a:ea typeface="Calibri" panose="020F0502020204030204"/>
                <a:cs typeface="Calibri" panose="020F0502020204030204"/>
              </a:rPr>
              <a:t>Current Focus: </a:t>
            </a:r>
          </a:p>
          <a:p>
            <a:pPr marL="285750" indent="-285750">
              <a:buFont typeface="Arial"/>
              <a:buChar char="•"/>
            </a:pPr>
            <a:r>
              <a:rPr lang="en-US">
                <a:latin typeface="Cambria"/>
                <a:ea typeface="Cambria"/>
                <a:cs typeface="Calibri" panose="020F0502020204030204"/>
              </a:rPr>
              <a:t>Increase claims for Veteran Medi-Cal applicants/beneficiaries. </a:t>
            </a:r>
            <a:endParaRPr lang="en-US">
              <a:latin typeface="Cambria"/>
              <a:ea typeface="Calibri"/>
              <a:cs typeface="Calibri"/>
            </a:endParaRPr>
          </a:p>
          <a:p>
            <a:pPr marL="285750" indent="-285750">
              <a:buFont typeface="Arial" panose="020B0604020202020204" pitchFamily="34" charset="0"/>
              <a:buChar char="•"/>
            </a:pPr>
            <a:r>
              <a:rPr lang="en-US">
                <a:latin typeface="Cambria"/>
                <a:ea typeface="Calibri"/>
                <a:cs typeface="Calibri"/>
              </a:rPr>
              <a:t>Raise awareness of the Medi-Cal Cost Avoidance Program amongst the DPSS staff. </a:t>
            </a:r>
          </a:p>
          <a:p>
            <a:pPr marL="285750" indent="-285750">
              <a:buFont typeface="Arial" panose="020B0604020202020204" pitchFamily="34" charset="0"/>
              <a:buChar char="•"/>
            </a:pPr>
            <a:endParaRPr lang="en-US">
              <a:latin typeface="Cambria"/>
              <a:ea typeface="Calibri"/>
              <a:cs typeface="Calibri"/>
            </a:endParaRPr>
          </a:p>
          <a:p>
            <a:pPr marL="285750" indent="-285750">
              <a:buFont typeface="Arial" panose="020B0604020202020204" pitchFamily="34" charset="0"/>
              <a:buChar char="•"/>
            </a:pPr>
            <a:endParaRPr lang="en-US">
              <a:ea typeface="Calibri" panose="020F0502020204030204"/>
              <a:cs typeface="Calibri" panose="020F0502020204030204"/>
            </a:endParaRPr>
          </a:p>
        </p:txBody>
      </p:sp>
    </p:spTree>
    <p:extLst>
      <p:ext uri="{BB962C8B-B14F-4D97-AF65-F5344CB8AC3E}">
        <p14:creationId xmlns:p14="http://schemas.microsoft.com/office/powerpoint/2010/main" val="140293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etter&#10;&#10;Description automatically generated">
            <a:extLst>
              <a:ext uri="{FF2B5EF4-FFF2-40B4-BE49-F238E27FC236}">
                <a16:creationId xmlns:a16="http://schemas.microsoft.com/office/drawing/2014/main" id="{C98815B3-7DC8-4C37-8E02-8E6B9464F9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D3041EB4-0471-CB90-E7D6-422EC384907A}"/>
              </a:ext>
            </a:extLst>
          </p:cNvPr>
          <p:cNvSpPr>
            <a:spLocks noGrp="1"/>
          </p:cNvSpPr>
          <p:nvPr>
            <p:ph type="ctrTitle"/>
          </p:nvPr>
        </p:nvSpPr>
        <p:spPr>
          <a:xfrm>
            <a:off x="187911" y="2204899"/>
            <a:ext cx="11816177" cy="675436"/>
          </a:xfrm>
        </p:spPr>
        <p:txBody>
          <a:bodyPr>
            <a:noAutofit/>
          </a:bodyPr>
          <a:lstStyle/>
          <a:p>
            <a:r>
              <a:rPr lang="en-US" sz="4000">
                <a:latin typeface="Cambria"/>
                <a:ea typeface="Cambria"/>
              </a:rPr>
              <a:t>Homeless Services Division</a:t>
            </a:r>
            <a:endParaRPr lang="en-US" sz="4000">
              <a:latin typeface="Cambria" panose="02040503050406030204" pitchFamily="18" charset="0"/>
              <a:ea typeface="Cambria" panose="02040503050406030204" pitchFamily="18" charset="0"/>
            </a:endParaRPr>
          </a:p>
        </p:txBody>
      </p:sp>
      <p:sp>
        <p:nvSpPr>
          <p:cNvPr id="2" name="Subtitle 3">
            <a:extLst>
              <a:ext uri="{FF2B5EF4-FFF2-40B4-BE49-F238E27FC236}">
                <a16:creationId xmlns:a16="http://schemas.microsoft.com/office/drawing/2014/main" id="{52D6C2BC-B9A1-B1FE-427E-F24CB151AF56}"/>
              </a:ext>
            </a:extLst>
          </p:cNvPr>
          <p:cNvSpPr txBox="1">
            <a:spLocks/>
          </p:cNvSpPr>
          <p:nvPr/>
        </p:nvSpPr>
        <p:spPr>
          <a:xfrm>
            <a:off x="520518" y="2880335"/>
            <a:ext cx="5603947" cy="3762194"/>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1800" dirty="0">
                <a:latin typeface="Cambria"/>
                <a:ea typeface="Cambria"/>
              </a:rPr>
              <a:t>Homeless Veterans Served*: </a:t>
            </a:r>
            <a:r>
              <a:rPr lang="en-US" dirty="0">
                <a:latin typeface="Cambria"/>
                <a:ea typeface="Cambria"/>
              </a:rPr>
              <a:t>64</a:t>
            </a:r>
            <a:endParaRPr lang="en-US" sz="1800" dirty="0">
              <a:latin typeface="Cambria"/>
              <a:ea typeface="Cambria"/>
            </a:endParaRPr>
          </a:p>
          <a:p>
            <a:pPr marL="342900" indent="-342900">
              <a:buFont typeface="Wingdings" panose="05000000000000000000" pitchFamily="2" charset="2"/>
              <a:buChar char="§"/>
            </a:pPr>
            <a:r>
              <a:rPr lang="en-US" sz="1800" dirty="0">
                <a:latin typeface="Cambria"/>
                <a:ea typeface="Cambria"/>
              </a:rPr>
              <a:t>Claims filed in January</a:t>
            </a:r>
            <a:r>
              <a:rPr lang="en-US" dirty="0">
                <a:latin typeface="Cambria"/>
                <a:ea typeface="Cambria"/>
              </a:rPr>
              <a:t> </a:t>
            </a:r>
            <a:r>
              <a:rPr lang="en-US" sz="1800" dirty="0">
                <a:latin typeface="Cambria"/>
                <a:ea typeface="Cambria"/>
              </a:rPr>
              <a:t>2025: 99</a:t>
            </a:r>
          </a:p>
          <a:p>
            <a:pPr marL="342900" indent="-342900" algn="l">
              <a:buFont typeface="Wingdings" panose="05000000000000000000" pitchFamily="2" charset="2"/>
              <a:buChar char="§"/>
            </a:pPr>
            <a:r>
              <a:rPr lang="en-US" sz="1800" dirty="0">
                <a:latin typeface="Cambria"/>
                <a:ea typeface="Cambria"/>
              </a:rPr>
              <a:t>Outreach and Partner Collaboration: </a:t>
            </a:r>
          </a:p>
          <a:p>
            <a:pPr marL="631825" lvl="1" indent="-174625" algn="l">
              <a:buFont typeface="Arial,Sans-Serif" panose="05000000000000000000" pitchFamily="2" charset="2"/>
              <a:buChar char="•"/>
            </a:pPr>
            <a:r>
              <a:rPr lang="en-US" sz="1600" dirty="0">
                <a:latin typeface="Cambria"/>
                <a:ea typeface="Cambria"/>
              </a:rPr>
              <a:t>VA One Team</a:t>
            </a:r>
          </a:p>
          <a:p>
            <a:pPr marL="631825" lvl="1" indent="-174625" algn="l">
              <a:buFont typeface="Arial,Sans-Serif" panose="05000000000000000000" pitchFamily="2" charset="2"/>
              <a:buChar char="•"/>
            </a:pPr>
            <a:r>
              <a:rPr lang="en-US" sz="1600" dirty="0">
                <a:latin typeface="Cambria"/>
                <a:ea typeface="Cambria"/>
              </a:rPr>
              <a:t>BNL Weekly Meetings</a:t>
            </a:r>
          </a:p>
          <a:p>
            <a:pPr marL="631825" lvl="1" indent="-174625" algn="l">
              <a:buFont typeface="Arial,Sans-Serif" panose="05000000000000000000" pitchFamily="2" charset="2"/>
              <a:buChar char="•"/>
            </a:pPr>
            <a:r>
              <a:rPr lang="en-US" sz="1600" dirty="0">
                <a:latin typeface="Cambria"/>
                <a:ea typeface="Cambria"/>
              </a:rPr>
              <a:t>Red Cross Disaster Volunteers</a:t>
            </a:r>
          </a:p>
          <a:p>
            <a:pPr marL="631825" lvl="1" indent="-174625" algn="l">
              <a:buFont typeface="Arial,Sans-Serif" panose="05000000000000000000" pitchFamily="2" charset="2"/>
              <a:buChar char="•"/>
            </a:pPr>
            <a:r>
              <a:rPr lang="en-US" sz="1600">
                <a:latin typeface="Cambria"/>
                <a:ea typeface="Cambria"/>
              </a:rPr>
              <a:t>Pan Pacific Park ER Shelter Fire Victims</a:t>
            </a:r>
            <a:endParaRPr lang="en-US" sz="1600" dirty="0">
              <a:latin typeface="Cambria"/>
              <a:ea typeface="Cambria"/>
            </a:endParaRPr>
          </a:p>
          <a:p>
            <a:pPr marL="631825" lvl="1" indent="-174625" algn="l">
              <a:buFont typeface="Arial,Sans-Serif" panose="05000000000000000000" pitchFamily="2" charset="2"/>
              <a:buChar char="•"/>
            </a:pPr>
            <a:r>
              <a:rPr lang="en-US" sz="1600">
                <a:latin typeface="Cambria"/>
                <a:ea typeface="Cambria"/>
              </a:rPr>
              <a:t>Disaster Recovery Pasadena</a:t>
            </a:r>
          </a:p>
          <a:p>
            <a:pPr marL="631825" lvl="1" indent="-174625" algn="l">
              <a:buFont typeface="Arial,Sans-Serif" panose="05000000000000000000" pitchFamily="2" charset="2"/>
              <a:buChar char="•"/>
            </a:pPr>
            <a:r>
              <a:rPr lang="en-US" sz="1600">
                <a:latin typeface="Cambria"/>
                <a:ea typeface="Cambria"/>
              </a:rPr>
              <a:t>Red Cross Support at Bob Hope Patriotic Hall</a:t>
            </a:r>
          </a:p>
          <a:p>
            <a:pPr marL="631825" lvl="1" indent="-174625">
              <a:buFont typeface="Arial,Sans-Serif" panose="05000000000000000000" pitchFamily="2" charset="2"/>
              <a:buChar char="•"/>
            </a:pPr>
            <a:r>
              <a:rPr lang="en-US" sz="1600">
                <a:latin typeface="Cambria"/>
                <a:ea typeface="Cambria"/>
              </a:rPr>
              <a:t>USC Blitz Days supporting Veterans experiencing homelessness in the field</a:t>
            </a:r>
          </a:p>
          <a:p>
            <a:pPr algn="l"/>
            <a:endParaRPr lang="en-US" sz="1600">
              <a:latin typeface="Cambria" panose="02040503050406030204" pitchFamily="18" charset="0"/>
              <a:ea typeface="Cambria" panose="02040503050406030204" pitchFamily="18" charset="0"/>
            </a:endParaRPr>
          </a:p>
          <a:p>
            <a:pPr algn="l"/>
            <a:endParaRPr lang="en-US" sz="1600">
              <a:latin typeface="Cambria" panose="02040503050406030204" pitchFamily="18" charset="0"/>
              <a:ea typeface="Cambria" panose="02040503050406030204" pitchFamily="18" charset="0"/>
            </a:endParaRPr>
          </a:p>
          <a:p>
            <a:pPr algn="l"/>
            <a:r>
              <a:rPr lang="en-US" sz="1600" dirty="0">
                <a:latin typeface="Cambria"/>
                <a:ea typeface="Cambria"/>
              </a:rPr>
              <a:t>*Value reflects self-identified veterans experiencing homelessness</a:t>
            </a:r>
            <a:endParaRPr lang="en-US" sz="1400" dirty="0">
              <a:ea typeface="Cambria"/>
              <a:cs typeface="Calibri"/>
            </a:endParaRPr>
          </a:p>
        </p:txBody>
      </p:sp>
      <p:graphicFrame>
        <p:nvGraphicFramePr>
          <p:cNvPr id="4" name="Chart 3">
            <a:extLst>
              <a:ext uri="{FF2B5EF4-FFF2-40B4-BE49-F238E27FC236}">
                <a16:creationId xmlns:a16="http://schemas.microsoft.com/office/drawing/2014/main" id="{892A8051-68C6-5E0F-FDA6-CFAD20022690}"/>
              </a:ext>
            </a:extLst>
          </p:cNvPr>
          <p:cNvGraphicFramePr>
            <a:graphicFrameLocks/>
          </p:cNvGraphicFramePr>
          <p:nvPr>
            <p:extLst>
              <p:ext uri="{D42A27DB-BD31-4B8C-83A1-F6EECF244321}">
                <p14:modId xmlns:p14="http://schemas.microsoft.com/office/powerpoint/2010/main" val="2411146271"/>
              </p:ext>
            </p:extLst>
          </p:nvPr>
        </p:nvGraphicFramePr>
        <p:xfrm>
          <a:off x="6412523" y="2765211"/>
          <a:ext cx="4572000" cy="2800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06050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73F64D5E02094D8F618AC628D8698D" ma:contentTypeVersion="8" ma:contentTypeDescription="Create a new document." ma:contentTypeScope="" ma:versionID="d371eb7a14c09db7a20dcefa6d1d7652">
  <xsd:schema xmlns:xsd="http://www.w3.org/2001/XMLSchema" xmlns:xs="http://www.w3.org/2001/XMLSchema" xmlns:p="http://schemas.microsoft.com/office/2006/metadata/properties" xmlns:ns2="8b4efd98-c0f4-4ece-949f-e346f67da141" targetNamespace="http://schemas.microsoft.com/office/2006/metadata/properties" ma:root="true" ma:fieldsID="d2927e336627555ba1b30ac0b14412c4" ns2:_="">
    <xsd:import namespace="8b4efd98-c0f4-4ece-949f-e346f67da14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4efd98-c0f4-4ece-949f-e346f67da1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D27EBE-4A96-4621-9465-4216FE637405}">
  <ds:schemaRefs>
    <ds:schemaRef ds:uri="http://www.w3.org/XML/1998/namespace"/>
    <ds:schemaRef ds:uri="http://purl.org/dc/dcmitype/"/>
    <ds:schemaRef ds:uri="http://schemas.microsoft.com/office/2006/documentManagement/types"/>
    <ds:schemaRef ds:uri="http://schemas.microsoft.com/office/2006/metadata/properties"/>
    <ds:schemaRef ds:uri="8b4efd98-c0f4-4ece-949f-e346f67da141"/>
    <ds:schemaRef ds:uri="http://purl.org/dc/term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5CDC397E-992F-4E33-9EFD-8DE1F921FDC1}">
  <ds:schemaRefs>
    <ds:schemaRef ds:uri="8b4efd98-c0f4-4ece-949f-e346f67da1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78BE11-ABA0-49AF-A67F-3074C85747E8}">
  <ds:schemaRefs>
    <ds:schemaRef ds:uri="http://schemas.microsoft.com/sharepoint/v3/contenttype/forms"/>
  </ds:schemaRefs>
</ds:datastoreItem>
</file>

<file path=docMetadata/LabelInfo.xml><?xml version="1.0" encoding="utf-8"?>
<clbl:labelList xmlns:clbl="http://schemas.microsoft.com/office/2020/mipLabelMetadata">
  <clbl:label id="{07597248-ea38-451b-8abe-a638eddbac81}" enabled="0" method="" siteId="{07597248-ea38-451b-8abe-a638eddbac81}" removed="1"/>
</clbl:labelList>
</file>

<file path=docProps/app.xml><?xml version="1.0" encoding="utf-8"?>
<Properties xmlns="http://schemas.openxmlformats.org/officeDocument/2006/extended-properties" xmlns:vt="http://schemas.openxmlformats.org/officeDocument/2006/docPropsVTypes">
  <TotalTime>16</TotalTime>
  <Words>1408</Words>
  <Application>Microsoft Office PowerPoint</Application>
  <PresentationFormat>Widescreen</PresentationFormat>
  <Paragraphs>424</Paragraphs>
  <Slides>22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Arial,Sans-Serif</vt:lpstr>
      <vt:lpstr>Calibri</vt:lpstr>
      <vt:lpstr>Calibri Light</vt:lpstr>
      <vt:lpstr>Cambria</vt:lpstr>
      <vt:lpstr>Montserrat</vt:lpstr>
      <vt:lpstr>Poppins</vt:lpstr>
      <vt:lpstr>Wingdings</vt:lpstr>
      <vt:lpstr>Wingdings,Sans-Serif</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Indigent Burial Program</vt:lpstr>
      <vt:lpstr>PowerPoint Presentation</vt:lpstr>
      <vt:lpstr>Homeless Services Division</vt:lpstr>
      <vt:lpstr>Homeless Services Division</vt:lpstr>
      <vt:lpstr>Homeless Services Division</vt:lpstr>
      <vt:lpstr>PowerPoint Presentation</vt:lpstr>
      <vt:lpstr>Building Operations - Visitor Data</vt:lpstr>
      <vt:lpstr>Building Operations – Visitor Data</vt:lpstr>
      <vt:lpstr>January Visitor Data</vt:lpstr>
      <vt:lpstr>Post Satisfaction Survey – Fiscal YTD</vt:lpstr>
      <vt:lpstr>Fiscal   </vt:lpstr>
      <vt:lpstr>Human Resources</vt:lpstr>
      <vt:lpstr>Human Resources</vt:lpstr>
      <vt:lpstr>Human 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Jenai Davis</dc:creator>
  <cp:lastModifiedBy>Carmen Vartanian</cp:lastModifiedBy>
  <cp:revision>2</cp:revision>
  <dcterms:created xsi:type="dcterms:W3CDTF">2023-08-07T20:00:28Z</dcterms:created>
  <dcterms:modified xsi:type="dcterms:W3CDTF">2025-02-14T02:19:16Z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0x0101000273F64D5E02094D8F618AC628D8698D</vt:lpwstr>
  </property>
  <property fmtid="{D5CDD505-2E9C-101B-9397-08002B2CF9AE}" pid="3" name="MediaServiceImageTags">
    <vt:lpwstr/>
  </property>
</Properties>
</file>