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48" r:id="rId5"/>
  </p:sldMasterIdLst>
  <p:notesMasterIdLst>
    <p:notesMasterId r:id="rId39"/>
  </p:notesMasterIdLst>
  <p:sldIdLst>
    <p:sldId id="256" r:id="rId6"/>
    <p:sldId id="257" r:id="rId7"/>
    <p:sldId id="263" r:id="rId8"/>
    <p:sldId id="264" r:id="rId9"/>
    <p:sldId id="265" r:id="rId10"/>
    <p:sldId id="266" r:id="rId11"/>
    <p:sldId id="267" r:id="rId12"/>
    <p:sldId id="268" r:id="rId13"/>
    <p:sldId id="269" r:id="rId14"/>
    <p:sldId id="270" r:id="rId15"/>
    <p:sldId id="271" r:id="rId16"/>
    <p:sldId id="309" r:id="rId17"/>
    <p:sldId id="273" r:id="rId18"/>
    <p:sldId id="296" r:id="rId19"/>
    <p:sldId id="298" r:id="rId20"/>
    <p:sldId id="297" r:id="rId21"/>
    <p:sldId id="276" r:id="rId22"/>
    <p:sldId id="284" r:id="rId23"/>
    <p:sldId id="300" r:id="rId24"/>
    <p:sldId id="301" r:id="rId25"/>
    <p:sldId id="313" r:id="rId26"/>
    <p:sldId id="303" r:id="rId27"/>
    <p:sldId id="282" r:id="rId28"/>
    <p:sldId id="299" r:id="rId29"/>
    <p:sldId id="302" r:id="rId30"/>
    <p:sldId id="310" r:id="rId31"/>
    <p:sldId id="311" r:id="rId32"/>
    <p:sldId id="258" r:id="rId33"/>
    <p:sldId id="259" r:id="rId34"/>
    <p:sldId id="312" r:id="rId35"/>
    <p:sldId id="261" r:id="rId36"/>
    <p:sldId id="262" r:id="rId37"/>
    <p:sldId id="2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DCB49E-725D-637E-D99E-929EE64F3DA4}" name="Esmeralda Alamillo Gadut" initials="EG" userId="S::ealamillo-gadut@mva.lacounty.gov::f475fcf7-1765-475d-932b-164f873435f4" providerId="AD"/>
  <p188:author id="{AF54FED7-4BCF-D1D9-77CB-1042515E1127}" name="Joaquin Enriquez" initials="JE" userId="S::jenriquez@mva.lacounty.gov::ba64097d-300c-45ff-8388-22b37c23c7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AED"/>
    <a:srgbClr val="CCD2D8"/>
    <a:srgbClr val="156082"/>
    <a:srgbClr val="E9EBF5"/>
    <a:srgbClr val="CFD5EA"/>
    <a:srgbClr val="082736"/>
    <a:srgbClr val="4D7D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305D3B-6FA2-40D0-BC68-F9B3EF40D29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AE624F1-B80E-47B3-89FD-FEC55A5511A3}">
      <dgm:prSet/>
      <dgm:spPr/>
      <dgm:t>
        <a:bodyPr/>
        <a:lstStyle/>
        <a:p>
          <a:pPr rtl="0"/>
          <a:r>
            <a:rPr lang="en-US" b="0">
              <a:solidFill>
                <a:srgbClr val="000000"/>
              </a:solidFill>
              <a:latin typeface="Calibri"/>
              <a:ea typeface="Calibri"/>
              <a:cs typeface="Calibri"/>
            </a:rPr>
            <a:t>Senate Bills</a:t>
          </a:r>
        </a:p>
      </dgm:t>
    </dgm:pt>
    <dgm:pt modelId="{65AA71C5-2C03-42B0-BB88-7E1F6ADD748A}" type="parTrans" cxnId="{A8232B88-10BC-4A25-85C9-C9DD8B95A1F7}">
      <dgm:prSet/>
      <dgm:spPr/>
      <dgm:t>
        <a:bodyPr/>
        <a:lstStyle/>
        <a:p>
          <a:endParaRPr lang="en-US"/>
        </a:p>
      </dgm:t>
    </dgm:pt>
    <dgm:pt modelId="{C4557A1F-B65A-447B-AA70-75600282D1AA}" type="sibTrans" cxnId="{A8232B88-10BC-4A25-85C9-C9DD8B95A1F7}">
      <dgm:prSet/>
      <dgm:spPr/>
      <dgm:t>
        <a:bodyPr/>
        <a:lstStyle/>
        <a:p>
          <a:endParaRPr lang="en-US"/>
        </a:p>
      </dgm:t>
    </dgm:pt>
    <dgm:pt modelId="{3F7B354D-A0AA-4E44-9F56-D045234A3A99}">
      <dgm:prSet phldr="0"/>
      <dgm:spPr/>
      <dgm:t>
        <a:bodyPr/>
        <a:lstStyle/>
        <a:p>
          <a:pPr algn="ctr" rtl="0"/>
          <a:r>
            <a:rPr lang="en-US">
              <a:solidFill>
                <a:schemeClr val="bg1"/>
              </a:solidFill>
              <a:latin typeface="Aptos Display" panose="02110004020202020204"/>
              <a:ea typeface="Calibri"/>
              <a:cs typeface="Calibri"/>
            </a:rPr>
            <a:t>SB28 – Hearing Postponed</a:t>
          </a:r>
          <a:endParaRPr lang="en-US">
            <a:ea typeface="Calibri"/>
            <a:cs typeface="Calibri"/>
          </a:endParaRPr>
        </a:p>
      </dgm:t>
    </dgm:pt>
    <dgm:pt modelId="{1706A5D9-D2D3-4818-8754-B034458BE6AC}" type="parTrans" cxnId="{F4D75E23-D623-486C-A7BD-30263DF821ED}">
      <dgm:prSet/>
      <dgm:spPr/>
    </dgm:pt>
    <dgm:pt modelId="{948AB8A1-6522-450F-866B-481AE9163B85}" type="sibTrans" cxnId="{F4D75E23-D623-486C-A7BD-30263DF821ED}">
      <dgm:prSet/>
      <dgm:spPr/>
    </dgm:pt>
    <dgm:pt modelId="{9B7FFC24-3822-40D0-84B4-119327C0E1F0}">
      <dgm:prSet phldr="0"/>
      <dgm:spPr/>
      <dgm:t>
        <a:bodyPr/>
        <a:lstStyle/>
        <a:p>
          <a:pPr rtl="0"/>
          <a:r>
            <a:rPr lang="en-US">
              <a:solidFill>
                <a:schemeClr val="bg1"/>
              </a:solidFill>
              <a:latin typeface="Aptos Display" panose="02110004020202020204"/>
              <a:ea typeface="Calibri"/>
              <a:cs typeface="Calibri"/>
            </a:rPr>
            <a:t>SB54 – In Senate. </a:t>
          </a:r>
          <a:r>
            <a:rPr lang="en-US">
              <a:solidFill>
                <a:schemeClr val="bg1"/>
              </a:solidFill>
              <a:latin typeface="Verdana"/>
              <a:ea typeface="Verdana"/>
              <a:cs typeface="Calibri"/>
            </a:rPr>
            <a:t>Ordered to engrossing and </a:t>
          </a:r>
          <a:r>
            <a:rPr lang="en-US">
              <a:solidFill>
                <a:schemeClr val="bg1"/>
              </a:solidFill>
              <a:latin typeface="Aptos Display" panose="02110004020202020204"/>
              <a:ea typeface="Calibri"/>
              <a:cs typeface="Calibri"/>
            </a:rPr>
            <a:t>enrolling.</a:t>
          </a:r>
          <a:endParaRPr lang="en-US">
            <a:latin typeface="Aptos Display" panose="02110004020202020204"/>
            <a:ea typeface="Calibri"/>
            <a:cs typeface="Calibri"/>
          </a:endParaRPr>
        </a:p>
      </dgm:t>
    </dgm:pt>
    <dgm:pt modelId="{E4C6EF5F-3FB9-46B7-B443-276DA92321D1}" type="parTrans" cxnId="{5EEB2B47-C6AE-417D-95EB-19D4A6F023BF}">
      <dgm:prSet/>
      <dgm:spPr/>
    </dgm:pt>
    <dgm:pt modelId="{925B1BB8-C8AB-4279-82FD-2F383324061C}" type="sibTrans" cxnId="{5EEB2B47-C6AE-417D-95EB-19D4A6F023BF}">
      <dgm:prSet/>
      <dgm:spPr/>
    </dgm:pt>
    <dgm:pt modelId="{2A22E044-D3B6-405D-8C7D-383181273983}">
      <dgm:prSet phldr="0"/>
      <dgm:spPr/>
      <dgm:t>
        <a:bodyPr/>
        <a:lstStyle/>
        <a:p>
          <a:pPr rtl="0"/>
          <a:r>
            <a:rPr lang="en-US">
              <a:solidFill>
                <a:schemeClr val="bg1"/>
              </a:solidFill>
              <a:latin typeface="Aptos Display" panose="02110004020202020204"/>
              <a:ea typeface="Calibri"/>
              <a:cs typeface="Calibri"/>
            </a:rPr>
            <a:t>SB55 – Held in Committee (Assembly)</a:t>
          </a:r>
          <a:endParaRPr lang="en-US">
            <a:latin typeface="Aptos Display" panose="02110004020202020204"/>
            <a:ea typeface="Calibri"/>
            <a:cs typeface="Calibri"/>
          </a:endParaRPr>
        </a:p>
      </dgm:t>
    </dgm:pt>
    <dgm:pt modelId="{5239BF51-4DD6-4A3D-9C77-54B74B189FE8}" type="parTrans" cxnId="{A8420AFA-696B-463A-8A36-33FC10A98F3C}">
      <dgm:prSet/>
      <dgm:spPr/>
    </dgm:pt>
    <dgm:pt modelId="{59AC397B-C235-4070-BD11-3613808FBBE6}" type="sibTrans" cxnId="{A8420AFA-696B-463A-8A36-33FC10A98F3C}">
      <dgm:prSet/>
      <dgm:spPr/>
    </dgm:pt>
    <dgm:pt modelId="{998D6997-27BE-445D-A4F5-9ECD7AD6572F}">
      <dgm:prSet phldr="0"/>
      <dgm:spPr/>
      <dgm:t>
        <a:bodyPr/>
        <a:lstStyle/>
        <a:p>
          <a:pPr rtl="0"/>
          <a:r>
            <a:rPr lang="en-US">
              <a:solidFill>
                <a:schemeClr val="bg1"/>
              </a:solidFill>
              <a:latin typeface="Aptos Display" panose="02110004020202020204"/>
              <a:ea typeface="Calibri"/>
              <a:cs typeface="Calibri"/>
            </a:rPr>
            <a:t>SB56 – Held in Committee (Assembly)</a:t>
          </a:r>
          <a:endParaRPr lang="en-US">
            <a:latin typeface="Aptos Display" panose="02110004020202020204"/>
            <a:ea typeface="Calibri"/>
            <a:cs typeface="Calibri"/>
          </a:endParaRPr>
        </a:p>
      </dgm:t>
    </dgm:pt>
    <dgm:pt modelId="{6A6EDC8E-DADD-48A2-8A9D-0C8189953474}" type="parTrans" cxnId="{E14B9539-FAB0-462F-9EE5-53A3131B0435}">
      <dgm:prSet/>
      <dgm:spPr/>
    </dgm:pt>
    <dgm:pt modelId="{5645BF33-EB63-4E82-B067-AA63DEA8FD50}" type="sibTrans" cxnId="{E14B9539-FAB0-462F-9EE5-53A3131B0435}">
      <dgm:prSet/>
      <dgm:spPr/>
    </dgm:pt>
    <dgm:pt modelId="{ABEEFAB2-1980-4335-91AE-BD31FFDBF92D}">
      <dgm:prSet phldr="0"/>
      <dgm:spPr/>
      <dgm:t>
        <a:bodyPr/>
        <a:lstStyle/>
        <a:p>
          <a:pPr rtl="0"/>
          <a:r>
            <a:rPr lang="en-US">
              <a:solidFill>
                <a:schemeClr val="bg1"/>
              </a:solidFill>
              <a:latin typeface="Aptos Display"/>
              <a:ea typeface="Calibri"/>
              <a:cs typeface="Calibri"/>
            </a:rPr>
            <a:t>SB67 – Ordered Third Reading (Assembly)</a:t>
          </a:r>
          <a:endParaRPr lang="en-US">
            <a:latin typeface="Aptos Display"/>
            <a:ea typeface="Calibri"/>
            <a:cs typeface="Calibri"/>
          </a:endParaRPr>
        </a:p>
      </dgm:t>
    </dgm:pt>
    <dgm:pt modelId="{4C16E013-A944-452E-AB60-58022C705E66}" type="parTrans" cxnId="{9E9A401B-6B31-4ED5-B4E4-6A848C101B81}">
      <dgm:prSet/>
      <dgm:spPr/>
    </dgm:pt>
    <dgm:pt modelId="{FF1C25EA-B737-4B68-9F99-406202269C8F}" type="sibTrans" cxnId="{9E9A401B-6B31-4ED5-B4E4-6A848C101B81}">
      <dgm:prSet/>
      <dgm:spPr/>
    </dgm:pt>
    <dgm:pt modelId="{C7A9AC44-AAD1-47B2-8064-676B73EDBCDB}">
      <dgm:prSet phldr="0"/>
      <dgm:spPr/>
      <dgm:t>
        <a:bodyPr/>
        <a:lstStyle/>
        <a:p>
          <a:pPr rtl="0"/>
          <a:r>
            <a:rPr lang="en-US">
              <a:solidFill>
                <a:schemeClr val="bg1"/>
              </a:solidFill>
              <a:latin typeface="Aptos Display" panose="02110004020202020204"/>
              <a:ea typeface="Calibri"/>
              <a:cs typeface="Calibri"/>
            </a:rPr>
            <a:t>SB284 – Held in Suspense (Assembly)</a:t>
          </a:r>
          <a:endParaRPr lang="en-US">
            <a:latin typeface="Aptos Display" panose="02110004020202020204"/>
            <a:ea typeface="Calibri"/>
            <a:cs typeface="Calibri"/>
          </a:endParaRPr>
        </a:p>
      </dgm:t>
    </dgm:pt>
    <dgm:pt modelId="{D6814636-BA47-4292-8C20-8FC744F71EE4}" type="parTrans" cxnId="{033C06E2-F063-4C04-ABD5-429A2A702737}">
      <dgm:prSet/>
      <dgm:spPr/>
    </dgm:pt>
    <dgm:pt modelId="{C78B8B0B-4C3B-476D-92DA-753E714D44A1}" type="sibTrans" cxnId="{033C06E2-F063-4C04-ABD5-429A2A702737}">
      <dgm:prSet/>
      <dgm:spPr/>
    </dgm:pt>
    <dgm:pt modelId="{ED111762-0C77-403F-B71C-4E6164255C27}">
      <dgm:prSet phldr="0"/>
      <dgm:spPr/>
      <dgm:t>
        <a:bodyPr/>
        <a:lstStyle/>
        <a:p>
          <a:pPr rtl="0"/>
          <a:r>
            <a:rPr lang="en-US">
              <a:solidFill>
                <a:schemeClr val="bg1"/>
              </a:solidFill>
              <a:latin typeface="Aptos Display" panose="02110004020202020204"/>
              <a:ea typeface="Calibri"/>
              <a:cs typeface="Calibri"/>
            </a:rPr>
            <a:t>SB296 – Held in Suspense (Assembly)</a:t>
          </a:r>
          <a:endParaRPr lang="en-US">
            <a:latin typeface="Aptos Display" panose="02110004020202020204"/>
            <a:ea typeface="Calibri"/>
            <a:cs typeface="Calibri"/>
          </a:endParaRPr>
        </a:p>
      </dgm:t>
    </dgm:pt>
    <dgm:pt modelId="{AE37177B-D1F2-49A5-9C45-E18E7AFF0DB0}" type="parTrans" cxnId="{61A2FD6B-EC57-4B17-B49B-3DA76FEB429D}">
      <dgm:prSet/>
      <dgm:spPr/>
    </dgm:pt>
    <dgm:pt modelId="{F7C5F868-2FF8-4D07-9318-C49905B9A461}" type="sibTrans" cxnId="{61A2FD6B-EC57-4B17-B49B-3DA76FEB429D}">
      <dgm:prSet/>
      <dgm:spPr/>
    </dgm:pt>
    <dgm:pt modelId="{46600826-2795-4885-B2D0-A248E46442C7}">
      <dgm:prSet phldr="0"/>
      <dgm:spPr/>
      <dgm:t>
        <a:bodyPr/>
        <a:lstStyle/>
        <a:p>
          <a:pPr rtl="0"/>
          <a:r>
            <a:rPr lang="en-US">
              <a:solidFill>
                <a:schemeClr val="bg1"/>
              </a:solidFill>
              <a:latin typeface="Aptos Display" panose="02110004020202020204"/>
              <a:ea typeface="Calibri"/>
              <a:cs typeface="Calibri"/>
            </a:rPr>
            <a:t>SB855 – Ordered Third Reading (Assembly)</a:t>
          </a:r>
          <a:endParaRPr lang="en-US">
            <a:latin typeface="Aptos Display" panose="02110004020202020204"/>
            <a:ea typeface="Calibri"/>
            <a:cs typeface="Calibri"/>
          </a:endParaRPr>
        </a:p>
      </dgm:t>
    </dgm:pt>
    <dgm:pt modelId="{47DBD92E-CEB0-4E81-B8A9-71ED3B15F540}" type="parTrans" cxnId="{B6123A31-8959-46B2-AF41-351053E9A686}">
      <dgm:prSet/>
      <dgm:spPr/>
    </dgm:pt>
    <dgm:pt modelId="{2F36A95E-CF96-41D2-8D32-D4187EAAE5AD}" type="sibTrans" cxnId="{B6123A31-8959-46B2-AF41-351053E9A686}">
      <dgm:prSet/>
      <dgm:spPr/>
    </dgm:pt>
    <dgm:pt modelId="{B9CE9251-BAF5-46B1-8394-0248ED57E33A}">
      <dgm:prSet phldr="0"/>
      <dgm:spPr/>
      <dgm:t>
        <a:bodyPr/>
        <a:lstStyle/>
        <a:p>
          <a:r>
            <a:rPr lang="en-US">
              <a:solidFill>
                <a:schemeClr val="bg1"/>
              </a:solidFill>
              <a:latin typeface="Aptos Display" panose="02110004020202020204"/>
              <a:ea typeface="Calibri"/>
              <a:cs typeface="Calibri"/>
            </a:rPr>
            <a:t>SB694 – Referred to Senate Rules</a:t>
          </a:r>
          <a:endParaRPr lang="en-US">
            <a:ea typeface="Calibri"/>
            <a:cs typeface="Calibri"/>
          </a:endParaRPr>
        </a:p>
      </dgm:t>
    </dgm:pt>
    <dgm:pt modelId="{73D6DFA3-36EC-426A-81DC-C881976AE95D}" type="parTrans" cxnId="{03685CC4-75C8-4FE1-8146-9C175604A7B3}">
      <dgm:prSet/>
      <dgm:spPr/>
    </dgm:pt>
    <dgm:pt modelId="{78F9BC02-4F88-40E4-8E64-6216AD88EA98}" type="sibTrans" cxnId="{03685CC4-75C8-4FE1-8146-9C175604A7B3}">
      <dgm:prSet/>
      <dgm:spPr/>
    </dgm:pt>
    <dgm:pt modelId="{823358ED-C754-4804-89E3-BB40308383E3}" type="pres">
      <dgm:prSet presAssocID="{69305D3B-6FA2-40D0-BC68-F9B3EF40D297}" presName="composite" presStyleCnt="0">
        <dgm:presLayoutVars>
          <dgm:chMax val="1"/>
          <dgm:dir/>
          <dgm:resizeHandles val="exact"/>
        </dgm:presLayoutVars>
      </dgm:prSet>
      <dgm:spPr/>
    </dgm:pt>
    <dgm:pt modelId="{D9C51E86-0C1A-437B-9547-BEC3BB984A59}" type="pres">
      <dgm:prSet presAssocID="{3AE624F1-B80E-47B3-89FD-FEC55A5511A3}" presName="roof" presStyleLbl="dkBgShp" presStyleIdx="0" presStyleCnt="2" custScaleX="100000" custLinFactNeighborY="628"/>
      <dgm:spPr/>
    </dgm:pt>
    <dgm:pt modelId="{48572A42-0F67-47F5-81BB-6D3C56083162}" type="pres">
      <dgm:prSet presAssocID="{3AE624F1-B80E-47B3-89FD-FEC55A5511A3}" presName="pillars" presStyleCnt="0"/>
      <dgm:spPr/>
    </dgm:pt>
    <dgm:pt modelId="{4A57C230-1CB3-4CC4-BD41-58EEA70E61C0}" type="pres">
      <dgm:prSet presAssocID="{3AE624F1-B80E-47B3-89FD-FEC55A5511A3}" presName="pillar1" presStyleLbl="node1" presStyleIdx="0" presStyleCnt="9">
        <dgm:presLayoutVars>
          <dgm:bulletEnabled val="1"/>
        </dgm:presLayoutVars>
      </dgm:prSet>
      <dgm:spPr/>
    </dgm:pt>
    <dgm:pt modelId="{D18869BE-CD89-4EE4-9596-F29B78A4AFED}" type="pres">
      <dgm:prSet presAssocID="{9B7FFC24-3822-40D0-84B4-119327C0E1F0}" presName="pillarX" presStyleLbl="node1" presStyleIdx="1" presStyleCnt="9">
        <dgm:presLayoutVars>
          <dgm:bulletEnabled val="1"/>
        </dgm:presLayoutVars>
      </dgm:prSet>
      <dgm:spPr/>
    </dgm:pt>
    <dgm:pt modelId="{52B75674-C830-43F7-B1AF-5C5148D263BC}" type="pres">
      <dgm:prSet presAssocID="{2A22E044-D3B6-405D-8C7D-383181273983}" presName="pillarX" presStyleLbl="node1" presStyleIdx="2" presStyleCnt="9">
        <dgm:presLayoutVars>
          <dgm:bulletEnabled val="1"/>
        </dgm:presLayoutVars>
      </dgm:prSet>
      <dgm:spPr/>
    </dgm:pt>
    <dgm:pt modelId="{90D3C1F9-4ECF-4714-9108-37DD3B2BE763}" type="pres">
      <dgm:prSet presAssocID="{998D6997-27BE-445D-A4F5-9ECD7AD6572F}" presName="pillarX" presStyleLbl="node1" presStyleIdx="3" presStyleCnt="9">
        <dgm:presLayoutVars>
          <dgm:bulletEnabled val="1"/>
        </dgm:presLayoutVars>
      </dgm:prSet>
      <dgm:spPr/>
    </dgm:pt>
    <dgm:pt modelId="{4E5590DB-0506-42A9-9C9F-A3A6EB964580}" type="pres">
      <dgm:prSet presAssocID="{ABEEFAB2-1980-4335-91AE-BD31FFDBF92D}" presName="pillarX" presStyleLbl="node1" presStyleIdx="4" presStyleCnt="9">
        <dgm:presLayoutVars>
          <dgm:bulletEnabled val="1"/>
        </dgm:presLayoutVars>
      </dgm:prSet>
      <dgm:spPr/>
    </dgm:pt>
    <dgm:pt modelId="{89789C10-C5CD-4270-ADA5-0C745424C3BF}" type="pres">
      <dgm:prSet presAssocID="{C7A9AC44-AAD1-47B2-8064-676B73EDBCDB}" presName="pillarX" presStyleLbl="node1" presStyleIdx="5" presStyleCnt="9">
        <dgm:presLayoutVars>
          <dgm:bulletEnabled val="1"/>
        </dgm:presLayoutVars>
      </dgm:prSet>
      <dgm:spPr/>
    </dgm:pt>
    <dgm:pt modelId="{F2EDAA95-DED0-4A77-A5AD-F3E2BD2A58AF}" type="pres">
      <dgm:prSet presAssocID="{ED111762-0C77-403F-B71C-4E6164255C27}" presName="pillarX" presStyleLbl="node1" presStyleIdx="6" presStyleCnt="9">
        <dgm:presLayoutVars>
          <dgm:bulletEnabled val="1"/>
        </dgm:presLayoutVars>
      </dgm:prSet>
      <dgm:spPr/>
    </dgm:pt>
    <dgm:pt modelId="{08B94894-06C5-41E2-9287-E51215143596}" type="pres">
      <dgm:prSet presAssocID="{46600826-2795-4885-B2D0-A248E46442C7}" presName="pillarX" presStyleLbl="node1" presStyleIdx="7" presStyleCnt="9">
        <dgm:presLayoutVars>
          <dgm:bulletEnabled val="1"/>
        </dgm:presLayoutVars>
      </dgm:prSet>
      <dgm:spPr/>
    </dgm:pt>
    <dgm:pt modelId="{DDB59F9B-797B-48A4-8A91-5BD7A4D4BA22}" type="pres">
      <dgm:prSet presAssocID="{B9CE9251-BAF5-46B1-8394-0248ED57E33A}" presName="pillarX" presStyleLbl="node1" presStyleIdx="8" presStyleCnt="9">
        <dgm:presLayoutVars>
          <dgm:bulletEnabled val="1"/>
        </dgm:presLayoutVars>
      </dgm:prSet>
      <dgm:spPr/>
    </dgm:pt>
    <dgm:pt modelId="{B23234E3-6723-4371-B231-06B83E850878}" type="pres">
      <dgm:prSet presAssocID="{3AE624F1-B80E-47B3-89FD-FEC55A5511A3}" presName="base" presStyleLbl="dkBgShp" presStyleIdx="1" presStyleCnt="2"/>
      <dgm:spPr/>
    </dgm:pt>
  </dgm:ptLst>
  <dgm:cxnLst>
    <dgm:cxn modelId="{C16B7A09-FC3D-4682-B93A-37BD5F6F462B}" type="presOf" srcId="{2A22E044-D3B6-405D-8C7D-383181273983}" destId="{52B75674-C830-43F7-B1AF-5C5148D263BC}" srcOrd="0" destOrd="0" presId="urn:microsoft.com/office/officeart/2005/8/layout/hList3"/>
    <dgm:cxn modelId="{9E9A401B-6B31-4ED5-B4E4-6A848C101B81}" srcId="{3AE624F1-B80E-47B3-89FD-FEC55A5511A3}" destId="{ABEEFAB2-1980-4335-91AE-BD31FFDBF92D}" srcOrd="4" destOrd="0" parTransId="{4C16E013-A944-452E-AB60-58022C705E66}" sibTransId="{FF1C25EA-B737-4B68-9F99-406202269C8F}"/>
    <dgm:cxn modelId="{F4D75E23-D623-486C-A7BD-30263DF821ED}" srcId="{3AE624F1-B80E-47B3-89FD-FEC55A5511A3}" destId="{3F7B354D-A0AA-4E44-9F56-D045234A3A99}" srcOrd="0" destOrd="0" parTransId="{1706A5D9-D2D3-4818-8754-B034458BE6AC}" sibTransId="{948AB8A1-6522-450F-866B-481AE9163B85}"/>
    <dgm:cxn modelId="{1CF5332F-6491-42E2-9662-0240836EDD8B}" type="presOf" srcId="{ABEEFAB2-1980-4335-91AE-BD31FFDBF92D}" destId="{4E5590DB-0506-42A9-9C9F-A3A6EB964580}" srcOrd="0" destOrd="0" presId="urn:microsoft.com/office/officeart/2005/8/layout/hList3"/>
    <dgm:cxn modelId="{B6123A31-8959-46B2-AF41-351053E9A686}" srcId="{3AE624F1-B80E-47B3-89FD-FEC55A5511A3}" destId="{46600826-2795-4885-B2D0-A248E46442C7}" srcOrd="7" destOrd="0" parTransId="{47DBD92E-CEB0-4E81-B8A9-71ED3B15F540}" sibTransId="{2F36A95E-CF96-41D2-8D32-D4187EAAE5AD}"/>
    <dgm:cxn modelId="{E14B9539-FAB0-462F-9EE5-53A3131B0435}" srcId="{3AE624F1-B80E-47B3-89FD-FEC55A5511A3}" destId="{998D6997-27BE-445D-A4F5-9ECD7AD6572F}" srcOrd="3" destOrd="0" parTransId="{6A6EDC8E-DADD-48A2-8A9D-0C8189953474}" sibTransId="{5645BF33-EB63-4E82-B067-AA63DEA8FD50}"/>
    <dgm:cxn modelId="{7261C142-26EA-4830-971E-F3F66BCBF3D0}" type="presOf" srcId="{69305D3B-6FA2-40D0-BC68-F9B3EF40D297}" destId="{823358ED-C754-4804-89E3-BB40308383E3}" srcOrd="0" destOrd="0" presId="urn:microsoft.com/office/officeart/2005/8/layout/hList3"/>
    <dgm:cxn modelId="{5EEB2B47-C6AE-417D-95EB-19D4A6F023BF}" srcId="{3AE624F1-B80E-47B3-89FD-FEC55A5511A3}" destId="{9B7FFC24-3822-40D0-84B4-119327C0E1F0}" srcOrd="1" destOrd="0" parTransId="{E4C6EF5F-3FB9-46B7-B443-276DA92321D1}" sibTransId="{925B1BB8-C8AB-4279-82FD-2F383324061C}"/>
    <dgm:cxn modelId="{61A2FD6B-EC57-4B17-B49B-3DA76FEB429D}" srcId="{3AE624F1-B80E-47B3-89FD-FEC55A5511A3}" destId="{ED111762-0C77-403F-B71C-4E6164255C27}" srcOrd="6" destOrd="0" parTransId="{AE37177B-D1F2-49A5-9C45-E18E7AFF0DB0}" sibTransId="{F7C5F868-2FF8-4D07-9318-C49905B9A461}"/>
    <dgm:cxn modelId="{8CA81558-0514-4EDE-8568-411E4D525AAE}" type="presOf" srcId="{9B7FFC24-3822-40D0-84B4-119327C0E1F0}" destId="{D18869BE-CD89-4EE4-9596-F29B78A4AFED}" srcOrd="0" destOrd="0" presId="urn:microsoft.com/office/officeart/2005/8/layout/hList3"/>
    <dgm:cxn modelId="{81F01C58-CA4B-43E0-BD8D-4C28E77C04EC}" type="presOf" srcId="{3F7B354D-A0AA-4E44-9F56-D045234A3A99}" destId="{4A57C230-1CB3-4CC4-BD41-58EEA70E61C0}" srcOrd="0" destOrd="0" presId="urn:microsoft.com/office/officeart/2005/8/layout/hList3"/>
    <dgm:cxn modelId="{7639327D-A2F9-4C76-9065-64C5645670A7}" type="presOf" srcId="{3AE624F1-B80E-47B3-89FD-FEC55A5511A3}" destId="{D9C51E86-0C1A-437B-9547-BEC3BB984A59}" srcOrd="0" destOrd="0" presId="urn:microsoft.com/office/officeart/2005/8/layout/hList3"/>
    <dgm:cxn modelId="{A8232B88-10BC-4A25-85C9-C9DD8B95A1F7}" srcId="{69305D3B-6FA2-40D0-BC68-F9B3EF40D297}" destId="{3AE624F1-B80E-47B3-89FD-FEC55A5511A3}" srcOrd="0" destOrd="0" parTransId="{65AA71C5-2C03-42B0-BB88-7E1F6ADD748A}" sibTransId="{C4557A1F-B65A-447B-AA70-75600282D1AA}"/>
    <dgm:cxn modelId="{8D83AC8B-E887-4BD0-8E19-AD15B7DD4273}" type="presOf" srcId="{ED111762-0C77-403F-B71C-4E6164255C27}" destId="{F2EDAA95-DED0-4A77-A5AD-F3E2BD2A58AF}" srcOrd="0" destOrd="0" presId="urn:microsoft.com/office/officeart/2005/8/layout/hList3"/>
    <dgm:cxn modelId="{EB2FFF95-E7E8-417F-800C-46AE8C38AA34}" type="presOf" srcId="{B9CE9251-BAF5-46B1-8394-0248ED57E33A}" destId="{DDB59F9B-797B-48A4-8A91-5BD7A4D4BA22}" srcOrd="0" destOrd="0" presId="urn:microsoft.com/office/officeart/2005/8/layout/hList3"/>
    <dgm:cxn modelId="{0864BFBB-CA9C-4E6F-9FB3-F13FE4ABD9DB}" type="presOf" srcId="{46600826-2795-4885-B2D0-A248E46442C7}" destId="{08B94894-06C5-41E2-9287-E51215143596}" srcOrd="0" destOrd="0" presId="urn:microsoft.com/office/officeart/2005/8/layout/hList3"/>
    <dgm:cxn modelId="{03685CC4-75C8-4FE1-8146-9C175604A7B3}" srcId="{3AE624F1-B80E-47B3-89FD-FEC55A5511A3}" destId="{B9CE9251-BAF5-46B1-8394-0248ED57E33A}" srcOrd="8" destOrd="0" parTransId="{73D6DFA3-36EC-426A-81DC-C881976AE95D}" sibTransId="{78F9BC02-4F88-40E4-8E64-6216AD88EA98}"/>
    <dgm:cxn modelId="{70A96CD1-DA68-4DAF-8584-058923708B60}" type="presOf" srcId="{C7A9AC44-AAD1-47B2-8064-676B73EDBCDB}" destId="{89789C10-C5CD-4270-ADA5-0C745424C3BF}" srcOrd="0" destOrd="0" presId="urn:microsoft.com/office/officeart/2005/8/layout/hList3"/>
    <dgm:cxn modelId="{033C06E2-F063-4C04-ABD5-429A2A702737}" srcId="{3AE624F1-B80E-47B3-89FD-FEC55A5511A3}" destId="{C7A9AC44-AAD1-47B2-8064-676B73EDBCDB}" srcOrd="5" destOrd="0" parTransId="{D6814636-BA47-4292-8C20-8FC744F71EE4}" sibTransId="{C78B8B0B-4C3B-476D-92DA-753E714D44A1}"/>
    <dgm:cxn modelId="{F5080CE5-9C0D-46E9-B02A-581FAD808D0A}" type="presOf" srcId="{998D6997-27BE-445D-A4F5-9ECD7AD6572F}" destId="{90D3C1F9-4ECF-4714-9108-37DD3B2BE763}" srcOrd="0" destOrd="0" presId="urn:microsoft.com/office/officeart/2005/8/layout/hList3"/>
    <dgm:cxn modelId="{A8420AFA-696B-463A-8A36-33FC10A98F3C}" srcId="{3AE624F1-B80E-47B3-89FD-FEC55A5511A3}" destId="{2A22E044-D3B6-405D-8C7D-383181273983}" srcOrd="2" destOrd="0" parTransId="{5239BF51-4DD6-4A3D-9C77-54B74B189FE8}" sibTransId="{59AC397B-C235-4070-BD11-3613808FBBE6}"/>
    <dgm:cxn modelId="{6A82A3D5-59BD-4391-9AEF-0F0080649404}" type="presParOf" srcId="{823358ED-C754-4804-89E3-BB40308383E3}" destId="{D9C51E86-0C1A-437B-9547-BEC3BB984A59}" srcOrd="0" destOrd="0" presId="urn:microsoft.com/office/officeart/2005/8/layout/hList3"/>
    <dgm:cxn modelId="{93EFBFB6-922E-4DE6-BF5F-715FF7E75E07}" type="presParOf" srcId="{823358ED-C754-4804-89E3-BB40308383E3}" destId="{48572A42-0F67-47F5-81BB-6D3C56083162}" srcOrd="1" destOrd="0" presId="urn:microsoft.com/office/officeart/2005/8/layout/hList3"/>
    <dgm:cxn modelId="{CE70FDF3-6574-42F9-8A6B-C5E36FC56E4B}" type="presParOf" srcId="{48572A42-0F67-47F5-81BB-6D3C56083162}" destId="{4A57C230-1CB3-4CC4-BD41-58EEA70E61C0}" srcOrd="0" destOrd="0" presId="urn:microsoft.com/office/officeart/2005/8/layout/hList3"/>
    <dgm:cxn modelId="{86A74A5C-CCC1-48AB-A0E4-699F7DECECC3}" type="presParOf" srcId="{48572A42-0F67-47F5-81BB-6D3C56083162}" destId="{D18869BE-CD89-4EE4-9596-F29B78A4AFED}" srcOrd="1" destOrd="0" presId="urn:microsoft.com/office/officeart/2005/8/layout/hList3"/>
    <dgm:cxn modelId="{E56295D5-F348-40F9-805E-974B9E632FF3}" type="presParOf" srcId="{48572A42-0F67-47F5-81BB-6D3C56083162}" destId="{52B75674-C830-43F7-B1AF-5C5148D263BC}" srcOrd="2" destOrd="0" presId="urn:microsoft.com/office/officeart/2005/8/layout/hList3"/>
    <dgm:cxn modelId="{FCC25F0D-9BDF-4242-BBC1-D0DF8B33803F}" type="presParOf" srcId="{48572A42-0F67-47F5-81BB-6D3C56083162}" destId="{90D3C1F9-4ECF-4714-9108-37DD3B2BE763}" srcOrd="3" destOrd="0" presId="urn:microsoft.com/office/officeart/2005/8/layout/hList3"/>
    <dgm:cxn modelId="{E808BB6A-6D61-4BAE-ABEE-6A36E82E18CE}" type="presParOf" srcId="{48572A42-0F67-47F5-81BB-6D3C56083162}" destId="{4E5590DB-0506-42A9-9C9F-A3A6EB964580}" srcOrd="4" destOrd="0" presId="urn:microsoft.com/office/officeart/2005/8/layout/hList3"/>
    <dgm:cxn modelId="{ADBA4042-4B69-45FF-8E87-E281AFB7431A}" type="presParOf" srcId="{48572A42-0F67-47F5-81BB-6D3C56083162}" destId="{89789C10-C5CD-4270-ADA5-0C745424C3BF}" srcOrd="5" destOrd="0" presId="urn:microsoft.com/office/officeart/2005/8/layout/hList3"/>
    <dgm:cxn modelId="{C1FE7E76-6C63-4D34-9F12-185E2F92E27C}" type="presParOf" srcId="{48572A42-0F67-47F5-81BB-6D3C56083162}" destId="{F2EDAA95-DED0-4A77-A5AD-F3E2BD2A58AF}" srcOrd="6" destOrd="0" presId="urn:microsoft.com/office/officeart/2005/8/layout/hList3"/>
    <dgm:cxn modelId="{6D345F1A-9CC8-4BBA-9107-D808A7A511FE}" type="presParOf" srcId="{48572A42-0F67-47F5-81BB-6D3C56083162}" destId="{08B94894-06C5-41E2-9287-E51215143596}" srcOrd="7" destOrd="0" presId="urn:microsoft.com/office/officeart/2005/8/layout/hList3"/>
    <dgm:cxn modelId="{3B1C9A95-6D3A-4D13-91F2-AE3886DB56A3}" type="presParOf" srcId="{48572A42-0F67-47F5-81BB-6D3C56083162}" destId="{DDB59F9B-797B-48A4-8A91-5BD7A4D4BA22}" srcOrd="8" destOrd="0" presId="urn:microsoft.com/office/officeart/2005/8/layout/hList3"/>
    <dgm:cxn modelId="{4490C36E-D9A3-4FE2-9BDB-9935CB406704}" type="presParOf" srcId="{823358ED-C754-4804-89E3-BB40308383E3}" destId="{B23234E3-6723-4371-B231-06B83E850878}"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05D3B-6FA2-40D0-BC68-F9B3EF40D29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AE624F1-B80E-47B3-89FD-FEC55A5511A3}">
      <dgm:prSet/>
      <dgm:spPr/>
      <dgm:t>
        <a:bodyPr/>
        <a:lstStyle/>
        <a:p>
          <a:pPr rtl="0"/>
          <a:r>
            <a:rPr lang="en-US" b="0">
              <a:solidFill>
                <a:srgbClr val="000000"/>
              </a:solidFill>
              <a:latin typeface="Calibri"/>
              <a:ea typeface="Calibri"/>
              <a:cs typeface="Calibri"/>
            </a:rPr>
            <a:t> Assembly Bills</a:t>
          </a:r>
          <a:endParaRPr lang="en-US" b="0">
            <a:latin typeface="Calibri"/>
            <a:ea typeface="Calibri"/>
            <a:cs typeface="Calibri"/>
          </a:endParaRPr>
        </a:p>
      </dgm:t>
    </dgm:pt>
    <dgm:pt modelId="{65AA71C5-2C03-42B0-BB88-7E1F6ADD748A}" type="parTrans" cxnId="{A8232B88-10BC-4A25-85C9-C9DD8B95A1F7}">
      <dgm:prSet/>
      <dgm:spPr/>
      <dgm:t>
        <a:bodyPr/>
        <a:lstStyle/>
        <a:p>
          <a:endParaRPr lang="en-US"/>
        </a:p>
      </dgm:t>
    </dgm:pt>
    <dgm:pt modelId="{C4557A1F-B65A-447B-AA70-75600282D1AA}" type="sibTrans" cxnId="{A8232B88-10BC-4A25-85C9-C9DD8B95A1F7}">
      <dgm:prSet/>
      <dgm:spPr/>
      <dgm:t>
        <a:bodyPr/>
        <a:lstStyle/>
        <a:p>
          <a:endParaRPr lang="en-US"/>
        </a:p>
      </dgm:t>
    </dgm:pt>
    <dgm:pt modelId="{BE77EB71-C754-490F-B3BE-ABF9A383A668}">
      <dgm:prSet phldr="0"/>
      <dgm:spPr/>
      <dgm:t>
        <a:bodyPr/>
        <a:lstStyle/>
        <a:p>
          <a:pPr algn="ctr" rtl="0"/>
          <a:r>
            <a:rPr lang="en-US" b="0" i="0">
              <a:solidFill>
                <a:schemeClr val="bg1"/>
              </a:solidFill>
              <a:latin typeface="Aptos Display"/>
              <a:ea typeface="Calibri"/>
              <a:cs typeface="Calibri"/>
            </a:rPr>
            <a:t>AB 30 – </a:t>
          </a:r>
          <a:r>
            <a:rPr lang="en-US" b="0" i="0">
              <a:solidFill>
                <a:schemeClr val="bg1"/>
              </a:solidFill>
              <a:latin typeface="Verdana"/>
              <a:ea typeface="Verdana"/>
              <a:cs typeface="Calibri"/>
            </a:rPr>
            <a:t>In Assembly. Ordered to Engrossing and Enrolling.</a:t>
          </a:r>
        </a:p>
      </dgm:t>
    </dgm:pt>
    <dgm:pt modelId="{E11F7015-4006-4845-9344-A760F09B1129}" type="parTrans" cxnId="{80A535A2-EE92-4DFC-89A0-F880DA2D7BF3}">
      <dgm:prSet/>
      <dgm:spPr/>
    </dgm:pt>
    <dgm:pt modelId="{C59524F5-7E60-4DC9-80CB-794F6BC0FD46}" type="sibTrans" cxnId="{80A535A2-EE92-4DFC-89A0-F880DA2D7BF3}">
      <dgm:prSet/>
      <dgm:spPr/>
    </dgm:pt>
    <dgm:pt modelId="{B38759F4-4914-4BD7-AE70-740D9C92B1EE}">
      <dgm:prSet phldr="0"/>
      <dgm:spPr/>
      <dgm:t>
        <a:bodyPr/>
        <a:lstStyle/>
        <a:p>
          <a:pPr algn="ctr" rtl="0"/>
          <a:r>
            <a:rPr lang="en-US" b="0" i="0">
              <a:solidFill>
                <a:schemeClr val="bg1"/>
              </a:solidFill>
              <a:latin typeface="Aptos Display"/>
              <a:ea typeface="Calibri"/>
              <a:cs typeface="Calibri"/>
            </a:rPr>
            <a:t>AB 81 </a:t>
          </a:r>
          <a:r>
            <a:rPr lang="en-US" b="0" i="0">
              <a:solidFill>
                <a:schemeClr val="bg1"/>
              </a:solidFill>
              <a:latin typeface="Calibri"/>
              <a:ea typeface="Calibri"/>
              <a:cs typeface="Calibri"/>
            </a:rPr>
            <a:t>–</a:t>
          </a:r>
          <a:r>
            <a:rPr lang="en-US" b="0" i="0">
              <a:solidFill>
                <a:schemeClr val="bg1"/>
              </a:solidFill>
              <a:latin typeface="Aptos Display"/>
              <a:ea typeface="Calibri"/>
              <a:cs typeface="Calibri"/>
            </a:rPr>
            <a:t> </a:t>
          </a:r>
          <a:r>
            <a:rPr lang="en-US" b="0" i="0">
              <a:solidFill>
                <a:schemeClr val="bg1"/>
              </a:solidFill>
              <a:latin typeface="Verdana"/>
              <a:ea typeface="Verdana"/>
              <a:cs typeface="Calibri"/>
            </a:rPr>
            <a:t>In Assembly. Ordered to Engrossing and Enrolling.</a:t>
          </a:r>
        </a:p>
      </dgm:t>
    </dgm:pt>
    <dgm:pt modelId="{7B1E9450-4289-4827-81FE-8EA2EDD53CCA}" type="parTrans" cxnId="{61898BEF-25F7-413C-8951-0250BBE8786D}">
      <dgm:prSet/>
      <dgm:spPr/>
    </dgm:pt>
    <dgm:pt modelId="{AB53208D-E20C-42A0-9FC0-BC009DF56492}" type="sibTrans" cxnId="{61898BEF-25F7-413C-8951-0250BBE8786D}">
      <dgm:prSet/>
      <dgm:spPr/>
    </dgm:pt>
    <dgm:pt modelId="{11110DEE-B73E-4990-B251-5AF395DF21A0}">
      <dgm:prSet phldr="0"/>
      <dgm:spPr/>
      <dgm:t>
        <a:bodyPr/>
        <a:lstStyle/>
        <a:p>
          <a:pPr algn="ctr" rtl="0"/>
          <a:r>
            <a:rPr lang="en-US" b="0" i="0">
              <a:solidFill>
                <a:schemeClr val="bg1"/>
              </a:solidFill>
              <a:latin typeface="Aptos Display"/>
              <a:ea typeface="Calibri"/>
              <a:cs typeface="Calibri"/>
            </a:rPr>
            <a:t>AB 88 </a:t>
          </a:r>
          <a:r>
            <a:rPr lang="en-US" b="0" i="0">
              <a:solidFill>
                <a:schemeClr val="bg1"/>
              </a:solidFill>
              <a:latin typeface="Calibri"/>
              <a:ea typeface="Calibri"/>
              <a:cs typeface="Calibri"/>
            </a:rPr>
            <a:t>– </a:t>
          </a:r>
          <a:r>
            <a:rPr lang="en-US" b="0" i="0">
              <a:solidFill>
                <a:schemeClr val="bg1"/>
              </a:solidFill>
              <a:latin typeface="Aptos Display"/>
              <a:ea typeface="Calibri"/>
              <a:cs typeface="Calibri"/>
            </a:rPr>
            <a:t> </a:t>
          </a:r>
          <a:r>
            <a:rPr lang="en-US" b="0" i="0">
              <a:solidFill>
                <a:schemeClr val="bg1"/>
              </a:solidFill>
              <a:latin typeface="Verdana"/>
              <a:ea typeface="Verdana"/>
              <a:cs typeface="Calibri"/>
            </a:rPr>
            <a:t>In Assembly. Ordered to Engrossing and Enrolling.</a:t>
          </a:r>
        </a:p>
      </dgm:t>
    </dgm:pt>
    <dgm:pt modelId="{D3847231-BBC4-4F83-82E3-74BF7E11ED37}" type="parTrans" cxnId="{411729AC-29A5-4D23-8FE5-DDE1FDE04563}">
      <dgm:prSet/>
      <dgm:spPr/>
    </dgm:pt>
    <dgm:pt modelId="{D60E7F3F-3FE3-433C-B481-619AF8BB870E}" type="sibTrans" cxnId="{411729AC-29A5-4D23-8FE5-DDE1FDE04563}">
      <dgm:prSet/>
      <dgm:spPr/>
    </dgm:pt>
    <dgm:pt modelId="{2CECD87B-64B1-491C-B57F-BF8AA5409D8E}">
      <dgm:prSet phldr="0"/>
      <dgm:spPr/>
      <dgm:t>
        <a:bodyPr/>
        <a:lstStyle/>
        <a:p>
          <a:pPr algn="ctr" rtl="0"/>
          <a:r>
            <a:rPr lang="en-US">
              <a:solidFill>
                <a:schemeClr val="bg1"/>
              </a:solidFill>
              <a:latin typeface="Aptos Display" panose="02110004020202020204"/>
              <a:ea typeface="Calibri"/>
              <a:cs typeface="Calibri"/>
            </a:rPr>
            <a:t>AB 264 – Ordered to Inactive File (Senate)</a:t>
          </a:r>
          <a:endParaRPr lang="en-US">
            <a:solidFill>
              <a:schemeClr val="bg1"/>
            </a:solidFill>
            <a:ea typeface="Calibri"/>
            <a:cs typeface="Calibri"/>
          </a:endParaRPr>
        </a:p>
      </dgm:t>
    </dgm:pt>
    <dgm:pt modelId="{2A555890-5CE2-4F4A-B982-DEC7E44A58F5}" type="parTrans" cxnId="{3EBBCD7C-F99D-4554-B932-3D3473831265}">
      <dgm:prSet/>
      <dgm:spPr/>
    </dgm:pt>
    <dgm:pt modelId="{5F49A218-8F3F-49B6-A02A-DF69911AEC5E}" type="sibTrans" cxnId="{3EBBCD7C-F99D-4554-B932-3D3473831265}">
      <dgm:prSet/>
      <dgm:spPr/>
    </dgm:pt>
    <dgm:pt modelId="{5BF05632-FA02-45E5-AC89-33A1C13664B9}">
      <dgm:prSet phldr="0"/>
      <dgm:spPr/>
      <dgm:t>
        <a:bodyPr/>
        <a:lstStyle/>
        <a:p>
          <a:pPr algn="ctr" rtl="0"/>
          <a:r>
            <a:rPr lang="en-US">
              <a:solidFill>
                <a:schemeClr val="bg1"/>
              </a:solidFill>
              <a:latin typeface="Aptos Display" panose="02110004020202020204"/>
              <a:ea typeface="Calibri"/>
              <a:cs typeface="Calibri"/>
            </a:rPr>
            <a:t>AB 571 – </a:t>
          </a:r>
          <a:r>
            <a:rPr lang="en-US">
              <a:solidFill>
                <a:schemeClr val="bg1"/>
              </a:solidFill>
              <a:latin typeface="Verdana"/>
              <a:ea typeface="Verdana"/>
              <a:cs typeface="Calibri"/>
            </a:rPr>
            <a:t>To Engrossing and Enrolling.</a:t>
          </a:r>
        </a:p>
      </dgm:t>
    </dgm:pt>
    <dgm:pt modelId="{00AD00D0-2E6F-4675-AC5C-9B80969E4102}" type="parTrans" cxnId="{25AAB28E-550F-47C9-80A3-69BACD2210FF}">
      <dgm:prSet/>
      <dgm:spPr/>
    </dgm:pt>
    <dgm:pt modelId="{CA2D66DA-7EC2-4005-841A-8B7FF361A130}" type="sibTrans" cxnId="{25AAB28E-550F-47C9-80A3-69BACD2210FF}">
      <dgm:prSet/>
      <dgm:spPr/>
    </dgm:pt>
    <dgm:pt modelId="{B936B4CC-9880-45BE-B42D-C816F338C0D0}">
      <dgm:prSet phldr="0"/>
      <dgm:spPr/>
      <dgm:t>
        <a:bodyPr/>
        <a:lstStyle/>
        <a:p>
          <a:pPr algn="ctr" rtl="0"/>
          <a:r>
            <a:rPr lang="en-US">
              <a:solidFill>
                <a:schemeClr val="bg1"/>
              </a:solidFill>
              <a:latin typeface="Aptos Display" panose="02110004020202020204"/>
              <a:ea typeface="Calibri"/>
              <a:cs typeface="Calibri"/>
            </a:rPr>
            <a:t>AB 587 - Ordered Third Reading (Senate)</a:t>
          </a:r>
        </a:p>
      </dgm:t>
    </dgm:pt>
    <dgm:pt modelId="{93400B6D-C585-46BA-A504-5B78620504AE}" type="parTrans" cxnId="{4AAA3E7C-E6C4-4AA3-A117-B6813D51DF30}">
      <dgm:prSet/>
      <dgm:spPr/>
    </dgm:pt>
    <dgm:pt modelId="{8160E24C-F0D8-4089-8B52-AFA48F45B1E9}" type="sibTrans" cxnId="{4AAA3E7C-E6C4-4AA3-A117-B6813D51DF30}">
      <dgm:prSet/>
      <dgm:spPr/>
    </dgm:pt>
    <dgm:pt modelId="{A2BE1DDD-AE57-4A85-ACE5-B40C025F2220}">
      <dgm:prSet phldr="0"/>
      <dgm:spPr/>
      <dgm:t>
        <a:bodyPr/>
        <a:lstStyle/>
        <a:p>
          <a:pPr algn="ctr" rtl="0"/>
          <a:r>
            <a:rPr lang="en-US">
              <a:solidFill>
                <a:schemeClr val="bg1"/>
              </a:solidFill>
              <a:latin typeface="Aptos Display" panose="02110004020202020204"/>
              <a:ea typeface="Calibri"/>
              <a:cs typeface="Calibri"/>
            </a:rPr>
            <a:t>AB 1412 - </a:t>
          </a:r>
          <a:r>
            <a:rPr lang="en-US">
              <a:solidFill>
                <a:schemeClr val="bg1"/>
              </a:solidFill>
              <a:latin typeface="Verdana"/>
              <a:ea typeface="Verdana"/>
              <a:cs typeface="Calibri"/>
            </a:rPr>
            <a:t>Enrolled and presented to the Governor</a:t>
          </a:r>
        </a:p>
      </dgm:t>
    </dgm:pt>
    <dgm:pt modelId="{1655D596-476F-48F6-9B28-05E96CA6786B}" type="parTrans" cxnId="{5C54E810-8FA7-4945-8E64-FFC41CBD547F}">
      <dgm:prSet/>
      <dgm:spPr/>
    </dgm:pt>
    <dgm:pt modelId="{65299FEB-9D6D-41FC-BD62-3F7E743924EF}" type="sibTrans" cxnId="{5C54E810-8FA7-4945-8E64-FFC41CBD547F}">
      <dgm:prSet/>
      <dgm:spPr/>
    </dgm:pt>
    <dgm:pt modelId="{0985FF4A-D3F5-4498-B7BB-5FF7F4834B23}">
      <dgm:prSet phldr="0"/>
      <dgm:spPr/>
      <dgm:t>
        <a:bodyPr/>
        <a:lstStyle/>
        <a:p>
          <a:pPr algn="ctr" rtl="0"/>
          <a:r>
            <a:rPr lang="en-US">
              <a:solidFill>
                <a:schemeClr val="bg1"/>
              </a:solidFill>
              <a:latin typeface="Aptos Display" panose="02110004020202020204"/>
              <a:ea typeface="Calibri"/>
              <a:cs typeface="Calibri"/>
            </a:rPr>
            <a:t>AB 1508 – </a:t>
          </a:r>
          <a:r>
            <a:rPr lang="en-US">
              <a:solidFill>
                <a:schemeClr val="bg1"/>
              </a:solidFill>
              <a:latin typeface="Verdana"/>
              <a:ea typeface="Verdana"/>
              <a:cs typeface="Calibri"/>
            </a:rPr>
            <a:t>In Assembly. Ordered to Engrossing and Enrolling</a:t>
          </a:r>
          <a:endParaRPr lang="en-US">
            <a:solidFill>
              <a:schemeClr val="bg1"/>
            </a:solidFill>
            <a:latin typeface="Aptos Display" panose="02110004020202020204"/>
            <a:ea typeface="Calibri"/>
            <a:cs typeface="Calibri"/>
          </a:endParaRPr>
        </a:p>
      </dgm:t>
    </dgm:pt>
    <dgm:pt modelId="{916113CA-FF84-4D8F-8DB9-512A3B4F342E}" type="parTrans" cxnId="{8D1D730E-2AF1-45CA-8534-DF8D996CC4D2}">
      <dgm:prSet/>
      <dgm:spPr/>
    </dgm:pt>
    <dgm:pt modelId="{90480494-6C7F-41B8-B27D-351C37F2B618}" type="sibTrans" cxnId="{8D1D730E-2AF1-45CA-8534-DF8D996CC4D2}">
      <dgm:prSet/>
      <dgm:spPr/>
    </dgm:pt>
    <dgm:pt modelId="{3F7B354D-A0AA-4E44-9F56-D045234A3A99}">
      <dgm:prSet phldr="0"/>
      <dgm:spPr/>
      <dgm:t>
        <a:bodyPr/>
        <a:lstStyle/>
        <a:p>
          <a:pPr algn="ctr" rtl="0"/>
          <a:r>
            <a:rPr lang="en-US">
              <a:solidFill>
                <a:schemeClr val="bg1"/>
              </a:solidFill>
              <a:latin typeface="Aptos Display" panose="02110004020202020204"/>
              <a:ea typeface="Calibri"/>
              <a:cs typeface="Calibri"/>
            </a:rPr>
            <a:t>AB 1509 – </a:t>
          </a:r>
          <a:r>
            <a:rPr lang="en-US">
              <a:solidFill>
                <a:schemeClr val="bg1"/>
              </a:solidFill>
              <a:latin typeface="Verdana"/>
              <a:ea typeface="Verdana"/>
              <a:cs typeface="Calibri"/>
            </a:rPr>
            <a:t>Enrolled and presented to the Governor</a:t>
          </a:r>
        </a:p>
      </dgm:t>
    </dgm:pt>
    <dgm:pt modelId="{1706A5D9-D2D3-4818-8754-B034458BE6AC}" type="parTrans" cxnId="{F4D75E23-D623-486C-A7BD-30263DF821ED}">
      <dgm:prSet/>
      <dgm:spPr/>
    </dgm:pt>
    <dgm:pt modelId="{948AB8A1-6522-450F-866B-481AE9163B85}" type="sibTrans" cxnId="{F4D75E23-D623-486C-A7BD-30263DF821ED}">
      <dgm:prSet/>
      <dgm:spPr/>
    </dgm:pt>
    <dgm:pt modelId="{823358ED-C754-4804-89E3-BB40308383E3}" type="pres">
      <dgm:prSet presAssocID="{69305D3B-6FA2-40D0-BC68-F9B3EF40D297}" presName="composite" presStyleCnt="0">
        <dgm:presLayoutVars>
          <dgm:chMax val="1"/>
          <dgm:dir/>
          <dgm:resizeHandles val="exact"/>
        </dgm:presLayoutVars>
      </dgm:prSet>
      <dgm:spPr/>
    </dgm:pt>
    <dgm:pt modelId="{D9C51E86-0C1A-437B-9547-BEC3BB984A59}" type="pres">
      <dgm:prSet presAssocID="{3AE624F1-B80E-47B3-89FD-FEC55A5511A3}" presName="roof" presStyleLbl="dkBgShp" presStyleIdx="0" presStyleCnt="2" custScaleX="100000" custLinFactNeighborY="628"/>
      <dgm:spPr/>
    </dgm:pt>
    <dgm:pt modelId="{48572A42-0F67-47F5-81BB-6D3C56083162}" type="pres">
      <dgm:prSet presAssocID="{3AE624F1-B80E-47B3-89FD-FEC55A5511A3}" presName="pillars" presStyleCnt="0"/>
      <dgm:spPr/>
    </dgm:pt>
    <dgm:pt modelId="{4A57C230-1CB3-4CC4-BD41-58EEA70E61C0}" type="pres">
      <dgm:prSet presAssocID="{3AE624F1-B80E-47B3-89FD-FEC55A5511A3}" presName="pillar1" presStyleLbl="node1" presStyleIdx="0" presStyleCnt="9">
        <dgm:presLayoutVars>
          <dgm:bulletEnabled val="1"/>
        </dgm:presLayoutVars>
      </dgm:prSet>
      <dgm:spPr/>
    </dgm:pt>
    <dgm:pt modelId="{96B5CA5A-6F88-4467-BCC8-7A116BFAE347}" type="pres">
      <dgm:prSet presAssocID="{B38759F4-4914-4BD7-AE70-740D9C92B1EE}" presName="pillarX" presStyleLbl="node1" presStyleIdx="1" presStyleCnt="9">
        <dgm:presLayoutVars>
          <dgm:bulletEnabled val="1"/>
        </dgm:presLayoutVars>
      </dgm:prSet>
      <dgm:spPr/>
    </dgm:pt>
    <dgm:pt modelId="{44D2029F-E08F-4084-8490-01F3703780CB}" type="pres">
      <dgm:prSet presAssocID="{11110DEE-B73E-4990-B251-5AF395DF21A0}" presName="pillarX" presStyleLbl="node1" presStyleIdx="2" presStyleCnt="9">
        <dgm:presLayoutVars>
          <dgm:bulletEnabled val="1"/>
        </dgm:presLayoutVars>
      </dgm:prSet>
      <dgm:spPr/>
    </dgm:pt>
    <dgm:pt modelId="{E17D2C2E-7F77-4884-AEA5-EFA78380FD90}" type="pres">
      <dgm:prSet presAssocID="{2CECD87B-64B1-491C-B57F-BF8AA5409D8E}" presName="pillarX" presStyleLbl="node1" presStyleIdx="3" presStyleCnt="9">
        <dgm:presLayoutVars>
          <dgm:bulletEnabled val="1"/>
        </dgm:presLayoutVars>
      </dgm:prSet>
      <dgm:spPr/>
    </dgm:pt>
    <dgm:pt modelId="{81E130BF-41DF-4BBC-9134-2F566CC203EC}" type="pres">
      <dgm:prSet presAssocID="{5BF05632-FA02-45E5-AC89-33A1C13664B9}" presName="pillarX" presStyleLbl="node1" presStyleIdx="4" presStyleCnt="9">
        <dgm:presLayoutVars>
          <dgm:bulletEnabled val="1"/>
        </dgm:presLayoutVars>
      </dgm:prSet>
      <dgm:spPr/>
    </dgm:pt>
    <dgm:pt modelId="{23141487-68C4-431A-B758-B74BB8097D61}" type="pres">
      <dgm:prSet presAssocID="{B936B4CC-9880-45BE-B42D-C816F338C0D0}" presName="pillarX" presStyleLbl="node1" presStyleIdx="5" presStyleCnt="9">
        <dgm:presLayoutVars>
          <dgm:bulletEnabled val="1"/>
        </dgm:presLayoutVars>
      </dgm:prSet>
      <dgm:spPr/>
    </dgm:pt>
    <dgm:pt modelId="{0CBBCE94-AF94-4F54-958A-5DF242210177}" type="pres">
      <dgm:prSet presAssocID="{A2BE1DDD-AE57-4A85-ACE5-B40C025F2220}" presName="pillarX" presStyleLbl="node1" presStyleIdx="6" presStyleCnt="9">
        <dgm:presLayoutVars>
          <dgm:bulletEnabled val="1"/>
        </dgm:presLayoutVars>
      </dgm:prSet>
      <dgm:spPr/>
    </dgm:pt>
    <dgm:pt modelId="{266690EE-95CC-4D9C-9AF9-7025D094460F}" type="pres">
      <dgm:prSet presAssocID="{0985FF4A-D3F5-4498-B7BB-5FF7F4834B23}" presName="pillarX" presStyleLbl="node1" presStyleIdx="7" presStyleCnt="9">
        <dgm:presLayoutVars>
          <dgm:bulletEnabled val="1"/>
        </dgm:presLayoutVars>
      </dgm:prSet>
      <dgm:spPr/>
    </dgm:pt>
    <dgm:pt modelId="{C9F269BF-8D67-4E71-8182-5335C9EF6CAB}" type="pres">
      <dgm:prSet presAssocID="{3F7B354D-A0AA-4E44-9F56-D045234A3A99}" presName="pillarX" presStyleLbl="node1" presStyleIdx="8" presStyleCnt="9">
        <dgm:presLayoutVars>
          <dgm:bulletEnabled val="1"/>
        </dgm:presLayoutVars>
      </dgm:prSet>
      <dgm:spPr/>
    </dgm:pt>
    <dgm:pt modelId="{B23234E3-6723-4371-B231-06B83E850878}" type="pres">
      <dgm:prSet presAssocID="{3AE624F1-B80E-47B3-89FD-FEC55A5511A3}" presName="base" presStyleLbl="dkBgShp" presStyleIdx="1" presStyleCnt="2"/>
      <dgm:spPr/>
    </dgm:pt>
  </dgm:ptLst>
  <dgm:cxnLst>
    <dgm:cxn modelId="{8D1D730E-2AF1-45CA-8534-DF8D996CC4D2}" srcId="{3AE624F1-B80E-47B3-89FD-FEC55A5511A3}" destId="{0985FF4A-D3F5-4498-B7BB-5FF7F4834B23}" srcOrd="7" destOrd="0" parTransId="{916113CA-FF84-4D8F-8DB9-512A3B4F342E}" sibTransId="{90480494-6C7F-41B8-B27D-351C37F2B618}"/>
    <dgm:cxn modelId="{49657F10-A003-42CD-8DFE-7447B2748339}" type="presOf" srcId="{A2BE1DDD-AE57-4A85-ACE5-B40C025F2220}" destId="{0CBBCE94-AF94-4F54-958A-5DF242210177}" srcOrd="0" destOrd="0" presId="urn:microsoft.com/office/officeart/2005/8/layout/hList3"/>
    <dgm:cxn modelId="{5C54E810-8FA7-4945-8E64-FFC41CBD547F}" srcId="{3AE624F1-B80E-47B3-89FD-FEC55A5511A3}" destId="{A2BE1DDD-AE57-4A85-ACE5-B40C025F2220}" srcOrd="6" destOrd="0" parTransId="{1655D596-476F-48F6-9B28-05E96CA6786B}" sibTransId="{65299FEB-9D6D-41FC-BD62-3F7E743924EF}"/>
    <dgm:cxn modelId="{4916E412-C70E-402C-9113-AEBD303DC137}" type="presOf" srcId="{5BF05632-FA02-45E5-AC89-33A1C13664B9}" destId="{81E130BF-41DF-4BBC-9134-2F566CC203EC}" srcOrd="0" destOrd="0" presId="urn:microsoft.com/office/officeart/2005/8/layout/hList3"/>
    <dgm:cxn modelId="{F4D75E23-D623-486C-A7BD-30263DF821ED}" srcId="{3AE624F1-B80E-47B3-89FD-FEC55A5511A3}" destId="{3F7B354D-A0AA-4E44-9F56-D045234A3A99}" srcOrd="8" destOrd="0" parTransId="{1706A5D9-D2D3-4818-8754-B034458BE6AC}" sibTransId="{948AB8A1-6522-450F-866B-481AE9163B85}"/>
    <dgm:cxn modelId="{C9342035-E3F0-4F63-BF22-6ADF7B45B095}" type="presOf" srcId="{3F7B354D-A0AA-4E44-9F56-D045234A3A99}" destId="{C9F269BF-8D67-4E71-8182-5335C9EF6CAB}" srcOrd="0" destOrd="0" presId="urn:microsoft.com/office/officeart/2005/8/layout/hList3"/>
    <dgm:cxn modelId="{A3588E62-D14B-46C8-B47A-48ECE1C3FB1E}" type="presOf" srcId="{BE77EB71-C754-490F-B3BE-ABF9A383A668}" destId="{4A57C230-1CB3-4CC4-BD41-58EEA70E61C0}" srcOrd="0" destOrd="0" presId="urn:microsoft.com/office/officeart/2005/8/layout/hList3"/>
    <dgm:cxn modelId="{7261C142-26EA-4830-971E-F3F66BCBF3D0}" type="presOf" srcId="{69305D3B-6FA2-40D0-BC68-F9B3EF40D297}" destId="{823358ED-C754-4804-89E3-BB40308383E3}" srcOrd="0" destOrd="0" presId="urn:microsoft.com/office/officeart/2005/8/layout/hList3"/>
    <dgm:cxn modelId="{51C4D678-A33A-4368-A6FD-4F1F5FEDBA35}" type="presOf" srcId="{2CECD87B-64B1-491C-B57F-BF8AA5409D8E}" destId="{E17D2C2E-7F77-4884-AEA5-EFA78380FD90}" srcOrd="0" destOrd="0" presId="urn:microsoft.com/office/officeart/2005/8/layout/hList3"/>
    <dgm:cxn modelId="{56E76279-B054-4355-AABA-6D7A77C75DB3}" type="presOf" srcId="{3AE624F1-B80E-47B3-89FD-FEC55A5511A3}" destId="{D9C51E86-0C1A-437B-9547-BEC3BB984A59}" srcOrd="0" destOrd="0" presId="urn:microsoft.com/office/officeart/2005/8/layout/hList3"/>
    <dgm:cxn modelId="{4AAA3E7C-E6C4-4AA3-A117-B6813D51DF30}" srcId="{3AE624F1-B80E-47B3-89FD-FEC55A5511A3}" destId="{B936B4CC-9880-45BE-B42D-C816F338C0D0}" srcOrd="5" destOrd="0" parTransId="{93400B6D-C585-46BA-A504-5B78620504AE}" sibTransId="{8160E24C-F0D8-4089-8B52-AFA48F45B1E9}"/>
    <dgm:cxn modelId="{3EBBCD7C-F99D-4554-B932-3D3473831265}" srcId="{3AE624F1-B80E-47B3-89FD-FEC55A5511A3}" destId="{2CECD87B-64B1-491C-B57F-BF8AA5409D8E}" srcOrd="3" destOrd="0" parTransId="{2A555890-5CE2-4F4A-B982-DEC7E44A58F5}" sibTransId="{5F49A218-8F3F-49B6-A02A-DF69911AEC5E}"/>
    <dgm:cxn modelId="{A8232B88-10BC-4A25-85C9-C9DD8B95A1F7}" srcId="{69305D3B-6FA2-40D0-BC68-F9B3EF40D297}" destId="{3AE624F1-B80E-47B3-89FD-FEC55A5511A3}" srcOrd="0" destOrd="0" parTransId="{65AA71C5-2C03-42B0-BB88-7E1F6ADD748A}" sibTransId="{C4557A1F-B65A-447B-AA70-75600282D1AA}"/>
    <dgm:cxn modelId="{32430C8D-09EE-4BCD-AA49-CE16317CC04E}" type="presOf" srcId="{11110DEE-B73E-4990-B251-5AF395DF21A0}" destId="{44D2029F-E08F-4084-8490-01F3703780CB}" srcOrd="0" destOrd="0" presId="urn:microsoft.com/office/officeart/2005/8/layout/hList3"/>
    <dgm:cxn modelId="{25AAB28E-550F-47C9-80A3-69BACD2210FF}" srcId="{3AE624F1-B80E-47B3-89FD-FEC55A5511A3}" destId="{5BF05632-FA02-45E5-AC89-33A1C13664B9}" srcOrd="4" destOrd="0" parTransId="{00AD00D0-2E6F-4675-AC5C-9B80969E4102}" sibTransId="{CA2D66DA-7EC2-4005-841A-8B7FF361A130}"/>
    <dgm:cxn modelId="{80A535A2-EE92-4DFC-89A0-F880DA2D7BF3}" srcId="{3AE624F1-B80E-47B3-89FD-FEC55A5511A3}" destId="{BE77EB71-C754-490F-B3BE-ABF9A383A668}" srcOrd="0" destOrd="0" parTransId="{E11F7015-4006-4845-9344-A760F09B1129}" sibTransId="{C59524F5-7E60-4DC9-80CB-794F6BC0FD46}"/>
    <dgm:cxn modelId="{411729AC-29A5-4D23-8FE5-DDE1FDE04563}" srcId="{3AE624F1-B80E-47B3-89FD-FEC55A5511A3}" destId="{11110DEE-B73E-4990-B251-5AF395DF21A0}" srcOrd="2" destOrd="0" parTransId="{D3847231-BBC4-4F83-82E3-74BF7E11ED37}" sibTransId="{D60E7F3F-3FE3-433C-B481-619AF8BB870E}"/>
    <dgm:cxn modelId="{C90698D4-BEF3-4FF7-A2C2-BA8E369B1F72}" type="presOf" srcId="{0985FF4A-D3F5-4498-B7BB-5FF7F4834B23}" destId="{266690EE-95CC-4D9C-9AF9-7025D094460F}" srcOrd="0" destOrd="0" presId="urn:microsoft.com/office/officeart/2005/8/layout/hList3"/>
    <dgm:cxn modelId="{ADC32ED6-8F47-4279-A975-1DF3092AE263}" type="presOf" srcId="{B936B4CC-9880-45BE-B42D-C816F338C0D0}" destId="{23141487-68C4-431A-B758-B74BB8097D61}" srcOrd="0" destOrd="0" presId="urn:microsoft.com/office/officeart/2005/8/layout/hList3"/>
    <dgm:cxn modelId="{5AAB99D7-D281-40FA-951B-08F6A9481ECA}" type="presOf" srcId="{B38759F4-4914-4BD7-AE70-740D9C92B1EE}" destId="{96B5CA5A-6F88-4467-BCC8-7A116BFAE347}" srcOrd="0" destOrd="0" presId="urn:microsoft.com/office/officeart/2005/8/layout/hList3"/>
    <dgm:cxn modelId="{61898BEF-25F7-413C-8951-0250BBE8786D}" srcId="{3AE624F1-B80E-47B3-89FD-FEC55A5511A3}" destId="{B38759F4-4914-4BD7-AE70-740D9C92B1EE}" srcOrd="1" destOrd="0" parTransId="{7B1E9450-4289-4827-81FE-8EA2EDD53CCA}" sibTransId="{AB53208D-E20C-42A0-9FC0-BC009DF56492}"/>
    <dgm:cxn modelId="{70CE4CEA-77FA-45EA-B4AB-067599FFC2DB}" type="presParOf" srcId="{823358ED-C754-4804-89E3-BB40308383E3}" destId="{D9C51E86-0C1A-437B-9547-BEC3BB984A59}" srcOrd="0" destOrd="0" presId="urn:microsoft.com/office/officeart/2005/8/layout/hList3"/>
    <dgm:cxn modelId="{6B12A1D6-CEFD-4CDC-AB3A-9EA13715C597}" type="presParOf" srcId="{823358ED-C754-4804-89E3-BB40308383E3}" destId="{48572A42-0F67-47F5-81BB-6D3C56083162}" srcOrd="1" destOrd="0" presId="urn:microsoft.com/office/officeart/2005/8/layout/hList3"/>
    <dgm:cxn modelId="{3A843609-60AE-492C-9AF2-7A4E856117E4}" type="presParOf" srcId="{48572A42-0F67-47F5-81BB-6D3C56083162}" destId="{4A57C230-1CB3-4CC4-BD41-58EEA70E61C0}" srcOrd="0" destOrd="0" presId="urn:microsoft.com/office/officeart/2005/8/layout/hList3"/>
    <dgm:cxn modelId="{12F39433-B56D-4567-A11C-805E7D3486BE}" type="presParOf" srcId="{48572A42-0F67-47F5-81BB-6D3C56083162}" destId="{96B5CA5A-6F88-4467-BCC8-7A116BFAE347}" srcOrd="1" destOrd="0" presId="urn:microsoft.com/office/officeart/2005/8/layout/hList3"/>
    <dgm:cxn modelId="{06F340D3-BE2E-4FB9-9E21-C3C4DFD7D91B}" type="presParOf" srcId="{48572A42-0F67-47F5-81BB-6D3C56083162}" destId="{44D2029F-E08F-4084-8490-01F3703780CB}" srcOrd="2" destOrd="0" presId="urn:microsoft.com/office/officeart/2005/8/layout/hList3"/>
    <dgm:cxn modelId="{C4D38275-DEED-4B82-BA67-F70B7D64B304}" type="presParOf" srcId="{48572A42-0F67-47F5-81BB-6D3C56083162}" destId="{E17D2C2E-7F77-4884-AEA5-EFA78380FD90}" srcOrd="3" destOrd="0" presId="urn:microsoft.com/office/officeart/2005/8/layout/hList3"/>
    <dgm:cxn modelId="{77B1DB89-D63F-453C-8AEB-54B2DB9162D7}" type="presParOf" srcId="{48572A42-0F67-47F5-81BB-6D3C56083162}" destId="{81E130BF-41DF-4BBC-9134-2F566CC203EC}" srcOrd="4" destOrd="0" presId="urn:microsoft.com/office/officeart/2005/8/layout/hList3"/>
    <dgm:cxn modelId="{9E115A77-5F77-40D9-B8A8-0E9375D64971}" type="presParOf" srcId="{48572A42-0F67-47F5-81BB-6D3C56083162}" destId="{23141487-68C4-431A-B758-B74BB8097D61}" srcOrd="5" destOrd="0" presId="urn:microsoft.com/office/officeart/2005/8/layout/hList3"/>
    <dgm:cxn modelId="{11E39CEF-FABF-4AEE-A62A-4614589ACA56}" type="presParOf" srcId="{48572A42-0F67-47F5-81BB-6D3C56083162}" destId="{0CBBCE94-AF94-4F54-958A-5DF242210177}" srcOrd="6" destOrd="0" presId="urn:microsoft.com/office/officeart/2005/8/layout/hList3"/>
    <dgm:cxn modelId="{F4DEAE9B-CA41-487A-8A98-9FEAB1C037A2}" type="presParOf" srcId="{48572A42-0F67-47F5-81BB-6D3C56083162}" destId="{266690EE-95CC-4D9C-9AF9-7025D094460F}" srcOrd="7" destOrd="0" presId="urn:microsoft.com/office/officeart/2005/8/layout/hList3"/>
    <dgm:cxn modelId="{A18635A5-9BFA-4076-B283-DB17E4A5B718}" type="presParOf" srcId="{48572A42-0F67-47F5-81BB-6D3C56083162}" destId="{C9F269BF-8D67-4E71-8182-5335C9EF6CAB}" srcOrd="8" destOrd="0" presId="urn:microsoft.com/office/officeart/2005/8/layout/hList3"/>
    <dgm:cxn modelId="{D5D95B5C-A3EE-4B3C-92F9-CFE1EE67816D}" type="presParOf" srcId="{823358ED-C754-4804-89E3-BB40308383E3}" destId="{B23234E3-6723-4371-B231-06B83E850878}"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51E86-0C1A-437B-9547-BEC3BB984A59}">
      <dsp:nvSpPr>
        <dsp:cNvPr id="0" name=""/>
        <dsp:cNvSpPr/>
      </dsp:nvSpPr>
      <dsp:spPr>
        <a:xfrm>
          <a:off x="0" y="9530"/>
          <a:ext cx="12192000" cy="15175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b="0" kern="1200">
              <a:solidFill>
                <a:srgbClr val="000000"/>
              </a:solidFill>
              <a:latin typeface="Calibri"/>
              <a:ea typeface="Calibri"/>
              <a:cs typeface="Calibri"/>
            </a:rPr>
            <a:t>Senate Bills</a:t>
          </a:r>
        </a:p>
      </dsp:txBody>
      <dsp:txXfrm>
        <a:off x="0" y="9530"/>
        <a:ext cx="12192000" cy="1517560"/>
      </dsp:txXfrm>
    </dsp:sp>
    <dsp:sp modelId="{4A57C230-1CB3-4CC4-BD41-58EEA70E61C0}">
      <dsp:nvSpPr>
        <dsp:cNvPr id="0" name=""/>
        <dsp:cNvSpPr/>
      </dsp:nvSpPr>
      <dsp:spPr>
        <a:xfrm>
          <a:off x="1488"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SB28 – Hearing Postponed</a:t>
          </a:r>
          <a:endParaRPr lang="en-US" sz="900" kern="1200">
            <a:ea typeface="Calibri"/>
            <a:cs typeface="Calibri"/>
          </a:endParaRPr>
        </a:p>
      </dsp:txBody>
      <dsp:txXfrm>
        <a:off x="1488" y="1517560"/>
        <a:ext cx="1354335" cy="3186876"/>
      </dsp:txXfrm>
    </dsp:sp>
    <dsp:sp modelId="{D18869BE-CD89-4EE4-9596-F29B78A4AFED}">
      <dsp:nvSpPr>
        <dsp:cNvPr id="0" name=""/>
        <dsp:cNvSpPr/>
      </dsp:nvSpPr>
      <dsp:spPr>
        <a:xfrm>
          <a:off x="1355824"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SB54 – In Senate. </a:t>
          </a:r>
          <a:r>
            <a:rPr lang="en-US" sz="900" kern="1200">
              <a:solidFill>
                <a:schemeClr val="bg1"/>
              </a:solidFill>
              <a:latin typeface="Verdana"/>
              <a:ea typeface="Verdana"/>
              <a:cs typeface="Calibri"/>
            </a:rPr>
            <a:t>Ordered to engrossing and </a:t>
          </a:r>
          <a:r>
            <a:rPr lang="en-US" sz="900" kern="1200">
              <a:solidFill>
                <a:schemeClr val="bg1"/>
              </a:solidFill>
              <a:latin typeface="Aptos Display" panose="02110004020202020204"/>
              <a:ea typeface="Calibri"/>
              <a:cs typeface="Calibri"/>
            </a:rPr>
            <a:t>enrolling.</a:t>
          </a:r>
          <a:endParaRPr lang="en-US" sz="900" kern="1200">
            <a:latin typeface="Aptos Display" panose="02110004020202020204"/>
            <a:ea typeface="Calibri"/>
            <a:cs typeface="Calibri"/>
          </a:endParaRPr>
        </a:p>
      </dsp:txBody>
      <dsp:txXfrm>
        <a:off x="1355824" y="1517560"/>
        <a:ext cx="1354335" cy="3186876"/>
      </dsp:txXfrm>
    </dsp:sp>
    <dsp:sp modelId="{52B75674-C830-43F7-B1AF-5C5148D263BC}">
      <dsp:nvSpPr>
        <dsp:cNvPr id="0" name=""/>
        <dsp:cNvSpPr/>
      </dsp:nvSpPr>
      <dsp:spPr>
        <a:xfrm>
          <a:off x="2710160"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SB55 – Held in Committee (Assembly)</a:t>
          </a:r>
          <a:endParaRPr lang="en-US" sz="900" kern="1200">
            <a:latin typeface="Aptos Display" panose="02110004020202020204"/>
            <a:ea typeface="Calibri"/>
            <a:cs typeface="Calibri"/>
          </a:endParaRPr>
        </a:p>
      </dsp:txBody>
      <dsp:txXfrm>
        <a:off x="2710160" y="1517560"/>
        <a:ext cx="1354335" cy="3186876"/>
      </dsp:txXfrm>
    </dsp:sp>
    <dsp:sp modelId="{90D3C1F9-4ECF-4714-9108-37DD3B2BE763}">
      <dsp:nvSpPr>
        <dsp:cNvPr id="0" name=""/>
        <dsp:cNvSpPr/>
      </dsp:nvSpPr>
      <dsp:spPr>
        <a:xfrm>
          <a:off x="4064496"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SB56 – Held in Committee (Assembly)</a:t>
          </a:r>
          <a:endParaRPr lang="en-US" sz="900" kern="1200">
            <a:latin typeface="Aptos Display" panose="02110004020202020204"/>
            <a:ea typeface="Calibri"/>
            <a:cs typeface="Calibri"/>
          </a:endParaRPr>
        </a:p>
      </dsp:txBody>
      <dsp:txXfrm>
        <a:off x="4064496" y="1517560"/>
        <a:ext cx="1354335" cy="3186876"/>
      </dsp:txXfrm>
    </dsp:sp>
    <dsp:sp modelId="{4E5590DB-0506-42A9-9C9F-A3A6EB964580}">
      <dsp:nvSpPr>
        <dsp:cNvPr id="0" name=""/>
        <dsp:cNvSpPr/>
      </dsp:nvSpPr>
      <dsp:spPr>
        <a:xfrm>
          <a:off x="5418832"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a:ea typeface="Calibri"/>
              <a:cs typeface="Calibri"/>
            </a:rPr>
            <a:t>SB67 – Ordered Third Reading (Assembly)</a:t>
          </a:r>
          <a:endParaRPr lang="en-US" sz="900" kern="1200">
            <a:latin typeface="Aptos Display"/>
            <a:ea typeface="Calibri"/>
            <a:cs typeface="Calibri"/>
          </a:endParaRPr>
        </a:p>
      </dsp:txBody>
      <dsp:txXfrm>
        <a:off x="5418832" y="1517560"/>
        <a:ext cx="1354335" cy="3186876"/>
      </dsp:txXfrm>
    </dsp:sp>
    <dsp:sp modelId="{89789C10-C5CD-4270-ADA5-0C745424C3BF}">
      <dsp:nvSpPr>
        <dsp:cNvPr id="0" name=""/>
        <dsp:cNvSpPr/>
      </dsp:nvSpPr>
      <dsp:spPr>
        <a:xfrm>
          <a:off x="6773167"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SB284 – Held in Suspense (Assembly)</a:t>
          </a:r>
          <a:endParaRPr lang="en-US" sz="900" kern="1200">
            <a:latin typeface="Aptos Display" panose="02110004020202020204"/>
            <a:ea typeface="Calibri"/>
            <a:cs typeface="Calibri"/>
          </a:endParaRPr>
        </a:p>
      </dsp:txBody>
      <dsp:txXfrm>
        <a:off x="6773167" y="1517560"/>
        <a:ext cx="1354335" cy="3186876"/>
      </dsp:txXfrm>
    </dsp:sp>
    <dsp:sp modelId="{F2EDAA95-DED0-4A77-A5AD-F3E2BD2A58AF}">
      <dsp:nvSpPr>
        <dsp:cNvPr id="0" name=""/>
        <dsp:cNvSpPr/>
      </dsp:nvSpPr>
      <dsp:spPr>
        <a:xfrm>
          <a:off x="8127503"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SB296 – Held in Suspense (Assembly)</a:t>
          </a:r>
          <a:endParaRPr lang="en-US" sz="900" kern="1200">
            <a:latin typeface="Aptos Display" panose="02110004020202020204"/>
            <a:ea typeface="Calibri"/>
            <a:cs typeface="Calibri"/>
          </a:endParaRPr>
        </a:p>
      </dsp:txBody>
      <dsp:txXfrm>
        <a:off x="8127503" y="1517560"/>
        <a:ext cx="1354335" cy="3186876"/>
      </dsp:txXfrm>
    </dsp:sp>
    <dsp:sp modelId="{08B94894-06C5-41E2-9287-E51215143596}">
      <dsp:nvSpPr>
        <dsp:cNvPr id="0" name=""/>
        <dsp:cNvSpPr/>
      </dsp:nvSpPr>
      <dsp:spPr>
        <a:xfrm>
          <a:off x="9481839"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SB855 – Ordered Third Reading (Assembly)</a:t>
          </a:r>
          <a:endParaRPr lang="en-US" sz="900" kern="1200">
            <a:latin typeface="Aptos Display" panose="02110004020202020204"/>
            <a:ea typeface="Calibri"/>
            <a:cs typeface="Calibri"/>
          </a:endParaRPr>
        </a:p>
      </dsp:txBody>
      <dsp:txXfrm>
        <a:off x="9481839" y="1517560"/>
        <a:ext cx="1354335" cy="3186876"/>
      </dsp:txXfrm>
    </dsp:sp>
    <dsp:sp modelId="{DDB59F9B-797B-48A4-8A91-5BD7A4D4BA22}">
      <dsp:nvSpPr>
        <dsp:cNvPr id="0" name=""/>
        <dsp:cNvSpPr/>
      </dsp:nvSpPr>
      <dsp:spPr>
        <a:xfrm>
          <a:off x="10836175"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latin typeface="Aptos Display" panose="02110004020202020204"/>
              <a:ea typeface="Calibri"/>
              <a:cs typeface="Calibri"/>
            </a:rPr>
            <a:t>SB694 – Referred to Senate Rules</a:t>
          </a:r>
          <a:endParaRPr lang="en-US" sz="900" kern="1200">
            <a:ea typeface="Calibri"/>
            <a:cs typeface="Calibri"/>
          </a:endParaRPr>
        </a:p>
      </dsp:txBody>
      <dsp:txXfrm>
        <a:off x="10836175" y="1517560"/>
        <a:ext cx="1354335" cy="3186876"/>
      </dsp:txXfrm>
    </dsp:sp>
    <dsp:sp modelId="{B23234E3-6723-4371-B231-06B83E850878}">
      <dsp:nvSpPr>
        <dsp:cNvPr id="0" name=""/>
        <dsp:cNvSpPr/>
      </dsp:nvSpPr>
      <dsp:spPr>
        <a:xfrm>
          <a:off x="0" y="4704436"/>
          <a:ext cx="12192000" cy="35409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51E86-0C1A-437B-9547-BEC3BB984A59}">
      <dsp:nvSpPr>
        <dsp:cNvPr id="0" name=""/>
        <dsp:cNvSpPr/>
      </dsp:nvSpPr>
      <dsp:spPr>
        <a:xfrm>
          <a:off x="0" y="9530"/>
          <a:ext cx="12192000" cy="15175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b="0" kern="1200">
              <a:solidFill>
                <a:srgbClr val="000000"/>
              </a:solidFill>
              <a:latin typeface="Calibri"/>
              <a:ea typeface="Calibri"/>
              <a:cs typeface="Calibri"/>
            </a:rPr>
            <a:t> Assembly Bills</a:t>
          </a:r>
          <a:endParaRPr lang="en-US" sz="6500" b="0" kern="1200">
            <a:latin typeface="Calibri"/>
            <a:ea typeface="Calibri"/>
            <a:cs typeface="Calibri"/>
          </a:endParaRPr>
        </a:p>
      </dsp:txBody>
      <dsp:txXfrm>
        <a:off x="0" y="9530"/>
        <a:ext cx="12192000" cy="1517560"/>
      </dsp:txXfrm>
    </dsp:sp>
    <dsp:sp modelId="{4A57C230-1CB3-4CC4-BD41-58EEA70E61C0}">
      <dsp:nvSpPr>
        <dsp:cNvPr id="0" name=""/>
        <dsp:cNvSpPr/>
      </dsp:nvSpPr>
      <dsp:spPr>
        <a:xfrm>
          <a:off x="1488"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i="0" kern="1200">
              <a:solidFill>
                <a:schemeClr val="bg1"/>
              </a:solidFill>
              <a:latin typeface="Aptos Display"/>
              <a:ea typeface="Calibri"/>
              <a:cs typeface="Calibri"/>
            </a:rPr>
            <a:t>AB 30 – </a:t>
          </a:r>
          <a:r>
            <a:rPr lang="en-US" sz="1700" b="0" i="0" kern="1200">
              <a:solidFill>
                <a:schemeClr val="bg1"/>
              </a:solidFill>
              <a:latin typeface="Verdana"/>
              <a:ea typeface="Verdana"/>
              <a:cs typeface="Calibri"/>
            </a:rPr>
            <a:t>In Assembly. Ordered to Engrossing and Enrolling.</a:t>
          </a:r>
        </a:p>
      </dsp:txBody>
      <dsp:txXfrm>
        <a:off x="1488" y="1517560"/>
        <a:ext cx="1354335" cy="3186876"/>
      </dsp:txXfrm>
    </dsp:sp>
    <dsp:sp modelId="{96B5CA5A-6F88-4467-BCC8-7A116BFAE347}">
      <dsp:nvSpPr>
        <dsp:cNvPr id="0" name=""/>
        <dsp:cNvSpPr/>
      </dsp:nvSpPr>
      <dsp:spPr>
        <a:xfrm>
          <a:off x="1355824"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i="0" kern="1200">
              <a:solidFill>
                <a:schemeClr val="bg1"/>
              </a:solidFill>
              <a:latin typeface="Aptos Display"/>
              <a:ea typeface="Calibri"/>
              <a:cs typeface="Calibri"/>
            </a:rPr>
            <a:t>AB 81 </a:t>
          </a:r>
          <a:r>
            <a:rPr lang="en-US" sz="1700" b="0" i="0" kern="1200">
              <a:solidFill>
                <a:schemeClr val="bg1"/>
              </a:solidFill>
              <a:latin typeface="Calibri"/>
              <a:ea typeface="Calibri"/>
              <a:cs typeface="Calibri"/>
            </a:rPr>
            <a:t>–</a:t>
          </a:r>
          <a:r>
            <a:rPr lang="en-US" sz="1700" b="0" i="0" kern="1200">
              <a:solidFill>
                <a:schemeClr val="bg1"/>
              </a:solidFill>
              <a:latin typeface="Aptos Display"/>
              <a:ea typeface="Calibri"/>
              <a:cs typeface="Calibri"/>
            </a:rPr>
            <a:t> </a:t>
          </a:r>
          <a:r>
            <a:rPr lang="en-US" sz="1700" b="0" i="0" kern="1200">
              <a:solidFill>
                <a:schemeClr val="bg1"/>
              </a:solidFill>
              <a:latin typeface="Verdana"/>
              <a:ea typeface="Verdana"/>
              <a:cs typeface="Calibri"/>
            </a:rPr>
            <a:t>In Assembly. Ordered to Engrossing and Enrolling.</a:t>
          </a:r>
        </a:p>
      </dsp:txBody>
      <dsp:txXfrm>
        <a:off x="1355824" y="1517560"/>
        <a:ext cx="1354335" cy="3186876"/>
      </dsp:txXfrm>
    </dsp:sp>
    <dsp:sp modelId="{44D2029F-E08F-4084-8490-01F3703780CB}">
      <dsp:nvSpPr>
        <dsp:cNvPr id="0" name=""/>
        <dsp:cNvSpPr/>
      </dsp:nvSpPr>
      <dsp:spPr>
        <a:xfrm>
          <a:off x="2710160"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0" i="0" kern="1200">
              <a:solidFill>
                <a:schemeClr val="bg1"/>
              </a:solidFill>
              <a:latin typeface="Aptos Display"/>
              <a:ea typeface="Calibri"/>
              <a:cs typeface="Calibri"/>
            </a:rPr>
            <a:t>AB 88 </a:t>
          </a:r>
          <a:r>
            <a:rPr lang="en-US" sz="1700" b="0" i="0" kern="1200">
              <a:solidFill>
                <a:schemeClr val="bg1"/>
              </a:solidFill>
              <a:latin typeface="Calibri"/>
              <a:ea typeface="Calibri"/>
              <a:cs typeface="Calibri"/>
            </a:rPr>
            <a:t>– </a:t>
          </a:r>
          <a:r>
            <a:rPr lang="en-US" sz="1700" b="0" i="0" kern="1200">
              <a:solidFill>
                <a:schemeClr val="bg1"/>
              </a:solidFill>
              <a:latin typeface="Aptos Display"/>
              <a:ea typeface="Calibri"/>
              <a:cs typeface="Calibri"/>
            </a:rPr>
            <a:t> </a:t>
          </a:r>
          <a:r>
            <a:rPr lang="en-US" sz="1700" b="0" i="0" kern="1200">
              <a:solidFill>
                <a:schemeClr val="bg1"/>
              </a:solidFill>
              <a:latin typeface="Verdana"/>
              <a:ea typeface="Verdana"/>
              <a:cs typeface="Calibri"/>
            </a:rPr>
            <a:t>In Assembly. Ordered to Engrossing and Enrolling.</a:t>
          </a:r>
        </a:p>
      </dsp:txBody>
      <dsp:txXfrm>
        <a:off x="2710160" y="1517560"/>
        <a:ext cx="1354335" cy="3186876"/>
      </dsp:txXfrm>
    </dsp:sp>
    <dsp:sp modelId="{E17D2C2E-7F77-4884-AEA5-EFA78380FD90}">
      <dsp:nvSpPr>
        <dsp:cNvPr id="0" name=""/>
        <dsp:cNvSpPr/>
      </dsp:nvSpPr>
      <dsp:spPr>
        <a:xfrm>
          <a:off x="4064496"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264 – Ordered to Inactive File (Senate)</a:t>
          </a:r>
          <a:endParaRPr lang="en-US" sz="1700" kern="1200">
            <a:solidFill>
              <a:schemeClr val="bg1"/>
            </a:solidFill>
            <a:ea typeface="Calibri"/>
            <a:cs typeface="Calibri"/>
          </a:endParaRPr>
        </a:p>
      </dsp:txBody>
      <dsp:txXfrm>
        <a:off x="4064496" y="1517560"/>
        <a:ext cx="1354335" cy="3186876"/>
      </dsp:txXfrm>
    </dsp:sp>
    <dsp:sp modelId="{81E130BF-41DF-4BBC-9134-2F566CC203EC}">
      <dsp:nvSpPr>
        <dsp:cNvPr id="0" name=""/>
        <dsp:cNvSpPr/>
      </dsp:nvSpPr>
      <dsp:spPr>
        <a:xfrm>
          <a:off x="5418832"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571 – </a:t>
          </a:r>
          <a:r>
            <a:rPr lang="en-US" sz="1700" kern="1200">
              <a:solidFill>
                <a:schemeClr val="bg1"/>
              </a:solidFill>
              <a:latin typeface="Verdana"/>
              <a:ea typeface="Verdana"/>
              <a:cs typeface="Calibri"/>
            </a:rPr>
            <a:t>To Engrossing and Enrolling.</a:t>
          </a:r>
        </a:p>
      </dsp:txBody>
      <dsp:txXfrm>
        <a:off x="5418832" y="1517560"/>
        <a:ext cx="1354335" cy="3186876"/>
      </dsp:txXfrm>
    </dsp:sp>
    <dsp:sp modelId="{23141487-68C4-431A-B758-B74BB8097D61}">
      <dsp:nvSpPr>
        <dsp:cNvPr id="0" name=""/>
        <dsp:cNvSpPr/>
      </dsp:nvSpPr>
      <dsp:spPr>
        <a:xfrm>
          <a:off x="6773167"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587 - Ordered Third Reading (Senate)</a:t>
          </a:r>
        </a:p>
      </dsp:txBody>
      <dsp:txXfrm>
        <a:off x="6773167" y="1517560"/>
        <a:ext cx="1354335" cy="3186876"/>
      </dsp:txXfrm>
    </dsp:sp>
    <dsp:sp modelId="{0CBBCE94-AF94-4F54-958A-5DF242210177}">
      <dsp:nvSpPr>
        <dsp:cNvPr id="0" name=""/>
        <dsp:cNvSpPr/>
      </dsp:nvSpPr>
      <dsp:spPr>
        <a:xfrm>
          <a:off x="8127503"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1412 - </a:t>
          </a:r>
          <a:r>
            <a:rPr lang="en-US" sz="1700" kern="1200">
              <a:solidFill>
                <a:schemeClr val="bg1"/>
              </a:solidFill>
              <a:latin typeface="Verdana"/>
              <a:ea typeface="Verdana"/>
              <a:cs typeface="Calibri"/>
            </a:rPr>
            <a:t>Enrolled and presented to the Governor</a:t>
          </a:r>
        </a:p>
      </dsp:txBody>
      <dsp:txXfrm>
        <a:off x="8127503" y="1517560"/>
        <a:ext cx="1354335" cy="3186876"/>
      </dsp:txXfrm>
    </dsp:sp>
    <dsp:sp modelId="{266690EE-95CC-4D9C-9AF9-7025D094460F}">
      <dsp:nvSpPr>
        <dsp:cNvPr id="0" name=""/>
        <dsp:cNvSpPr/>
      </dsp:nvSpPr>
      <dsp:spPr>
        <a:xfrm>
          <a:off x="9481839"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1508 – </a:t>
          </a:r>
          <a:r>
            <a:rPr lang="en-US" sz="1700" kern="1200">
              <a:solidFill>
                <a:schemeClr val="bg1"/>
              </a:solidFill>
              <a:latin typeface="Verdana"/>
              <a:ea typeface="Verdana"/>
              <a:cs typeface="Calibri"/>
            </a:rPr>
            <a:t>In Assembly. Ordered to Engrossing and Enrolling</a:t>
          </a:r>
          <a:endParaRPr lang="en-US" sz="1700" kern="1200">
            <a:solidFill>
              <a:schemeClr val="bg1"/>
            </a:solidFill>
            <a:latin typeface="Aptos Display" panose="02110004020202020204"/>
            <a:ea typeface="Calibri"/>
            <a:cs typeface="Calibri"/>
          </a:endParaRPr>
        </a:p>
      </dsp:txBody>
      <dsp:txXfrm>
        <a:off x="9481839" y="1517560"/>
        <a:ext cx="1354335" cy="3186876"/>
      </dsp:txXfrm>
    </dsp:sp>
    <dsp:sp modelId="{C9F269BF-8D67-4E71-8182-5335C9EF6CAB}">
      <dsp:nvSpPr>
        <dsp:cNvPr id="0" name=""/>
        <dsp:cNvSpPr/>
      </dsp:nvSpPr>
      <dsp:spPr>
        <a:xfrm>
          <a:off x="10836175" y="1517560"/>
          <a:ext cx="1354335" cy="318687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ptos Display" panose="02110004020202020204"/>
              <a:ea typeface="Calibri"/>
              <a:cs typeface="Calibri"/>
            </a:rPr>
            <a:t>AB 1509 – </a:t>
          </a:r>
          <a:r>
            <a:rPr lang="en-US" sz="1700" kern="1200">
              <a:solidFill>
                <a:schemeClr val="bg1"/>
              </a:solidFill>
              <a:latin typeface="Verdana"/>
              <a:ea typeface="Verdana"/>
              <a:cs typeface="Calibri"/>
            </a:rPr>
            <a:t>Enrolled and presented to the Governor</a:t>
          </a:r>
        </a:p>
      </dsp:txBody>
      <dsp:txXfrm>
        <a:off x="10836175" y="1517560"/>
        <a:ext cx="1354335" cy="3186876"/>
      </dsp:txXfrm>
    </dsp:sp>
    <dsp:sp modelId="{B23234E3-6723-4371-B231-06B83E850878}">
      <dsp:nvSpPr>
        <dsp:cNvPr id="0" name=""/>
        <dsp:cNvSpPr/>
      </dsp:nvSpPr>
      <dsp:spPr>
        <a:xfrm>
          <a:off x="0" y="4704436"/>
          <a:ext cx="12192000" cy="35409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0D904-4361-7A43-B03E-9C9C9EC4EBCB}"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4DC90-C753-3445-BE68-6081E6B02CA1}" type="slidenum">
              <a:rPr lang="en-US" smtClean="0"/>
              <a:t>‹#›</a:t>
            </a:fld>
            <a:endParaRPr lang="en-US"/>
          </a:p>
        </p:txBody>
      </p:sp>
    </p:spTree>
    <p:extLst>
      <p:ext uri="{BB962C8B-B14F-4D97-AF65-F5344CB8AC3E}">
        <p14:creationId xmlns:p14="http://schemas.microsoft.com/office/powerpoint/2010/main" val="4003153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D4DC90-C753-3445-BE68-6081E6B02CA1}" type="slidenum">
              <a:rPr lang="en-US" smtClean="0"/>
              <a:t>5</a:t>
            </a:fld>
            <a:endParaRPr lang="en-US"/>
          </a:p>
        </p:txBody>
      </p:sp>
    </p:spTree>
    <p:extLst>
      <p:ext uri="{BB962C8B-B14F-4D97-AF65-F5344CB8AC3E}">
        <p14:creationId xmlns:p14="http://schemas.microsoft.com/office/powerpoint/2010/main" val="60096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AA6AC-EB76-AAE1-BFC3-82E6B2AA6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7A92-0167-1F18-1B24-33B427E6E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C5E07-0FDF-9B8E-2681-06290AB4B5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ADO 04/07/2025</a:t>
            </a:r>
          </a:p>
        </p:txBody>
      </p:sp>
      <p:sp>
        <p:nvSpPr>
          <p:cNvPr id="4" name="Slide Number Placeholder 3">
            <a:extLst>
              <a:ext uri="{FF2B5EF4-FFF2-40B4-BE49-F238E27FC236}">
                <a16:creationId xmlns:a16="http://schemas.microsoft.com/office/drawing/2014/main" id="{187A3C12-5117-82EF-20E4-225D9277ECDE}"/>
              </a:ext>
            </a:extLst>
          </p:cNvPr>
          <p:cNvSpPr>
            <a:spLocks noGrp="1"/>
          </p:cNvSpPr>
          <p:nvPr>
            <p:ph type="sldNum" sz="quarter" idx="5"/>
          </p:nvPr>
        </p:nvSpPr>
        <p:spPr/>
        <p:txBody>
          <a:bodyPr/>
          <a:lstStyle/>
          <a:p>
            <a:fld id="{98D4DC90-C753-3445-BE68-6081E6B02CA1}" type="slidenum">
              <a:rPr lang="en-US" smtClean="0"/>
              <a:t>20</a:t>
            </a:fld>
            <a:endParaRPr lang="en-US"/>
          </a:p>
        </p:txBody>
      </p:sp>
    </p:spTree>
    <p:extLst>
      <p:ext uri="{BB962C8B-B14F-4D97-AF65-F5344CB8AC3E}">
        <p14:creationId xmlns:p14="http://schemas.microsoft.com/office/powerpoint/2010/main" val="8137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B705-A646-5B21-92F8-B3A6F9E71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3CCE4-E166-138C-5D28-E05683D4C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8CE7B-479A-AB82-8291-54B995746B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ADO 04/07/2025</a:t>
            </a:r>
          </a:p>
        </p:txBody>
      </p:sp>
      <p:sp>
        <p:nvSpPr>
          <p:cNvPr id="4" name="Slide Number Placeholder 3">
            <a:extLst>
              <a:ext uri="{FF2B5EF4-FFF2-40B4-BE49-F238E27FC236}">
                <a16:creationId xmlns:a16="http://schemas.microsoft.com/office/drawing/2014/main" id="{6DA43C0B-6721-F9B7-F122-84246F794069}"/>
              </a:ext>
            </a:extLst>
          </p:cNvPr>
          <p:cNvSpPr>
            <a:spLocks noGrp="1"/>
          </p:cNvSpPr>
          <p:nvPr>
            <p:ph type="sldNum" sz="quarter" idx="5"/>
          </p:nvPr>
        </p:nvSpPr>
        <p:spPr/>
        <p:txBody>
          <a:bodyPr/>
          <a:lstStyle/>
          <a:p>
            <a:fld id="{98D4DC90-C753-3445-BE68-6081E6B02CA1}" type="slidenum">
              <a:rPr lang="en-US" smtClean="0"/>
              <a:t>21</a:t>
            </a:fld>
            <a:endParaRPr lang="en-US"/>
          </a:p>
        </p:txBody>
      </p:sp>
    </p:spTree>
    <p:extLst>
      <p:ext uri="{BB962C8B-B14F-4D97-AF65-F5344CB8AC3E}">
        <p14:creationId xmlns:p14="http://schemas.microsoft.com/office/powerpoint/2010/main" val="2542017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8558-C7F8-6C4B-6AF2-749BE415F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A96B4-4C5D-57B0-27D4-AE46E84EA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C1F74-00E9-334E-80A4-C6DB114E2A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ADO 04/07/2025</a:t>
            </a:r>
          </a:p>
        </p:txBody>
      </p:sp>
      <p:sp>
        <p:nvSpPr>
          <p:cNvPr id="4" name="Slide Number Placeholder 3">
            <a:extLst>
              <a:ext uri="{FF2B5EF4-FFF2-40B4-BE49-F238E27FC236}">
                <a16:creationId xmlns:a16="http://schemas.microsoft.com/office/drawing/2014/main" id="{5A5DD2E1-390D-E1F6-29BF-46DC928C5DE7}"/>
              </a:ext>
            </a:extLst>
          </p:cNvPr>
          <p:cNvSpPr>
            <a:spLocks noGrp="1"/>
          </p:cNvSpPr>
          <p:nvPr>
            <p:ph type="sldNum" sz="quarter" idx="5"/>
          </p:nvPr>
        </p:nvSpPr>
        <p:spPr/>
        <p:txBody>
          <a:bodyPr/>
          <a:lstStyle/>
          <a:p>
            <a:fld id="{98D4DC90-C753-3445-BE68-6081E6B02CA1}" type="slidenum">
              <a:rPr lang="en-US" smtClean="0"/>
              <a:t>22</a:t>
            </a:fld>
            <a:endParaRPr lang="en-US"/>
          </a:p>
        </p:txBody>
      </p:sp>
    </p:spTree>
    <p:extLst>
      <p:ext uri="{BB962C8B-B14F-4D97-AF65-F5344CB8AC3E}">
        <p14:creationId xmlns:p14="http://schemas.microsoft.com/office/powerpoint/2010/main" val="233958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75699-4F9F-80C6-F4C9-B91C813CB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35891-BADB-8A8B-7DE3-51A3EA9F3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7676C-85E6-1120-590A-6F6AF2B0DA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13154C-8639-9EDB-42DA-2383F016D9B1}"/>
              </a:ext>
            </a:extLst>
          </p:cNvPr>
          <p:cNvSpPr>
            <a:spLocks noGrp="1"/>
          </p:cNvSpPr>
          <p:nvPr>
            <p:ph type="sldNum" sz="quarter" idx="5"/>
          </p:nvPr>
        </p:nvSpPr>
        <p:spPr/>
        <p:txBody>
          <a:bodyPr/>
          <a:lstStyle/>
          <a:p>
            <a:fld id="{98D4DC90-C753-3445-BE68-6081E6B02CA1}" type="slidenum">
              <a:rPr lang="en-US" smtClean="0"/>
              <a:t>23</a:t>
            </a:fld>
            <a:endParaRPr lang="en-US"/>
          </a:p>
        </p:txBody>
      </p:sp>
    </p:spTree>
    <p:extLst>
      <p:ext uri="{BB962C8B-B14F-4D97-AF65-F5344CB8AC3E}">
        <p14:creationId xmlns:p14="http://schemas.microsoft.com/office/powerpoint/2010/main" val="197450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E1E79-3B21-3F78-0720-6AD0D903E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CA867-E1DF-D12B-6E96-0520D0A73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E66F6-2D6A-0006-D711-E8275542F4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5A05E5-6ACF-AD91-A12F-AC304EEA0633}"/>
              </a:ext>
            </a:extLst>
          </p:cNvPr>
          <p:cNvSpPr>
            <a:spLocks noGrp="1"/>
          </p:cNvSpPr>
          <p:nvPr>
            <p:ph type="sldNum" sz="quarter" idx="5"/>
          </p:nvPr>
        </p:nvSpPr>
        <p:spPr/>
        <p:txBody>
          <a:bodyPr/>
          <a:lstStyle/>
          <a:p>
            <a:fld id="{98D4DC90-C753-3445-BE68-6081E6B02CA1}" type="slidenum">
              <a:rPr lang="en-US" smtClean="0"/>
              <a:t>24</a:t>
            </a:fld>
            <a:endParaRPr lang="en-US"/>
          </a:p>
        </p:txBody>
      </p:sp>
    </p:spTree>
    <p:extLst>
      <p:ext uri="{BB962C8B-B14F-4D97-AF65-F5344CB8AC3E}">
        <p14:creationId xmlns:p14="http://schemas.microsoft.com/office/powerpoint/2010/main" val="344171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E8FA-D8FC-C34E-DFDB-DDA2E162E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B8920-393C-A8B3-3DDE-CB179C3D7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7DC7E-4A4C-BB45-8C9F-04C434D348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44491-5A8B-22B5-44DB-4B23A6EC17B0}"/>
              </a:ext>
            </a:extLst>
          </p:cNvPr>
          <p:cNvSpPr>
            <a:spLocks noGrp="1"/>
          </p:cNvSpPr>
          <p:nvPr>
            <p:ph type="sldNum" sz="quarter" idx="5"/>
          </p:nvPr>
        </p:nvSpPr>
        <p:spPr/>
        <p:txBody>
          <a:bodyPr/>
          <a:lstStyle/>
          <a:p>
            <a:fld id="{98D4DC90-C753-3445-BE68-6081E6B02CA1}" type="slidenum">
              <a:rPr lang="en-US" smtClean="0"/>
              <a:t>25</a:t>
            </a:fld>
            <a:endParaRPr lang="en-US"/>
          </a:p>
        </p:txBody>
      </p:sp>
    </p:spTree>
    <p:extLst>
      <p:ext uri="{BB962C8B-B14F-4D97-AF65-F5344CB8AC3E}">
        <p14:creationId xmlns:p14="http://schemas.microsoft.com/office/powerpoint/2010/main" val="243030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CF0AB-E77E-8A04-589D-AB3AF6FD3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A10B9-6AC4-19CC-59E1-1CB712287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43E05-0154-4C80-6578-73FD3A0D0767}"/>
              </a:ext>
            </a:extLst>
          </p:cNvPr>
          <p:cNvSpPr>
            <a:spLocks noGrp="1"/>
          </p:cNvSpPr>
          <p:nvPr>
            <p:ph type="body" idx="1"/>
          </p:nvPr>
        </p:nvSpPr>
        <p:spPr/>
        <p:txBody>
          <a:bodyPr/>
          <a:lstStyle/>
          <a:p>
            <a:endParaRPr lang="en-US" b="0" i="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10B25A-BBE0-8208-9E10-06A75A11C572}"/>
              </a:ext>
            </a:extLst>
          </p:cNvPr>
          <p:cNvSpPr>
            <a:spLocks noGrp="1"/>
          </p:cNvSpPr>
          <p:nvPr>
            <p:ph type="sldNum" sz="quarter" idx="5"/>
          </p:nvPr>
        </p:nvSpPr>
        <p:spPr/>
        <p:txBody>
          <a:bodyPr/>
          <a:lstStyle/>
          <a:p>
            <a:fld id="{98D4DC90-C753-3445-BE68-6081E6B02CA1}" type="slidenum">
              <a:rPr lang="en-US" smtClean="0"/>
              <a:t>6</a:t>
            </a:fld>
            <a:endParaRPr lang="en-US"/>
          </a:p>
        </p:txBody>
      </p:sp>
    </p:spTree>
    <p:extLst>
      <p:ext uri="{BB962C8B-B14F-4D97-AF65-F5344CB8AC3E}">
        <p14:creationId xmlns:p14="http://schemas.microsoft.com/office/powerpoint/2010/main" val="4183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D4DC90-C753-3445-BE68-6081E6B02CA1}" type="slidenum">
              <a:rPr lang="en-US" smtClean="0"/>
              <a:t>8</a:t>
            </a:fld>
            <a:endParaRPr lang="en-US"/>
          </a:p>
        </p:txBody>
      </p:sp>
    </p:spTree>
    <p:extLst>
      <p:ext uri="{BB962C8B-B14F-4D97-AF65-F5344CB8AC3E}">
        <p14:creationId xmlns:p14="http://schemas.microsoft.com/office/powerpoint/2010/main" val="10157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D4DC90-C753-3445-BE68-6081E6B02CA1}" type="slidenum">
              <a:rPr lang="en-US" smtClean="0"/>
              <a:t>13</a:t>
            </a:fld>
            <a:endParaRPr lang="en-US"/>
          </a:p>
        </p:txBody>
      </p:sp>
    </p:spTree>
    <p:extLst>
      <p:ext uri="{BB962C8B-B14F-4D97-AF65-F5344CB8AC3E}">
        <p14:creationId xmlns:p14="http://schemas.microsoft.com/office/powerpoint/2010/main" val="236493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91BE-3956-8FAD-767E-88290E805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FA4E7-E2E5-ACC1-4253-C35845BAF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A1CA6-6BEF-7086-5E3B-BC957B2AB4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75051A-A898-83AA-E202-8DAA0EDA75C3}"/>
              </a:ext>
            </a:extLst>
          </p:cNvPr>
          <p:cNvSpPr>
            <a:spLocks noGrp="1"/>
          </p:cNvSpPr>
          <p:nvPr>
            <p:ph type="sldNum" sz="quarter" idx="5"/>
          </p:nvPr>
        </p:nvSpPr>
        <p:spPr/>
        <p:txBody>
          <a:bodyPr/>
          <a:lstStyle/>
          <a:p>
            <a:fld id="{98D4DC90-C753-3445-BE68-6081E6B02CA1}" type="slidenum">
              <a:rPr lang="en-US" smtClean="0"/>
              <a:t>15</a:t>
            </a:fld>
            <a:endParaRPr lang="en-US"/>
          </a:p>
        </p:txBody>
      </p:sp>
    </p:spTree>
    <p:extLst>
      <p:ext uri="{BB962C8B-B14F-4D97-AF65-F5344CB8AC3E}">
        <p14:creationId xmlns:p14="http://schemas.microsoft.com/office/powerpoint/2010/main" val="336876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6E4B-BC6F-CD46-61C0-70C34EB4A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19203-7D3C-68D9-AEE0-C5A9CE826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165F3-9D76-3F81-5642-86C510D6F4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ADO 04/07/2025</a:t>
            </a:r>
          </a:p>
        </p:txBody>
      </p:sp>
      <p:sp>
        <p:nvSpPr>
          <p:cNvPr id="4" name="Slide Number Placeholder 3">
            <a:extLst>
              <a:ext uri="{FF2B5EF4-FFF2-40B4-BE49-F238E27FC236}">
                <a16:creationId xmlns:a16="http://schemas.microsoft.com/office/drawing/2014/main" id="{24024CFE-101E-3054-0C01-4E0AE6E250E1}"/>
              </a:ext>
            </a:extLst>
          </p:cNvPr>
          <p:cNvSpPr>
            <a:spLocks noGrp="1"/>
          </p:cNvSpPr>
          <p:nvPr>
            <p:ph type="sldNum" sz="quarter" idx="5"/>
          </p:nvPr>
        </p:nvSpPr>
        <p:spPr/>
        <p:txBody>
          <a:bodyPr/>
          <a:lstStyle/>
          <a:p>
            <a:fld id="{98D4DC90-C753-3445-BE68-6081E6B02CA1}" type="slidenum">
              <a:rPr lang="en-US" smtClean="0"/>
              <a:t>16</a:t>
            </a:fld>
            <a:endParaRPr lang="en-US"/>
          </a:p>
        </p:txBody>
      </p:sp>
    </p:spTree>
    <p:extLst>
      <p:ext uri="{BB962C8B-B14F-4D97-AF65-F5344CB8AC3E}">
        <p14:creationId xmlns:p14="http://schemas.microsoft.com/office/powerpoint/2010/main" val="250937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FC24D-DB10-5B14-140F-DB4042BA2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76B34-7A06-14E5-998D-A97F0D96A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2826C-FD34-1182-AD4E-556BA75AC3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ADO 04/07/2025</a:t>
            </a:r>
          </a:p>
        </p:txBody>
      </p:sp>
      <p:sp>
        <p:nvSpPr>
          <p:cNvPr id="4" name="Slide Number Placeholder 3">
            <a:extLst>
              <a:ext uri="{FF2B5EF4-FFF2-40B4-BE49-F238E27FC236}">
                <a16:creationId xmlns:a16="http://schemas.microsoft.com/office/drawing/2014/main" id="{5CD99E47-7024-5227-E378-FF45D4345FBC}"/>
              </a:ext>
            </a:extLst>
          </p:cNvPr>
          <p:cNvSpPr>
            <a:spLocks noGrp="1"/>
          </p:cNvSpPr>
          <p:nvPr>
            <p:ph type="sldNum" sz="quarter" idx="5"/>
          </p:nvPr>
        </p:nvSpPr>
        <p:spPr/>
        <p:txBody>
          <a:bodyPr/>
          <a:lstStyle/>
          <a:p>
            <a:fld id="{98D4DC90-C753-3445-BE68-6081E6B02CA1}" type="slidenum">
              <a:rPr lang="en-US" smtClean="0"/>
              <a:t>17</a:t>
            </a:fld>
            <a:endParaRPr lang="en-US"/>
          </a:p>
        </p:txBody>
      </p:sp>
    </p:spTree>
    <p:extLst>
      <p:ext uri="{BB962C8B-B14F-4D97-AF65-F5344CB8AC3E}">
        <p14:creationId xmlns:p14="http://schemas.microsoft.com/office/powerpoint/2010/main" val="332148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7937C-D553-5753-A4B2-405C4BBBB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23A62-5F30-2AC9-7079-A9F05D589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C6850-8CF9-7FFC-08D5-1360E417292F}"/>
              </a:ext>
            </a:extLst>
          </p:cNvPr>
          <p:cNvSpPr>
            <a:spLocks noGrp="1"/>
          </p:cNvSpPr>
          <p:nvPr>
            <p:ph type="body" idx="1"/>
          </p:nvPr>
        </p:nvSpPr>
        <p:spPr/>
        <p:txBody>
          <a:bodyPr/>
          <a:lstStyle/>
          <a:p>
            <a:r>
              <a:rPr lang="en-US"/>
              <a:t>ADO 4/7/2025</a:t>
            </a:r>
          </a:p>
        </p:txBody>
      </p:sp>
      <p:sp>
        <p:nvSpPr>
          <p:cNvPr id="4" name="Slide Number Placeholder 3">
            <a:extLst>
              <a:ext uri="{FF2B5EF4-FFF2-40B4-BE49-F238E27FC236}">
                <a16:creationId xmlns:a16="http://schemas.microsoft.com/office/drawing/2014/main" id="{BAA9E9C4-5015-A468-3B0D-D9F2C949BC64}"/>
              </a:ext>
            </a:extLst>
          </p:cNvPr>
          <p:cNvSpPr>
            <a:spLocks noGrp="1"/>
          </p:cNvSpPr>
          <p:nvPr>
            <p:ph type="sldNum" sz="quarter" idx="5"/>
          </p:nvPr>
        </p:nvSpPr>
        <p:spPr/>
        <p:txBody>
          <a:bodyPr/>
          <a:lstStyle/>
          <a:p>
            <a:fld id="{98D4DC90-C753-3445-BE68-6081E6B02CA1}" type="slidenum">
              <a:rPr lang="en-US" smtClean="0"/>
              <a:t>18</a:t>
            </a:fld>
            <a:endParaRPr lang="en-US"/>
          </a:p>
        </p:txBody>
      </p:sp>
    </p:spTree>
    <p:extLst>
      <p:ext uri="{BB962C8B-B14F-4D97-AF65-F5344CB8AC3E}">
        <p14:creationId xmlns:p14="http://schemas.microsoft.com/office/powerpoint/2010/main" val="127922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98E2-5B41-6B0D-AE29-59E318681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D9EEE-2DA0-3248-F1BB-4E9909860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5A452-1F0D-EBC6-2F50-03032E31BAFC}"/>
              </a:ext>
            </a:extLst>
          </p:cNvPr>
          <p:cNvSpPr>
            <a:spLocks noGrp="1"/>
          </p:cNvSpPr>
          <p:nvPr>
            <p:ph type="body" idx="1"/>
          </p:nvPr>
        </p:nvSpPr>
        <p:spPr/>
        <p:txBody>
          <a:bodyPr/>
          <a:lstStyle/>
          <a:p>
            <a:r>
              <a:rPr lang="en-US"/>
              <a:t>ADO 04/07/2025</a:t>
            </a:r>
          </a:p>
        </p:txBody>
      </p:sp>
      <p:sp>
        <p:nvSpPr>
          <p:cNvPr id="4" name="Slide Number Placeholder 3">
            <a:extLst>
              <a:ext uri="{FF2B5EF4-FFF2-40B4-BE49-F238E27FC236}">
                <a16:creationId xmlns:a16="http://schemas.microsoft.com/office/drawing/2014/main" id="{1C84E597-DA5E-8A58-A06B-780FDA16BBA8}"/>
              </a:ext>
            </a:extLst>
          </p:cNvPr>
          <p:cNvSpPr>
            <a:spLocks noGrp="1"/>
          </p:cNvSpPr>
          <p:nvPr>
            <p:ph type="sldNum" sz="quarter" idx="5"/>
          </p:nvPr>
        </p:nvSpPr>
        <p:spPr/>
        <p:txBody>
          <a:bodyPr/>
          <a:lstStyle/>
          <a:p>
            <a:fld id="{98D4DC90-C753-3445-BE68-6081E6B02CA1}" type="slidenum">
              <a:rPr lang="en-US" smtClean="0"/>
              <a:t>19</a:t>
            </a:fld>
            <a:endParaRPr lang="en-US"/>
          </a:p>
        </p:txBody>
      </p:sp>
    </p:spTree>
    <p:extLst>
      <p:ext uri="{BB962C8B-B14F-4D97-AF65-F5344CB8AC3E}">
        <p14:creationId xmlns:p14="http://schemas.microsoft.com/office/powerpoint/2010/main" val="198341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1306-92A7-3850-3053-40689F258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70EE02-6CB5-75C6-E222-6BC1690E4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30EBD6-C371-9B48-1D82-74D751274F7F}"/>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4B7FF3C0-B4A6-9BC3-7CEF-0A6236170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4263F-F0C9-0856-DD5A-9B8FDE688A11}"/>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330693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D584-78A7-F7F1-0144-ADE28213A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3CBCF6-A742-16E4-0F05-E9548ACF4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0F99D-7FA0-D335-F63A-5F394087B5FD}"/>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104716C2-F307-5368-0213-416D22B08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BC45C-7318-875A-22D5-E49AEB830CF0}"/>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118618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0DE7-D724-1CAE-B29D-C8585DE574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36D163-5694-B834-979F-0310FBDD1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A2E1B-0179-61C9-6E94-DE6817B39015}"/>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2B1E7CB7-991C-F8E9-5AED-1480DCFD6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7A864-B6F3-F5FD-0037-BBD8AE620105}"/>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251575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667" b="0" i="0">
                <a:solidFill>
                  <a:srgbClr val="F7EDD5"/>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167" b="0" i="0">
                <a:solidFill>
                  <a:srgbClr val="EFE8E3"/>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67" b="0" i="0">
                <a:solidFill>
                  <a:srgbClr val="F7EDD5"/>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1167" b="0" i="0">
                <a:solidFill>
                  <a:srgbClr val="EFE8E3"/>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67" b="0" i="0">
                <a:solidFill>
                  <a:srgbClr val="F7EDD5"/>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67" b="0" i="0">
                <a:solidFill>
                  <a:srgbClr val="F7EDD5"/>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182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908087" y="5593351"/>
            <a:ext cx="374649" cy="3936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A09D-7C57-DBA4-DD30-5D0FFD2FE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670A34-0AEB-1608-AC2C-C757D8881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4C809-57B9-B8E9-BE6D-36D0C71EFF00}"/>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8B94C0BD-A488-47CE-57B6-EA7F02F50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748D5-493D-E269-8C1A-96B798214C69}"/>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129719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94D8-A30D-BC0D-7CC1-D80DE6BDF6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F8B23A-3114-7032-C431-70EC12407F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53EF3-5854-8D71-EE55-152EC3A86EBB}"/>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4F252A08-251E-3E79-A1CB-2608DB14B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2BCAA-214A-91D0-D9FE-A26931C3618B}"/>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253286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DA85-0E43-714E-160C-7569567B8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71C8D-7E6F-3910-A73D-2544FA8CC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7593A2-BD79-918C-DA56-9B50AE757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57CA1C-0BFC-4084-57DF-7F397A66C1C3}"/>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6" name="Footer Placeholder 5">
            <a:extLst>
              <a:ext uri="{FF2B5EF4-FFF2-40B4-BE49-F238E27FC236}">
                <a16:creationId xmlns:a16="http://schemas.microsoft.com/office/drawing/2014/main" id="{5A0FCDC8-584F-3F72-B366-E52FB9CEB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0677A-3590-F3A1-606E-2597DC6CE548}"/>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87846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D78F-CB5E-985D-31A7-CD8CF18DC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0F7B0F-330A-9F45-CEAB-BD026516E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F7648-CE0A-9A80-3AFA-7C1E38BB70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26197F-481B-F11A-B8AB-5F7CC3BCE0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7758B-C7F0-C767-6697-0A035087C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974E0-8F68-E689-95DF-236BAEF19602}"/>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8" name="Footer Placeholder 7">
            <a:extLst>
              <a:ext uri="{FF2B5EF4-FFF2-40B4-BE49-F238E27FC236}">
                <a16:creationId xmlns:a16="http://schemas.microsoft.com/office/drawing/2014/main" id="{48170B32-25E8-001E-0B9C-C0B41831C0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3B4027-E323-A11E-7201-F439D1FFF1AA}"/>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307543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D3BF-7AE4-5F8C-7A24-2B9CE4B0CC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E06E11-F8D7-3156-C662-81AEEBBBBEB5}"/>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4" name="Footer Placeholder 3">
            <a:extLst>
              <a:ext uri="{FF2B5EF4-FFF2-40B4-BE49-F238E27FC236}">
                <a16:creationId xmlns:a16="http://schemas.microsoft.com/office/drawing/2014/main" id="{0A596DC3-0E6F-D4C3-813B-7EF7067E93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7260-B8F8-7D46-7E63-610C733C4634}"/>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223551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32ADC1-F913-3D19-BD33-C6EA7CE3B016}"/>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3" name="Footer Placeholder 2">
            <a:extLst>
              <a:ext uri="{FF2B5EF4-FFF2-40B4-BE49-F238E27FC236}">
                <a16:creationId xmlns:a16="http://schemas.microsoft.com/office/drawing/2014/main" id="{1A140B6F-0B44-78B7-02B1-6CAA0B83B3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7EF03F-B0AA-C142-8B2C-BAC73B18F1B1}"/>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125368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AD28-3282-3AEA-8962-A7B2F4005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AA8E43-4C8C-0547-E6BC-30330DA38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9A5AC-03E6-EF0E-F730-C547833BA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0CB7F-9725-207D-C9EE-C0567D4B4089}"/>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6" name="Footer Placeholder 5">
            <a:extLst>
              <a:ext uri="{FF2B5EF4-FFF2-40B4-BE49-F238E27FC236}">
                <a16:creationId xmlns:a16="http://schemas.microsoft.com/office/drawing/2014/main" id="{16084691-0ADA-97D5-EF8C-76D771122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B17C4-EC69-A940-6F70-63EF4C00AFF0}"/>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348233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3FD0-5C57-0D34-FE73-F51A480BDA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A869B-6664-9347-60FE-EF132969F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28A14C-F467-21E8-3F06-C1A88CE41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24085-F0D6-DDC7-E6B2-E29CDA291BEB}"/>
              </a:ext>
            </a:extLst>
          </p:cNvPr>
          <p:cNvSpPr>
            <a:spLocks noGrp="1"/>
          </p:cNvSpPr>
          <p:nvPr>
            <p:ph type="dt" sz="half" idx="10"/>
          </p:nvPr>
        </p:nvSpPr>
        <p:spPr/>
        <p:txBody>
          <a:bodyPr/>
          <a:lstStyle/>
          <a:p>
            <a:fld id="{4649BFF7-439D-424E-89BF-2B6DA7B7AA9B}" type="datetimeFigureOut">
              <a:rPr lang="en-US" smtClean="0"/>
              <a:t>10/10/2025</a:t>
            </a:fld>
            <a:endParaRPr lang="en-US"/>
          </a:p>
        </p:txBody>
      </p:sp>
      <p:sp>
        <p:nvSpPr>
          <p:cNvPr id="6" name="Footer Placeholder 5">
            <a:extLst>
              <a:ext uri="{FF2B5EF4-FFF2-40B4-BE49-F238E27FC236}">
                <a16:creationId xmlns:a16="http://schemas.microsoft.com/office/drawing/2014/main" id="{E1EE66B7-CA78-3A44-161A-B8A861F73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02201-BB1A-F464-35F0-324136679322}"/>
              </a:ext>
            </a:extLst>
          </p:cNvPr>
          <p:cNvSpPr>
            <a:spLocks noGrp="1"/>
          </p:cNvSpPr>
          <p:nvPr>
            <p:ph type="sldNum" sz="quarter" idx="12"/>
          </p:nvPr>
        </p:nvSpPr>
        <p:spPr/>
        <p:txBody>
          <a:bodyPr/>
          <a:lstStyle/>
          <a:p>
            <a:fld id="{3D51C4D1-0FC3-C24F-8998-61A4F2C984FF}" type="slidenum">
              <a:rPr lang="en-US" smtClean="0"/>
              <a:t>‹#›</a:t>
            </a:fld>
            <a:endParaRPr lang="en-US"/>
          </a:p>
        </p:txBody>
      </p:sp>
    </p:spTree>
    <p:extLst>
      <p:ext uri="{BB962C8B-B14F-4D97-AF65-F5344CB8AC3E}">
        <p14:creationId xmlns:p14="http://schemas.microsoft.com/office/powerpoint/2010/main" val="386611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BB113-7E32-794B-CA7B-8C49C5240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50BDA-A67C-C2D3-E9B7-15D2CA7867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10F9-ED1A-854F-7E13-AFEEF1BEA5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49BFF7-439D-424E-89BF-2B6DA7B7AA9B}" type="datetimeFigureOut">
              <a:rPr lang="en-US" smtClean="0"/>
              <a:t>10/10/2025</a:t>
            </a:fld>
            <a:endParaRPr lang="en-US"/>
          </a:p>
        </p:txBody>
      </p:sp>
      <p:sp>
        <p:nvSpPr>
          <p:cNvPr id="5" name="Footer Placeholder 4">
            <a:extLst>
              <a:ext uri="{FF2B5EF4-FFF2-40B4-BE49-F238E27FC236}">
                <a16:creationId xmlns:a16="http://schemas.microsoft.com/office/drawing/2014/main" id="{5748BF97-F44A-CCB9-3D31-036AD30E1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29C5FA-CBEF-C924-BB07-253F4BAB1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51C4D1-0FC3-C24F-8998-61A4F2C984FF}" type="slidenum">
              <a:rPr lang="en-US" smtClean="0"/>
              <a:t>‹#›</a:t>
            </a:fld>
            <a:endParaRPr lang="en-US"/>
          </a:p>
        </p:txBody>
      </p:sp>
    </p:spTree>
    <p:extLst>
      <p:ext uri="{BB962C8B-B14F-4D97-AF65-F5344CB8AC3E}">
        <p14:creationId xmlns:p14="http://schemas.microsoft.com/office/powerpoint/2010/main" val="307395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31820"/>
          </a:solidFill>
        </p:spPr>
        <p:txBody>
          <a:bodyPr wrap="square" lIns="0" tIns="0" rIns="0" bIns="0" rtlCol="0"/>
          <a:lstStyle/>
          <a:p>
            <a:endParaRPr/>
          </a:p>
        </p:txBody>
      </p:sp>
      <p:sp>
        <p:nvSpPr>
          <p:cNvPr id="2" name="Holder 2"/>
          <p:cNvSpPr>
            <a:spLocks noGrp="1"/>
          </p:cNvSpPr>
          <p:nvPr>
            <p:ph type="title"/>
          </p:nvPr>
        </p:nvSpPr>
        <p:spPr>
          <a:xfrm>
            <a:off x="1930517" y="613856"/>
            <a:ext cx="8330964" cy="728133"/>
          </a:xfrm>
          <a:prstGeom prst="rect">
            <a:avLst/>
          </a:prstGeom>
        </p:spPr>
        <p:txBody>
          <a:bodyPr wrap="square" lIns="0" tIns="0" rIns="0" bIns="0">
            <a:spAutoFit/>
          </a:bodyPr>
          <a:lstStyle>
            <a:lvl1pPr>
              <a:defRPr sz="7000" b="0" i="0">
                <a:solidFill>
                  <a:srgbClr val="F7EDD5"/>
                </a:solidFill>
                <a:latin typeface="Palatino Linotype"/>
                <a:cs typeface="Palatino Linotype"/>
              </a:defRPr>
            </a:lvl1pPr>
          </a:lstStyle>
          <a:p>
            <a:endParaRPr/>
          </a:p>
        </p:txBody>
      </p:sp>
      <p:sp>
        <p:nvSpPr>
          <p:cNvPr id="3" name="Holder 3"/>
          <p:cNvSpPr>
            <a:spLocks noGrp="1"/>
          </p:cNvSpPr>
          <p:nvPr>
            <p:ph type="body" idx="1"/>
          </p:nvPr>
        </p:nvSpPr>
        <p:spPr>
          <a:xfrm>
            <a:off x="1363115" y="1487052"/>
            <a:ext cx="9395883" cy="1388533"/>
          </a:xfrm>
          <a:prstGeom prst="rect">
            <a:avLst/>
          </a:prstGeom>
        </p:spPr>
        <p:txBody>
          <a:bodyPr wrap="square" lIns="0" tIns="0" rIns="0" bIns="0">
            <a:spAutoFit/>
          </a:bodyPr>
          <a:lstStyle>
            <a:lvl1pPr>
              <a:defRPr sz="1750" b="0" i="0">
                <a:solidFill>
                  <a:srgbClr val="EFE8E3"/>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hud.gov/helping-americans/public-indian-housing-hcv-dashboard"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D9DB9-F4D3-D2D5-59FD-709926DF49C4}"/>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DF16A2C-85E6-BA29-3CE5-E68DE15FA242}"/>
              </a:ext>
            </a:extLst>
          </p:cNvPr>
          <p:cNvSpPr txBox="1"/>
          <p:nvPr/>
        </p:nvSpPr>
        <p:spPr>
          <a:xfrm>
            <a:off x="425355" y="116718"/>
            <a:ext cx="11341289" cy="1200329"/>
          </a:xfrm>
          <a:prstGeom prst="rect">
            <a:avLst/>
          </a:prstGeom>
          <a:noFill/>
        </p:spPr>
        <p:txBody>
          <a:bodyPr wrap="square" lIns="91440" tIns="45720" rIns="91440" bIns="45720" rtlCol="0" anchor="t">
            <a:spAutoFit/>
          </a:bodyPr>
          <a:lstStyle/>
          <a:p>
            <a:pPr algn="ctr"/>
            <a:r>
              <a:rPr lang="en-US" sz="4000" b="1">
                <a:solidFill>
                  <a:schemeClr val="bg1"/>
                </a:solidFill>
                <a:latin typeface="Arial Black" panose="020B0604020202020204" pitchFamily="34" charset="0"/>
                <a:ea typeface="Cambria"/>
                <a:cs typeface="Arial Black" panose="020B0604020202020204" pitchFamily="34" charset="0"/>
              </a:rPr>
              <a:t>Los Angeles County</a:t>
            </a:r>
            <a:endParaRPr lang="en-US" sz="4000" b="1">
              <a:solidFill>
                <a:schemeClr val="bg1"/>
              </a:solidFill>
              <a:latin typeface="Arial Black" panose="020B0604020202020204" pitchFamily="34" charset="0"/>
              <a:cs typeface="Arial Black" panose="020B0604020202020204" pitchFamily="34" charset="0"/>
            </a:endParaRPr>
          </a:p>
          <a:p>
            <a:pPr algn="ctr"/>
            <a:r>
              <a:rPr lang="en-US" sz="3200" b="1">
                <a:solidFill>
                  <a:schemeClr val="bg1"/>
                </a:solidFill>
                <a:latin typeface="Arial Black" panose="020B0604020202020204" pitchFamily="34" charset="0"/>
                <a:ea typeface="Cambria"/>
                <a:cs typeface="Arial Black" panose="020B0604020202020204" pitchFamily="34" charset="0"/>
              </a:rPr>
              <a:t>Dept. of Military &amp; Veterans Affairs</a:t>
            </a:r>
            <a:endParaRPr lang="en-US" sz="3200" b="1">
              <a:solidFill>
                <a:schemeClr val="bg1"/>
              </a:solidFill>
              <a:latin typeface="Arial Black" panose="020B0604020202020204" pitchFamily="34" charset="0"/>
              <a:cs typeface="Arial Black" panose="020B0604020202020204" pitchFamily="34" charset="0"/>
            </a:endParaRPr>
          </a:p>
        </p:txBody>
      </p:sp>
      <p:sp>
        <p:nvSpPr>
          <p:cNvPr id="8" name="TextBox 7">
            <a:extLst>
              <a:ext uri="{FF2B5EF4-FFF2-40B4-BE49-F238E27FC236}">
                <a16:creationId xmlns:a16="http://schemas.microsoft.com/office/drawing/2014/main" id="{248505E8-23C1-5A14-4B72-B8B6441B898E}"/>
              </a:ext>
            </a:extLst>
          </p:cNvPr>
          <p:cNvSpPr txBox="1"/>
          <p:nvPr/>
        </p:nvSpPr>
        <p:spPr>
          <a:xfrm>
            <a:off x="1883945" y="3010305"/>
            <a:ext cx="7970920" cy="1077218"/>
          </a:xfrm>
          <a:prstGeom prst="rect">
            <a:avLst/>
          </a:prstGeom>
          <a:noFill/>
        </p:spPr>
        <p:txBody>
          <a:bodyPr wrap="square" lIns="91440" tIns="45720" rIns="91440" bIns="45720" rtlCol="0" anchor="t">
            <a:spAutoFit/>
          </a:bodyPr>
          <a:lstStyle/>
          <a:p>
            <a:pPr algn="ctr"/>
            <a:r>
              <a:rPr lang="en-US" sz="3200" b="1">
                <a:solidFill>
                  <a:schemeClr val="bg1"/>
                </a:solidFill>
                <a:latin typeface="Arial Black"/>
                <a:ea typeface="Cambria"/>
                <a:cs typeface="Arial Black" panose="020B0604020202020204" pitchFamily="34" charset="0"/>
              </a:rPr>
              <a:t>October 2025 </a:t>
            </a:r>
          </a:p>
          <a:p>
            <a:pPr algn="ctr"/>
            <a:r>
              <a:rPr lang="en-US" sz="3200" b="1">
                <a:solidFill>
                  <a:schemeClr val="bg1"/>
                </a:solidFill>
                <a:latin typeface="Arial Black"/>
                <a:ea typeface="Cambria"/>
                <a:cs typeface="Arial Black" panose="020B0604020202020204" pitchFamily="34" charset="0"/>
              </a:rPr>
              <a:t>Commission Meeting Presentation</a:t>
            </a:r>
            <a:endParaRPr lang="en-US" sz="3200" b="1">
              <a:solidFill>
                <a:schemeClr val="bg1"/>
              </a:solidFill>
              <a:latin typeface="Arial Black"/>
              <a:cs typeface="Arial Black" panose="020B0604020202020204" pitchFamily="34" charset="0"/>
            </a:endParaRPr>
          </a:p>
        </p:txBody>
      </p:sp>
    </p:spTree>
    <p:extLst>
      <p:ext uri="{BB962C8B-B14F-4D97-AF65-F5344CB8AC3E}">
        <p14:creationId xmlns:p14="http://schemas.microsoft.com/office/powerpoint/2010/main" val="503346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EA56C-56C8-B5AF-C0FF-07BFD3B479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B2F2E7-2063-5845-C096-5959F8865020}"/>
              </a:ext>
            </a:extLst>
          </p:cNvPr>
          <p:cNvPicPr/>
          <p:nvPr/>
        </p:nvPicPr>
        <p:blipFill>
          <a:blip r:embed="rId2"/>
          <a:srcRect/>
          <a:stretch/>
        </p:blipFill>
        <p:spPr>
          <a:xfrm>
            <a:off x="-1402" y="2649"/>
            <a:ext cx="12192000" cy="6858000"/>
          </a:xfrm>
          <a:prstGeom prst="rect">
            <a:avLst/>
          </a:prstGeom>
        </p:spPr>
      </p:pic>
      <p:sp>
        <p:nvSpPr>
          <p:cNvPr id="2" name="TextBox 1">
            <a:extLst>
              <a:ext uri="{FF2B5EF4-FFF2-40B4-BE49-F238E27FC236}">
                <a16:creationId xmlns:a16="http://schemas.microsoft.com/office/drawing/2014/main" id="{2685B914-B1FA-6D84-A44B-55E14554208C}"/>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Homeless Services Division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3" name="Table 2">
            <a:extLst>
              <a:ext uri="{FF2B5EF4-FFF2-40B4-BE49-F238E27FC236}">
                <a16:creationId xmlns:a16="http://schemas.microsoft.com/office/drawing/2014/main" id="{2496CC00-A343-345E-46FA-EBD025F04652}"/>
              </a:ext>
            </a:extLst>
          </p:cNvPr>
          <p:cNvGraphicFramePr>
            <a:graphicFrameLocks noGrp="1"/>
          </p:cNvGraphicFramePr>
          <p:nvPr>
            <p:extLst>
              <p:ext uri="{D42A27DB-BD31-4B8C-83A1-F6EECF244321}">
                <p14:modId xmlns:p14="http://schemas.microsoft.com/office/powerpoint/2010/main" val="2091102820"/>
              </p:ext>
            </p:extLst>
          </p:nvPr>
        </p:nvGraphicFramePr>
        <p:xfrm>
          <a:off x="904306" y="1655786"/>
          <a:ext cx="4769396" cy="3991086"/>
        </p:xfrm>
        <a:graphic>
          <a:graphicData uri="http://schemas.openxmlformats.org/drawingml/2006/table">
            <a:tbl>
              <a:tblPr bandRow="1">
                <a:tableStyleId>{5C22544A-7EE6-4342-B048-85BDC9FD1C3A}</a:tableStyleId>
              </a:tblPr>
              <a:tblGrid>
                <a:gridCol w="2913578">
                  <a:extLst>
                    <a:ext uri="{9D8B030D-6E8A-4147-A177-3AD203B41FA5}">
                      <a16:colId xmlns:a16="http://schemas.microsoft.com/office/drawing/2014/main" val="24673503"/>
                    </a:ext>
                  </a:extLst>
                </a:gridCol>
                <a:gridCol w="1855818">
                  <a:extLst>
                    <a:ext uri="{9D8B030D-6E8A-4147-A177-3AD203B41FA5}">
                      <a16:colId xmlns:a16="http://schemas.microsoft.com/office/drawing/2014/main" val="2131904696"/>
                    </a:ext>
                  </a:extLst>
                </a:gridCol>
              </a:tblGrid>
              <a:tr h="501123">
                <a:tc gridSpan="2">
                  <a:txBody>
                    <a:bodyPr/>
                    <a:lstStyle/>
                    <a:p>
                      <a:pPr algn="ctr" rtl="0" fontAlgn="base">
                        <a:lnSpc>
                          <a:spcPts val="1511"/>
                        </a:lnSpc>
                      </a:pPr>
                      <a:r>
                        <a:rPr lang="en-US" b="1">
                          <a:solidFill>
                            <a:schemeClr val="bg1"/>
                          </a:solidFill>
                          <a:effectLst/>
                        </a:rPr>
                        <a:t>September Breakdown</a:t>
                      </a:r>
                      <a:endParaRPr lang="en-US" b="1" err="1">
                        <a:solidFill>
                          <a:schemeClr val="bg1"/>
                        </a:solidFill>
                        <a:effectLst/>
                      </a:endParaRPr>
                    </a:p>
                  </a:txBody>
                  <a:tcPr marL="70866" marR="70866" marT="35433" marB="35433" anchor="ctr">
                    <a:solidFill>
                      <a:schemeClr val="accent1"/>
                    </a:solidFill>
                  </a:tcPr>
                </a:tc>
                <a:tc hMerge="1">
                  <a:txBody>
                    <a:bodyPr/>
                    <a:lstStyle/>
                    <a:p>
                      <a:endParaRPr lang="en-US"/>
                    </a:p>
                  </a:txBody>
                  <a:tcPr marL="0" marR="0" marT="0" marB="0" horzOverflow="overflow"/>
                </a:tc>
                <a:extLst>
                  <a:ext uri="{0D108BD9-81ED-4DB2-BD59-A6C34878D82A}">
                    <a16:rowId xmlns:a16="http://schemas.microsoft.com/office/drawing/2014/main" val="3531238080"/>
                  </a:ext>
                </a:extLst>
              </a:tr>
              <a:tr h="501123">
                <a:tc>
                  <a:txBody>
                    <a:bodyPr/>
                    <a:lstStyle/>
                    <a:p>
                      <a:pPr rtl="0" fontAlgn="base">
                        <a:lnSpc>
                          <a:spcPts val="1511"/>
                        </a:lnSpc>
                      </a:pPr>
                      <a:r>
                        <a:rPr lang="en-US" sz="1600">
                          <a:effectLst/>
                        </a:rPr>
                        <a:t>Compensation</a:t>
                      </a:r>
                    </a:p>
                  </a:txBody>
                  <a:tcPr marL="70866" marR="70866" marT="35433" marB="35433" anchor="ctr"/>
                </a:tc>
                <a:tc>
                  <a:txBody>
                    <a:bodyPr/>
                    <a:lstStyle/>
                    <a:p>
                      <a:pPr algn="ctr" rtl="0" fontAlgn="base">
                        <a:lnSpc>
                          <a:spcPts val="1511"/>
                        </a:lnSpc>
                      </a:pPr>
                      <a:r>
                        <a:rPr lang="en-US" sz="1600">
                          <a:effectLst/>
                        </a:rPr>
                        <a:t>13</a:t>
                      </a:r>
                      <a:endParaRPr lang="en-US"/>
                    </a:p>
                  </a:txBody>
                  <a:tcPr marL="70866" marR="70866" marT="35433" marB="35433" anchor="ctr"/>
                </a:tc>
                <a:extLst>
                  <a:ext uri="{0D108BD9-81ED-4DB2-BD59-A6C34878D82A}">
                    <a16:rowId xmlns:a16="http://schemas.microsoft.com/office/drawing/2014/main" val="459821883"/>
                  </a:ext>
                </a:extLst>
              </a:tr>
              <a:tr h="501123">
                <a:tc>
                  <a:txBody>
                    <a:bodyPr/>
                    <a:lstStyle/>
                    <a:p>
                      <a:pPr lvl="0">
                        <a:lnSpc>
                          <a:spcPts val="1511"/>
                        </a:lnSpc>
                        <a:buNone/>
                      </a:pPr>
                      <a:r>
                        <a:rPr lang="en-US" sz="1600" b="0" i="0" u="none" strike="noStrike" noProof="0">
                          <a:effectLst/>
                          <a:latin typeface="Aptos"/>
                        </a:rPr>
                        <a:t>Education/VR&amp;E</a:t>
                      </a:r>
                      <a:endParaRPr lang="en-US" sz="1600">
                        <a:effectLst/>
                      </a:endParaRPr>
                    </a:p>
                  </a:txBody>
                  <a:tcPr marL="70866" marR="70866" marT="35433" marB="35433" anchor="ctr"/>
                </a:tc>
                <a:tc>
                  <a:txBody>
                    <a:bodyPr/>
                    <a:lstStyle/>
                    <a:p>
                      <a:pPr lvl="0" algn="ctr">
                        <a:lnSpc>
                          <a:spcPts val="1511"/>
                        </a:lnSpc>
                        <a:buNone/>
                      </a:pPr>
                      <a:r>
                        <a:rPr lang="en-US" sz="1600">
                          <a:effectLst/>
                        </a:rPr>
                        <a:t>2</a:t>
                      </a:r>
                    </a:p>
                  </a:txBody>
                  <a:tcPr marL="70866" marR="70866" marT="35433" marB="35433" anchor="ctr"/>
                </a:tc>
                <a:extLst>
                  <a:ext uri="{0D108BD9-81ED-4DB2-BD59-A6C34878D82A}">
                    <a16:rowId xmlns:a16="http://schemas.microsoft.com/office/drawing/2014/main" val="3801393351"/>
                  </a:ext>
                </a:extLst>
              </a:tr>
              <a:tr h="501123">
                <a:tc>
                  <a:txBody>
                    <a:bodyPr/>
                    <a:lstStyle/>
                    <a:p>
                      <a:pPr rtl="0" fontAlgn="base">
                        <a:lnSpc>
                          <a:spcPts val="1511"/>
                        </a:lnSpc>
                      </a:pPr>
                      <a:r>
                        <a:rPr lang="en-US" sz="1600">
                          <a:effectLst/>
                        </a:rPr>
                        <a:t>Intent to File</a:t>
                      </a:r>
                    </a:p>
                  </a:txBody>
                  <a:tcPr marL="70866" marR="70866" marT="35433" marB="35433" anchor="ctr"/>
                </a:tc>
                <a:tc>
                  <a:txBody>
                    <a:bodyPr/>
                    <a:lstStyle/>
                    <a:p>
                      <a:pPr algn="ctr" rtl="0" fontAlgn="base">
                        <a:lnSpc>
                          <a:spcPts val="1511"/>
                        </a:lnSpc>
                      </a:pPr>
                      <a:r>
                        <a:rPr lang="en-US" sz="1600">
                          <a:effectLst/>
                        </a:rPr>
                        <a:t>3</a:t>
                      </a:r>
                    </a:p>
                  </a:txBody>
                  <a:tcPr marL="70866" marR="70866" marT="35433" marB="35433" anchor="ctr"/>
                </a:tc>
                <a:extLst>
                  <a:ext uri="{0D108BD9-81ED-4DB2-BD59-A6C34878D82A}">
                    <a16:rowId xmlns:a16="http://schemas.microsoft.com/office/drawing/2014/main" val="1160926532"/>
                  </a:ext>
                </a:extLst>
              </a:tr>
              <a:tr h="501123">
                <a:tc>
                  <a:txBody>
                    <a:bodyPr/>
                    <a:lstStyle/>
                    <a:p>
                      <a:pPr rtl="0" fontAlgn="base">
                        <a:lnSpc>
                          <a:spcPts val="1511"/>
                        </a:lnSpc>
                      </a:pPr>
                      <a:r>
                        <a:rPr lang="en-US" sz="1600">
                          <a:effectLst/>
                        </a:rPr>
                        <a:t>Cost Avoidance</a:t>
                      </a:r>
                    </a:p>
                  </a:txBody>
                  <a:tcPr marL="70866" marR="70866" marT="35433" marB="35433" anchor="ctr"/>
                </a:tc>
                <a:tc>
                  <a:txBody>
                    <a:bodyPr/>
                    <a:lstStyle/>
                    <a:p>
                      <a:pPr algn="ctr" rtl="0" fontAlgn="base">
                        <a:lnSpc>
                          <a:spcPts val="1511"/>
                        </a:lnSpc>
                      </a:pPr>
                      <a:r>
                        <a:rPr lang="en-US" sz="1600">
                          <a:effectLst/>
                        </a:rPr>
                        <a:t>16</a:t>
                      </a:r>
                    </a:p>
                  </a:txBody>
                  <a:tcPr marL="70866" marR="70866" marT="35433" marB="35433" anchor="ctr"/>
                </a:tc>
                <a:extLst>
                  <a:ext uri="{0D108BD9-81ED-4DB2-BD59-A6C34878D82A}">
                    <a16:rowId xmlns:a16="http://schemas.microsoft.com/office/drawing/2014/main" val="2038112825"/>
                  </a:ext>
                </a:extLst>
              </a:tr>
              <a:tr h="554815">
                <a:tc>
                  <a:txBody>
                    <a:bodyPr/>
                    <a:lstStyle/>
                    <a:p>
                      <a:pPr rtl="0" fontAlgn="base">
                        <a:lnSpc>
                          <a:spcPts val="1511"/>
                        </a:lnSpc>
                      </a:pPr>
                      <a:r>
                        <a:rPr lang="en-US" sz="1600">
                          <a:effectLst/>
                        </a:rPr>
                        <a:t>Misc. Claim Activities </a:t>
                      </a:r>
                    </a:p>
                    <a:p>
                      <a:pPr rtl="0" fontAlgn="base">
                        <a:lnSpc>
                          <a:spcPts val="1511"/>
                        </a:lnSpc>
                      </a:pPr>
                      <a:r>
                        <a:rPr lang="en-US" sz="1600">
                          <a:effectLst/>
                        </a:rPr>
                        <a:t>(Non-Auditable)</a:t>
                      </a:r>
                    </a:p>
                  </a:txBody>
                  <a:tcPr marL="70866" marR="70866" marT="35433" marB="35433" anchor="ctr"/>
                </a:tc>
                <a:tc>
                  <a:txBody>
                    <a:bodyPr/>
                    <a:lstStyle/>
                    <a:p>
                      <a:pPr algn="ctr" rtl="0" fontAlgn="base">
                        <a:lnSpc>
                          <a:spcPts val="1511"/>
                        </a:lnSpc>
                      </a:pPr>
                      <a:r>
                        <a:rPr lang="en-US" sz="1600">
                          <a:effectLst/>
                        </a:rPr>
                        <a:t>40</a:t>
                      </a:r>
                    </a:p>
                  </a:txBody>
                  <a:tcPr marL="70866" marR="70866" marT="35433" marB="35433" anchor="ctr"/>
                </a:tc>
                <a:extLst>
                  <a:ext uri="{0D108BD9-81ED-4DB2-BD59-A6C34878D82A}">
                    <a16:rowId xmlns:a16="http://schemas.microsoft.com/office/drawing/2014/main" val="2349616094"/>
                  </a:ext>
                </a:extLst>
              </a:tr>
              <a:tr h="519020">
                <a:tc>
                  <a:txBody>
                    <a:bodyPr/>
                    <a:lstStyle/>
                    <a:p>
                      <a:pPr rtl="0" fontAlgn="base">
                        <a:lnSpc>
                          <a:spcPts val="1511"/>
                        </a:lnSpc>
                      </a:pPr>
                      <a:r>
                        <a:rPr lang="en-US" sz="1600">
                          <a:effectLst/>
                        </a:rPr>
                        <a:t>Appeal</a:t>
                      </a:r>
                    </a:p>
                  </a:txBody>
                  <a:tcPr marL="70866" marR="70866" marT="35433" marB="35433" anchor="ctr"/>
                </a:tc>
                <a:tc>
                  <a:txBody>
                    <a:bodyPr/>
                    <a:lstStyle/>
                    <a:p>
                      <a:pPr algn="ctr" rtl="0" fontAlgn="base">
                        <a:lnSpc>
                          <a:spcPts val="1511"/>
                        </a:lnSpc>
                      </a:pPr>
                      <a:r>
                        <a:rPr lang="en-US" sz="1600">
                          <a:effectLst/>
                        </a:rPr>
                        <a:t>19</a:t>
                      </a:r>
                      <a:endParaRPr lang="en-US"/>
                    </a:p>
                  </a:txBody>
                  <a:tcPr marL="70866" marR="70866" marT="35433" marB="35433" anchor="ctr"/>
                </a:tc>
                <a:extLst>
                  <a:ext uri="{0D108BD9-81ED-4DB2-BD59-A6C34878D82A}">
                    <a16:rowId xmlns:a16="http://schemas.microsoft.com/office/drawing/2014/main" val="892428717"/>
                  </a:ext>
                </a:extLst>
              </a:tr>
              <a:tr h="411636">
                <a:tc>
                  <a:txBody>
                    <a:bodyPr/>
                    <a:lstStyle/>
                    <a:p>
                      <a:pPr algn="l" rtl="0" fontAlgn="base">
                        <a:lnSpc>
                          <a:spcPts val="1511"/>
                        </a:lnSpc>
                      </a:pPr>
                      <a:r>
                        <a:rPr lang="en-US" sz="1600" b="1">
                          <a:solidFill>
                            <a:schemeClr val="bg1"/>
                          </a:solidFill>
                          <a:effectLst/>
                        </a:rPr>
                        <a:t>TOTAL </a:t>
                      </a:r>
                    </a:p>
                  </a:txBody>
                  <a:tcPr marL="70866" marR="70866" marT="35433" marB="35433" anchor="ctr">
                    <a:solidFill>
                      <a:schemeClr val="accent1"/>
                    </a:solidFill>
                  </a:tcPr>
                </a:tc>
                <a:tc>
                  <a:txBody>
                    <a:bodyPr/>
                    <a:lstStyle/>
                    <a:p>
                      <a:pPr algn="ctr" rtl="0" fontAlgn="base">
                        <a:lnSpc>
                          <a:spcPts val="1511"/>
                        </a:lnSpc>
                      </a:pPr>
                      <a:r>
                        <a:rPr lang="en-US" sz="1600" b="1">
                          <a:solidFill>
                            <a:schemeClr val="bg1"/>
                          </a:solidFill>
                          <a:effectLst/>
                        </a:rPr>
                        <a:t>93</a:t>
                      </a:r>
                    </a:p>
                  </a:txBody>
                  <a:tcPr marL="70866" marR="70866" marT="35433" marB="35433" anchor="ctr">
                    <a:solidFill>
                      <a:schemeClr val="accent1"/>
                    </a:solidFill>
                  </a:tcPr>
                </a:tc>
                <a:extLst>
                  <a:ext uri="{0D108BD9-81ED-4DB2-BD59-A6C34878D82A}">
                    <a16:rowId xmlns:a16="http://schemas.microsoft.com/office/drawing/2014/main" val="1749134235"/>
                  </a:ext>
                </a:extLst>
              </a:tr>
            </a:tbl>
          </a:graphicData>
        </a:graphic>
      </p:graphicFrame>
      <p:sp>
        <p:nvSpPr>
          <p:cNvPr id="9" name="TextBox 8">
            <a:extLst>
              <a:ext uri="{FF2B5EF4-FFF2-40B4-BE49-F238E27FC236}">
                <a16:creationId xmlns:a16="http://schemas.microsoft.com/office/drawing/2014/main" id="{5468EA92-CFE5-C5AE-A67A-301BC59D9176}"/>
              </a:ext>
            </a:extLst>
          </p:cNvPr>
          <p:cNvSpPr txBox="1"/>
          <p:nvPr/>
        </p:nvSpPr>
        <p:spPr>
          <a:xfrm>
            <a:off x="6666965" y="1620409"/>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Breakdown</a:t>
            </a:r>
          </a:p>
        </p:txBody>
      </p:sp>
      <p:sp>
        <p:nvSpPr>
          <p:cNvPr id="10" name="TextBox 9">
            <a:extLst>
              <a:ext uri="{FF2B5EF4-FFF2-40B4-BE49-F238E27FC236}">
                <a16:creationId xmlns:a16="http://schemas.microsoft.com/office/drawing/2014/main" id="{9F00F5AE-8298-2B04-B790-296FA2B6B14D}"/>
              </a:ext>
            </a:extLst>
          </p:cNvPr>
          <p:cNvSpPr txBox="1"/>
          <p:nvPr/>
        </p:nvSpPr>
        <p:spPr>
          <a:xfrm>
            <a:off x="6724417" y="2084491"/>
            <a:ext cx="4936802" cy="1908215"/>
          </a:xfrm>
          <a:prstGeom prst="rect">
            <a:avLst/>
          </a:prstGeom>
          <a:noFill/>
        </p:spPr>
        <p:txBody>
          <a:bodyPr wrap="square" lIns="91440" tIns="45720" rIns="91440" bIns="45720" rtlCol="0" anchor="t">
            <a:spAutoFit/>
          </a:bodyPr>
          <a:lstStyle/>
          <a:p>
            <a:pPr marL="342900" indent="-342900" algn="l">
              <a:buFont typeface="Wingdings" panose="05000000000000000000" pitchFamily="2" charset="2"/>
              <a:buChar char="§"/>
            </a:pPr>
            <a:r>
              <a:rPr lang="en-US" sz="1800" b="1">
                <a:latin typeface="Arial"/>
                <a:ea typeface="Cambria"/>
                <a:cs typeface="Arial"/>
              </a:rPr>
              <a:t>Homeless Veterans Served*: </a:t>
            </a:r>
            <a:r>
              <a:rPr lang="en-US" b="1">
                <a:latin typeface="Arial"/>
                <a:ea typeface="Cambria"/>
                <a:cs typeface="Arial"/>
              </a:rPr>
              <a:t>69</a:t>
            </a:r>
            <a:endParaRPr lang="en-US" sz="1800" b="1">
              <a:latin typeface="Arial" panose="020B0604020202020204" pitchFamily="34" charset="0"/>
              <a:ea typeface="Cambria"/>
              <a:cs typeface="Arial" panose="020B0604020202020204" pitchFamily="34" charset="0"/>
            </a:endParaRPr>
          </a:p>
          <a:p>
            <a:pPr marL="342900" indent="-342900">
              <a:buFont typeface="Wingdings" panose="05000000000000000000" pitchFamily="2" charset="2"/>
              <a:buChar char="§"/>
            </a:pPr>
            <a:r>
              <a:rPr lang="en-US" sz="1800" b="1">
                <a:latin typeface="Arial"/>
                <a:ea typeface="Cambria"/>
                <a:cs typeface="Arial"/>
              </a:rPr>
              <a:t>Claims filed in</a:t>
            </a:r>
            <a:r>
              <a:rPr lang="en-US" b="1">
                <a:latin typeface="Arial"/>
                <a:ea typeface="Cambria"/>
                <a:cs typeface="Arial"/>
              </a:rPr>
              <a:t> September </a:t>
            </a:r>
            <a:r>
              <a:rPr lang="en-US" sz="1800" b="1">
                <a:latin typeface="Arial"/>
                <a:ea typeface="Cambria"/>
                <a:cs typeface="Arial"/>
              </a:rPr>
              <a:t>2025: </a:t>
            </a:r>
            <a:r>
              <a:rPr lang="en-US" b="1">
                <a:latin typeface="Arial"/>
                <a:ea typeface="Cambria"/>
                <a:cs typeface="Arial"/>
              </a:rPr>
              <a:t>93</a:t>
            </a:r>
            <a:endParaRPr lang="en-US" sz="1800" b="1">
              <a:latin typeface="Arial" panose="020B0604020202020204" pitchFamily="34" charset="0"/>
              <a:ea typeface="Cambria"/>
              <a:cs typeface="Arial" panose="020B0604020202020204" pitchFamily="34" charset="0"/>
            </a:endParaRPr>
          </a:p>
          <a:p>
            <a:pPr marL="800100" lvl="1" indent="-342900" algn="l">
              <a:buFont typeface="Wingdings" panose="05000000000000000000" pitchFamily="2" charset="2"/>
              <a:buChar char="§"/>
            </a:pPr>
            <a:r>
              <a:rPr lang="en-US" sz="1600" i="1">
                <a:latin typeface="Arial"/>
                <a:ea typeface="Cambria"/>
                <a:cs typeface="Arial"/>
              </a:rPr>
              <a:t>Note: Some veterans may have more than 1 claim they wanted to file</a:t>
            </a:r>
          </a:p>
          <a:p>
            <a:pPr algn="l"/>
            <a:endParaRPr lang="en-US" sz="1800">
              <a:latin typeface="Arial" panose="020B0604020202020204" pitchFamily="34" charset="0"/>
              <a:ea typeface="Cambria" panose="02040503050406030204" pitchFamily="18" charset="0"/>
              <a:cs typeface="Arial" panose="020B0604020202020204" pitchFamily="34" charset="0"/>
            </a:endParaRPr>
          </a:p>
          <a:p>
            <a:pPr algn="l"/>
            <a:r>
              <a:rPr lang="en-US" sz="1600">
                <a:latin typeface="Arial"/>
                <a:ea typeface="Cambria"/>
                <a:cs typeface="Arial"/>
              </a:rPr>
              <a:t>*Value reflects self-identified veterans experiencing homelessness</a:t>
            </a:r>
            <a:endParaRPr lang="en-US" sz="1400">
              <a:latin typeface="Arial"/>
              <a:ea typeface="Calibri"/>
              <a:cs typeface="Arial"/>
            </a:endParaRPr>
          </a:p>
        </p:txBody>
      </p:sp>
      <p:pic>
        <p:nvPicPr>
          <p:cNvPr id="11" name="Picture 10">
            <a:extLst>
              <a:ext uri="{FF2B5EF4-FFF2-40B4-BE49-F238E27FC236}">
                <a16:creationId xmlns:a16="http://schemas.microsoft.com/office/drawing/2014/main" id="{C25074D1-ABDB-F2E4-1D01-7332158A2142}"/>
              </a:ext>
            </a:extLst>
          </p:cNvPr>
          <p:cNvPicPr>
            <a:picLocks noChangeAspect="1"/>
          </p:cNvPicPr>
          <p:nvPr/>
        </p:nvPicPr>
        <p:blipFill>
          <a:blip r:embed="rId3"/>
          <a:stretch>
            <a:fillRect/>
          </a:stretch>
        </p:blipFill>
        <p:spPr>
          <a:xfrm>
            <a:off x="6401372" y="1732693"/>
            <a:ext cx="170943" cy="161446"/>
          </a:xfrm>
          <a:prstGeom prst="rect">
            <a:avLst/>
          </a:prstGeom>
        </p:spPr>
      </p:pic>
    </p:spTree>
    <p:extLst>
      <p:ext uri="{BB962C8B-B14F-4D97-AF65-F5344CB8AC3E}">
        <p14:creationId xmlns:p14="http://schemas.microsoft.com/office/powerpoint/2010/main" val="4651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B12EF-D1B4-D1B8-DF40-F73CBAA130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82CE52-3352-0FDF-0B65-FB9D36228293}"/>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BBBB045-3A94-12AD-C739-4843730A399C}"/>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Homeless Services Division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5" name="Table 4">
            <a:extLst>
              <a:ext uri="{FF2B5EF4-FFF2-40B4-BE49-F238E27FC236}">
                <a16:creationId xmlns:a16="http://schemas.microsoft.com/office/drawing/2014/main" id="{C26B9F8F-EEDB-11F8-4D99-0817FF3FED56}"/>
              </a:ext>
            </a:extLst>
          </p:cNvPr>
          <p:cNvGraphicFramePr>
            <a:graphicFrameLocks noGrp="1"/>
          </p:cNvGraphicFramePr>
          <p:nvPr>
            <p:extLst>
              <p:ext uri="{D42A27DB-BD31-4B8C-83A1-F6EECF244321}">
                <p14:modId xmlns:p14="http://schemas.microsoft.com/office/powerpoint/2010/main" val="1602147736"/>
              </p:ext>
            </p:extLst>
          </p:nvPr>
        </p:nvGraphicFramePr>
        <p:xfrm>
          <a:off x="314325" y="1543050"/>
          <a:ext cx="6272555" cy="4193944"/>
        </p:xfrm>
        <a:graphic>
          <a:graphicData uri="http://schemas.openxmlformats.org/drawingml/2006/table">
            <a:tbl>
              <a:tblPr bandRow="1">
                <a:tableStyleId>{5C22544A-7EE6-4342-B048-85BDC9FD1C3A}</a:tableStyleId>
              </a:tblPr>
              <a:tblGrid>
                <a:gridCol w="2471737">
                  <a:extLst>
                    <a:ext uri="{9D8B030D-6E8A-4147-A177-3AD203B41FA5}">
                      <a16:colId xmlns:a16="http://schemas.microsoft.com/office/drawing/2014/main" val="1986113657"/>
                    </a:ext>
                  </a:extLst>
                </a:gridCol>
                <a:gridCol w="1916935">
                  <a:extLst>
                    <a:ext uri="{9D8B030D-6E8A-4147-A177-3AD203B41FA5}">
                      <a16:colId xmlns:a16="http://schemas.microsoft.com/office/drawing/2014/main" val="350977359"/>
                    </a:ext>
                  </a:extLst>
                </a:gridCol>
                <a:gridCol w="1883883">
                  <a:extLst>
                    <a:ext uri="{9D8B030D-6E8A-4147-A177-3AD203B41FA5}">
                      <a16:colId xmlns:a16="http://schemas.microsoft.com/office/drawing/2014/main" val="3423522005"/>
                    </a:ext>
                  </a:extLst>
                </a:gridCol>
              </a:tblGrid>
              <a:tr h="485320">
                <a:tc>
                  <a:txBody>
                    <a:bodyPr/>
                    <a:lstStyle/>
                    <a:p>
                      <a:pPr algn="l" rtl="0" fontAlgn="base">
                        <a:lnSpc>
                          <a:spcPts val="1650"/>
                        </a:lnSpc>
                      </a:pPr>
                      <a:r>
                        <a:rPr lang="en-US" sz="1600" b="1">
                          <a:solidFill>
                            <a:srgbClr val="FFFFFF"/>
                          </a:solidFill>
                          <a:effectLst/>
                          <a:latin typeface="Arial"/>
                          <a:cs typeface="Arial"/>
                        </a:rPr>
                        <a:t>Location</a:t>
                      </a:r>
                    </a:p>
                  </a:txBody>
                  <a:tcPr marL="70866" marR="70866" marT="35433" marB="35433" anchor="ctr">
                    <a:solidFill>
                      <a:schemeClr val="accent1"/>
                    </a:solidFill>
                  </a:tcPr>
                </a:tc>
                <a:tc>
                  <a:txBody>
                    <a:bodyPr/>
                    <a:lstStyle/>
                    <a:p>
                      <a:pPr algn="ctr" rtl="0" fontAlgn="base">
                        <a:lnSpc>
                          <a:spcPts val="1650"/>
                        </a:lnSpc>
                      </a:pPr>
                      <a:r>
                        <a:rPr lang="en-US" sz="1600" b="1">
                          <a:solidFill>
                            <a:srgbClr val="FFFFFF"/>
                          </a:solidFill>
                          <a:effectLst/>
                          <a:latin typeface="Arial"/>
                          <a:cs typeface="Arial"/>
                        </a:rPr>
                        <a:t>Vouchers Utilized Count</a:t>
                      </a:r>
                    </a:p>
                  </a:txBody>
                  <a:tcPr marL="70866" marR="70866" marT="35433" marB="35433" anchor="ctr">
                    <a:solidFill>
                      <a:schemeClr val="accent1"/>
                    </a:solidFill>
                  </a:tcPr>
                </a:tc>
                <a:tc>
                  <a:txBody>
                    <a:bodyPr/>
                    <a:lstStyle/>
                    <a:p>
                      <a:pPr algn="ctr" rtl="0" fontAlgn="base">
                        <a:lnSpc>
                          <a:spcPts val="1650"/>
                        </a:lnSpc>
                      </a:pPr>
                      <a:r>
                        <a:rPr lang="en-US" sz="1600" b="1">
                          <a:solidFill>
                            <a:srgbClr val="FFFFFF"/>
                          </a:solidFill>
                          <a:effectLst/>
                          <a:latin typeface="Arial"/>
                          <a:cs typeface="Arial"/>
                        </a:rPr>
                        <a:t>Total Units</a:t>
                      </a:r>
                    </a:p>
                  </a:txBody>
                  <a:tcPr marL="70866" marR="70866" marT="35433" marB="35433" anchor="ctr">
                    <a:solidFill>
                      <a:schemeClr val="accent1"/>
                    </a:solidFill>
                  </a:tcPr>
                </a:tc>
                <a:extLst>
                  <a:ext uri="{0D108BD9-81ED-4DB2-BD59-A6C34878D82A}">
                    <a16:rowId xmlns:a16="http://schemas.microsoft.com/office/drawing/2014/main" val="4195710220"/>
                  </a:ext>
                </a:extLst>
              </a:tr>
              <a:tr h="329364">
                <a:tc>
                  <a:txBody>
                    <a:bodyPr/>
                    <a:lstStyle/>
                    <a:p>
                      <a:pPr algn="l" rtl="0" fontAlgn="base">
                        <a:lnSpc>
                          <a:spcPts val="1500"/>
                        </a:lnSpc>
                      </a:pPr>
                      <a:r>
                        <a:rPr lang="en-US" sz="1600" b="0">
                          <a:effectLst/>
                          <a:latin typeface="Arial"/>
                          <a:cs typeface="Arial"/>
                        </a:rPr>
                        <a:t>LACDA</a:t>
                      </a:r>
                    </a:p>
                  </a:txBody>
                  <a:tcPr marL="70866" marR="70866" marT="35433" marB="35433" anchor="ctr"/>
                </a:tc>
                <a:tc>
                  <a:txBody>
                    <a:bodyPr/>
                    <a:lstStyle/>
                    <a:p>
                      <a:pPr algn="ctr" rtl="0" fontAlgn="base">
                        <a:lnSpc>
                          <a:spcPts val="1500"/>
                        </a:lnSpc>
                      </a:pPr>
                      <a:r>
                        <a:rPr lang="en-US" sz="1600">
                          <a:effectLst/>
                          <a:latin typeface="Arial"/>
                          <a:cs typeface="Arial"/>
                        </a:rPr>
                        <a:t>2,228</a:t>
                      </a:r>
                    </a:p>
                  </a:txBody>
                  <a:tcPr marL="70866" marR="70866" marT="35433" marB="35433" anchor="ctr"/>
                </a:tc>
                <a:tc>
                  <a:txBody>
                    <a:bodyPr/>
                    <a:lstStyle/>
                    <a:p>
                      <a:pPr algn="ctr" rtl="0" fontAlgn="base">
                        <a:lnSpc>
                          <a:spcPts val="1500"/>
                        </a:lnSpc>
                      </a:pPr>
                      <a:r>
                        <a:rPr lang="en-US" sz="1600">
                          <a:effectLst/>
                          <a:latin typeface="Arial"/>
                          <a:cs typeface="Arial"/>
                        </a:rPr>
                        <a:t>3,442</a:t>
                      </a:r>
                    </a:p>
                  </a:txBody>
                  <a:tcPr marL="70866" marR="70866" marT="35433" marB="35433" anchor="ctr"/>
                </a:tc>
                <a:extLst>
                  <a:ext uri="{0D108BD9-81ED-4DB2-BD59-A6C34878D82A}">
                    <a16:rowId xmlns:a16="http://schemas.microsoft.com/office/drawing/2014/main" val="1189126710"/>
                  </a:ext>
                </a:extLst>
              </a:tr>
              <a:tr h="343086">
                <a:tc>
                  <a:txBody>
                    <a:bodyPr/>
                    <a:lstStyle/>
                    <a:p>
                      <a:pPr algn="l" rtl="0" fontAlgn="base">
                        <a:lnSpc>
                          <a:spcPts val="1500"/>
                        </a:lnSpc>
                      </a:pPr>
                      <a:r>
                        <a:rPr lang="en-US" sz="1600" b="0">
                          <a:effectLst/>
                          <a:latin typeface="Arial"/>
                          <a:cs typeface="Arial"/>
                        </a:rPr>
                        <a:t>HACLA</a:t>
                      </a:r>
                    </a:p>
                  </a:txBody>
                  <a:tcPr marL="70866" marR="70866" marT="35433" marB="35433" anchor="ctr"/>
                </a:tc>
                <a:tc>
                  <a:txBody>
                    <a:bodyPr/>
                    <a:lstStyle/>
                    <a:p>
                      <a:pPr algn="ctr" rtl="0" fontAlgn="base">
                        <a:lnSpc>
                          <a:spcPts val="1500"/>
                        </a:lnSpc>
                      </a:pPr>
                      <a:r>
                        <a:rPr lang="en-US" sz="1600">
                          <a:effectLst/>
                          <a:latin typeface="Arial"/>
                          <a:cs typeface="Arial"/>
                        </a:rPr>
                        <a:t>2,752</a:t>
                      </a:r>
                    </a:p>
                  </a:txBody>
                  <a:tcPr marL="70866" marR="70866" marT="35433" marB="35433" anchor="ctr"/>
                </a:tc>
                <a:tc>
                  <a:txBody>
                    <a:bodyPr/>
                    <a:lstStyle/>
                    <a:p>
                      <a:pPr algn="ctr" rtl="0" fontAlgn="base">
                        <a:lnSpc>
                          <a:spcPts val="1500"/>
                        </a:lnSpc>
                      </a:pPr>
                      <a:r>
                        <a:rPr lang="en-US" sz="1600">
                          <a:effectLst/>
                          <a:latin typeface="Arial"/>
                          <a:cs typeface="Arial"/>
                        </a:rPr>
                        <a:t>5,115</a:t>
                      </a:r>
                    </a:p>
                  </a:txBody>
                  <a:tcPr marL="70866" marR="70866" marT="35433" marB="35433" anchor="ctr"/>
                </a:tc>
                <a:extLst>
                  <a:ext uri="{0D108BD9-81ED-4DB2-BD59-A6C34878D82A}">
                    <a16:rowId xmlns:a16="http://schemas.microsoft.com/office/drawing/2014/main" val="3644292666"/>
                  </a:ext>
                </a:extLst>
              </a:tr>
              <a:tr h="343086">
                <a:tc>
                  <a:txBody>
                    <a:bodyPr/>
                    <a:lstStyle/>
                    <a:p>
                      <a:pPr algn="l" rtl="0" fontAlgn="base">
                        <a:lnSpc>
                          <a:spcPts val="1500"/>
                        </a:lnSpc>
                      </a:pPr>
                      <a:r>
                        <a:rPr lang="en-US" sz="1600" b="0">
                          <a:effectLst/>
                          <a:latin typeface="Arial"/>
                          <a:cs typeface="Arial"/>
                        </a:rPr>
                        <a:t>City of Pasadena</a:t>
                      </a:r>
                    </a:p>
                  </a:txBody>
                  <a:tcPr marL="70866" marR="70866" marT="35433" marB="35433" anchor="ctr"/>
                </a:tc>
                <a:tc>
                  <a:txBody>
                    <a:bodyPr/>
                    <a:lstStyle/>
                    <a:p>
                      <a:pPr algn="ctr" rtl="0" fontAlgn="base">
                        <a:lnSpc>
                          <a:spcPts val="1500"/>
                        </a:lnSpc>
                      </a:pPr>
                      <a:r>
                        <a:rPr lang="en-US" sz="1600">
                          <a:effectLst/>
                          <a:latin typeface="Arial"/>
                          <a:cs typeface="Arial"/>
                        </a:rPr>
                        <a:t>29</a:t>
                      </a:r>
                    </a:p>
                  </a:txBody>
                  <a:tcPr marL="70866" marR="70866" marT="35433" marB="35433" anchor="ctr"/>
                </a:tc>
                <a:tc>
                  <a:txBody>
                    <a:bodyPr/>
                    <a:lstStyle/>
                    <a:p>
                      <a:pPr algn="ctr" rtl="0" fontAlgn="base">
                        <a:lnSpc>
                          <a:spcPts val="1500"/>
                        </a:lnSpc>
                      </a:pPr>
                      <a:r>
                        <a:rPr lang="en-US" sz="1600">
                          <a:effectLst/>
                          <a:latin typeface="Arial"/>
                          <a:cs typeface="Arial"/>
                        </a:rPr>
                        <a:t>32</a:t>
                      </a:r>
                    </a:p>
                  </a:txBody>
                  <a:tcPr marL="70866" marR="70866" marT="35433" marB="35433" anchor="ctr"/>
                </a:tc>
                <a:extLst>
                  <a:ext uri="{0D108BD9-81ED-4DB2-BD59-A6C34878D82A}">
                    <a16:rowId xmlns:a16="http://schemas.microsoft.com/office/drawing/2014/main" val="754215658"/>
                  </a:ext>
                </a:extLst>
              </a:tr>
              <a:tr h="343086">
                <a:tc>
                  <a:txBody>
                    <a:bodyPr/>
                    <a:lstStyle/>
                    <a:p>
                      <a:pPr algn="l" rtl="0" fontAlgn="base">
                        <a:lnSpc>
                          <a:spcPts val="1500"/>
                        </a:lnSpc>
                      </a:pPr>
                      <a:r>
                        <a:rPr lang="en-US" sz="1600" b="0">
                          <a:effectLst/>
                          <a:latin typeface="Arial"/>
                          <a:cs typeface="Arial"/>
                        </a:rPr>
                        <a:t>City of Glendale</a:t>
                      </a:r>
                    </a:p>
                  </a:txBody>
                  <a:tcPr marL="70866" marR="70866" marT="35433" marB="35433" anchor="ctr"/>
                </a:tc>
                <a:tc>
                  <a:txBody>
                    <a:bodyPr/>
                    <a:lstStyle/>
                    <a:p>
                      <a:pPr algn="ctr" rtl="0" fontAlgn="base">
                        <a:lnSpc>
                          <a:spcPts val="1500"/>
                        </a:lnSpc>
                      </a:pPr>
                      <a:r>
                        <a:rPr lang="en-US" sz="1600">
                          <a:effectLst/>
                          <a:latin typeface="Arial"/>
                          <a:cs typeface="Arial"/>
                        </a:rPr>
                        <a:t>13</a:t>
                      </a:r>
                    </a:p>
                  </a:txBody>
                  <a:tcPr marL="70866" marR="70866" marT="35433" marB="35433" anchor="ctr"/>
                </a:tc>
                <a:tc>
                  <a:txBody>
                    <a:bodyPr/>
                    <a:lstStyle/>
                    <a:p>
                      <a:pPr algn="ctr" rtl="0" fontAlgn="base">
                        <a:lnSpc>
                          <a:spcPts val="1500"/>
                        </a:lnSpc>
                      </a:pPr>
                      <a:r>
                        <a:rPr lang="en-US" sz="1600">
                          <a:effectLst/>
                          <a:latin typeface="Arial"/>
                          <a:cs typeface="Arial"/>
                        </a:rPr>
                        <a:t>15</a:t>
                      </a:r>
                    </a:p>
                  </a:txBody>
                  <a:tcPr marL="70866" marR="70866" marT="35433" marB="35433" anchor="ctr"/>
                </a:tc>
                <a:extLst>
                  <a:ext uri="{0D108BD9-81ED-4DB2-BD59-A6C34878D82A}">
                    <a16:rowId xmlns:a16="http://schemas.microsoft.com/office/drawing/2014/main" val="3916907888"/>
                  </a:ext>
                </a:extLst>
              </a:tr>
              <a:tr h="343086">
                <a:tc>
                  <a:txBody>
                    <a:bodyPr/>
                    <a:lstStyle/>
                    <a:p>
                      <a:pPr algn="l" rtl="0" fontAlgn="base">
                        <a:lnSpc>
                          <a:spcPts val="1500"/>
                        </a:lnSpc>
                      </a:pPr>
                      <a:r>
                        <a:rPr lang="en-US" sz="1600" b="0">
                          <a:effectLst/>
                          <a:latin typeface="Arial"/>
                          <a:cs typeface="Arial"/>
                        </a:rPr>
                        <a:t>City of Burbank</a:t>
                      </a:r>
                    </a:p>
                  </a:txBody>
                  <a:tcPr marL="70866" marR="70866" marT="35433" marB="35433" anchor="ctr"/>
                </a:tc>
                <a:tc>
                  <a:txBody>
                    <a:bodyPr/>
                    <a:lstStyle/>
                    <a:p>
                      <a:pPr algn="ctr" rtl="0" fontAlgn="base">
                        <a:lnSpc>
                          <a:spcPts val="1500"/>
                        </a:lnSpc>
                      </a:pPr>
                      <a:r>
                        <a:rPr lang="en-US" sz="1600">
                          <a:effectLst/>
                          <a:latin typeface="Arial"/>
                          <a:cs typeface="Arial"/>
                        </a:rPr>
                        <a:t>10</a:t>
                      </a:r>
                    </a:p>
                  </a:txBody>
                  <a:tcPr marL="70866" marR="70866" marT="35433" marB="35433" anchor="ctr"/>
                </a:tc>
                <a:tc>
                  <a:txBody>
                    <a:bodyPr/>
                    <a:lstStyle/>
                    <a:p>
                      <a:pPr algn="ctr" rtl="0" fontAlgn="base">
                        <a:lnSpc>
                          <a:spcPts val="1500"/>
                        </a:lnSpc>
                      </a:pPr>
                      <a:r>
                        <a:rPr lang="en-US" sz="1600">
                          <a:effectLst/>
                          <a:latin typeface="Arial"/>
                          <a:cs typeface="Arial"/>
                        </a:rPr>
                        <a:t>15</a:t>
                      </a:r>
                    </a:p>
                  </a:txBody>
                  <a:tcPr marL="70866" marR="70866" marT="35433" marB="35433" anchor="ctr"/>
                </a:tc>
                <a:extLst>
                  <a:ext uri="{0D108BD9-81ED-4DB2-BD59-A6C34878D82A}">
                    <a16:rowId xmlns:a16="http://schemas.microsoft.com/office/drawing/2014/main" val="3795469727"/>
                  </a:ext>
                </a:extLst>
              </a:tr>
              <a:tr h="343086">
                <a:tc>
                  <a:txBody>
                    <a:bodyPr/>
                    <a:lstStyle/>
                    <a:p>
                      <a:pPr algn="l" rtl="0" fontAlgn="base">
                        <a:lnSpc>
                          <a:spcPts val="1500"/>
                        </a:lnSpc>
                      </a:pPr>
                      <a:r>
                        <a:rPr lang="en-US" sz="1600" b="0">
                          <a:effectLst/>
                          <a:latin typeface="Arial"/>
                          <a:cs typeface="Arial"/>
                        </a:rPr>
                        <a:t>City of Inglewood</a:t>
                      </a:r>
                    </a:p>
                  </a:txBody>
                  <a:tcPr marL="70866" marR="70866" marT="35433" marB="35433" anchor="ctr"/>
                </a:tc>
                <a:tc>
                  <a:txBody>
                    <a:bodyPr/>
                    <a:lstStyle/>
                    <a:p>
                      <a:pPr algn="ctr" rtl="0" fontAlgn="base">
                        <a:lnSpc>
                          <a:spcPts val="1500"/>
                        </a:lnSpc>
                      </a:pPr>
                      <a:r>
                        <a:rPr lang="en-US" sz="1600">
                          <a:effectLst/>
                          <a:latin typeface="Arial"/>
                          <a:cs typeface="Arial"/>
                        </a:rPr>
                        <a:t>54</a:t>
                      </a:r>
                      <a:endParaRPr lang="en-US" sz="1600">
                        <a:effectLst/>
                        <a:latin typeface="Arial" panose="020B0604020202020204" pitchFamily="34" charset="0"/>
                        <a:cs typeface="Arial" panose="020B0604020202020204" pitchFamily="34" charset="0"/>
                      </a:endParaRPr>
                    </a:p>
                  </a:txBody>
                  <a:tcPr marL="70866" marR="70866" marT="35433" marB="35433" anchor="ctr"/>
                </a:tc>
                <a:tc>
                  <a:txBody>
                    <a:bodyPr/>
                    <a:lstStyle/>
                    <a:p>
                      <a:pPr algn="ctr" rtl="0" fontAlgn="base">
                        <a:lnSpc>
                          <a:spcPts val="1500"/>
                        </a:lnSpc>
                      </a:pPr>
                      <a:r>
                        <a:rPr lang="en-US" sz="1600">
                          <a:effectLst/>
                          <a:latin typeface="Arial"/>
                          <a:cs typeface="Arial"/>
                        </a:rPr>
                        <a:t>85</a:t>
                      </a:r>
                    </a:p>
                  </a:txBody>
                  <a:tcPr marL="70866" marR="70866" marT="35433" marB="35433" anchor="ctr"/>
                </a:tc>
                <a:extLst>
                  <a:ext uri="{0D108BD9-81ED-4DB2-BD59-A6C34878D82A}">
                    <a16:rowId xmlns:a16="http://schemas.microsoft.com/office/drawing/2014/main" val="1831923439"/>
                  </a:ext>
                </a:extLst>
              </a:tr>
              <a:tr h="452544">
                <a:tc>
                  <a:txBody>
                    <a:bodyPr/>
                    <a:lstStyle/>
                    <a:p>
                      <a:pPr algn="l" rtl="0" fontAlgn="base">
                        <a:lnSpc>
                          <a:spcPts val="1500"/>
                        </a:lnSpc>
                      </a:pPr>
                      <a:r>
                        <a:rPr lang="en-US" sz="1600" b="0">
                          <a:effectLst/>
                          <a:latin typeface="Arial"/>
                          <a:cs typeface="Arial"/>
                        </a:rPr>
                        <a:t>City of Torrance</a:t>
                      </a:r>
                    </a:p>
                  </a:txBody>
                  <a:tcPr marL="70866" marR="70866" marT="35433" marB="35433" anchor="ctr"/>
                </a:tc>
                <a:tc>
                  <a:txBody>
                    <a:bodyPr/>
                    <a:lstStyle/>
                    <a:p>
                      <a:pPr algn="ctr" rtl="0" fontAlgn="base">
                        <a:lnSpc>
                          <a:spcPts val="1500"/>
                        </a:lnSpc>
                      </a:pPr>
                      <a:r>
                        <a:rPr lang="en-US" sz="1600">
                          <a:effectLst/>
                          <a:latin typeface="Arial"/>
                          <a:cs typeface="Arial"/>
                        </a:rPr>
                        <a:t>11</a:t>
                      </a:r>
                    </a:p>
                  </a:txBody>
                  <a:tcPr marL="70866" marR="70866" marT="35433" marB="35433" anchor="ctr"/>
                </a:tc>
                <a:tc>
                  <a:txBody>
                    <a:bodyPr/>
                    <a:lstStyle/>
                    <a:p>
                      <a:pPr algn="ctr" rtl="0" fontAlgn="base">
                        <a:lnSpc>
                          <a:spcPts val="1500"/>
                        </a:lnSpc>
                      </a:pPr>
                      <a:r>
                        <a:rPr lang="en-US" sz="1600">
                          <a:effectLst/>
                          <a:latin typeface="Arial"/>
                          <a:cs typeface="Arial"/>
                        </a:rPr>
                        <a:t>25</a:t>
                      </a:r>
                    </a:p>
                  </a:txBody>
                  <a:tcPr marL="70866" marR="70866" marT="35433" marB="35433" anchor="ctr"/>
                </a:tc>
                <a:extLst>
                  <a:ext uri="{0D108BD9-81ED-4DB2-BD59-A6C34878D82A}">
                    <a16:rowId xmlns:a16="http://schemas.microsoft.com/office/drawing/2014/main" val="1967796246"/>
                  </a:ext>
                </a:extLst>
              </a:tr>
              <a:tr h="397980">
                <a:tc>
                  <a:txBody>
                    <a:bodyPr/>
                    <a:lstStyle/>
                    <a:p>
                      <a:pPr algn="l" rtl="0" fontAlgn="base">
                        <a:lnSpc>
                          <a:spcPts val="1500"/>
                        </a:lnSpc>
                      </a:pPr>
                      <a:r>
                        <a:rPr lang="en-US" sz="1600" b="0">
                          <a:effectLst/>
                          <a:latin typeface="Arial"/>
                          <a:cs typeface="Arial"/>
                        </a:rPr>
                        <a:t>City of Santa Monica</a:t>
                      </a:r>
                    </a:p>
                  </a:txBody>
                  <a:tcPr marL="70866" marR="70866" marT="35433" marB="35433" anchor="ctr"/>
                </a:tc>
                <a:tc>
                  <a:txBody>
                    <a:bodyPr/>
                    <a:lstStyle/>
                    <a:p>
                      <a:pPr algn="ctr" rtl="0" fontAlgn="base">
                        <a:lnSpc>
                          <a:spcPts val="1500"/>
                        </a:lnSpc>
                      </a:pPr>
                      <a:r>
                        <a:rPr lang="en-US" sz="1600">
                          <a:effectLst/>
                          <a:latin typeface="Arial"/>
                          <a:cs typeface="Arial"/>
                        </a:rPr>
                        <a:t>32</a:t>
                      </a:r>
                      <a:endParaRPr lang="en-US"/>
                    </a:p>
                  </a:txBody>
                  <a:tcPr marL="70866" marR="70866" marT="35433" marB="35433" anchor="ctr"/>
                </a:tc>
                <a:tc>
                  <a:txBody>
                    <a:bodyPr/>
                    <a:lstStyle/>
                    <a:p>
                      <a:pPr algn="ctr" rtl="0" fontAlgn="base">
                        <a:lnSpc>
                          <a:spcPts val="1500"/>
                        </a:lnSpc>
                      </a:pPr>
                      <a:r>
                        <a:rPr lang="en-US" sz="1600">
                          <a:effectLst/>
                          <a:latin typeface="Arial"/>
                          <a:cs typeface="Arial"/>
                        </a:rPr>
                        <a:t>35</a:t>
                      </a:r>
                    </a:p>
                  </a:txBody>
                  <a:tcPr marL="70866" marR="70866" marT="35433" marB="35433" anchor="ctr"/>
                </a:tc>
                <a:extLst>
                  <a:ext uri="{0D108BD9-81ED-4DB2-BD59-A6C34878D82A}">
                    <a16:rowId xmlns:a16="http://schemas.microsoft.com/office/drawing/2014/main" val="2453071748"/>
                  </a:ext>
                </a:extLst>
              </a:tr>
              <a:tr h="397980">
                <a:tc>
                  <a:txBody>
                    <a:bodyPr/>
                    <a:lstStyle/>
                    <a:p>
                      <a:pPr marL="0" algn="l" defTabSz="914400" rtl="0" eaLnBrk="1" fontAlgn="base" latinLnBrk="0" hangingPunct="1">
                        <a:lnSpc>
                          <a:spcPts val="1500"/>
                        </a:lnSpc>
                      </a:pPr>
                      <a:r>
                        <a:rPr lang="en-US" sz="1600" b="0" kern="1200">
                          <a:solidFill>
                            <a:schemeClr val="dk1"/>
                          </a:solidFill>
                          <a:effectLst/>
                          <a:latin typeface="Arial"/>
                          <a:ea typeface="+mn-ea"/>
                          <a:cs typeface="Arial"/>
                        </a:rPr>
                        <a:t>City of Redondo Beach</a:t>
                      </a:r>
                    </a:p>
                  </a:txBody>
                  <a:tcPr marL="70866" marR="70866" marT="35433" marB="35433" anchor="ctr"/>
                </a:tc>
                <a:tc>
                  <a:txBody>
                    <a:bodyPr/>
                    <a:lstStyle/>
                    <a:p>
                      <a:pPr marL="0" algn="ctr" defTabSz="914400" rtl="0" eaLnBrk="1" fontAlgn="base" latinLnBrk="0" hangingPunct="1">
                        <a:lnSpc>
                          <a:spcPts val="1500"/>
                        </a:lnSpc>
                      </a:pPr>
                      <a:r>
                        <a:rPr lang="en-US" sz="1600" kern="1200">
                          <a:solidFill>
                            <a:schemeClr val="dk1"/>
                          </a:solidFill>
                          <a:effectLst/>
                          <a:latin typeface="Arial"/>
                          <a:ea typeface="+mn-ea"/>
                          <a:cs typeface="Arial"/>
                        </a:rPr>
                        <a:t>32</a:t>
                      </a:r>
                      <a:endParaRPr lang="en-US"/>
                    </a:p>
                  </a:txBody>
                  <a:tcPr marL="70866" marR="70866" marT="35433" marB="35433" anchor="ctr"/>
                </a:tc>
                <a:tc>
                  <a:txBody>
                    <a:bodyPr/>
                    <a:lstStyle/>
                    <a:p>
                      <a:pPr marL="0" algn="ctr" defTabSz="914400" rtl="0" eaLnBrk="1" fontAlgn="base" latinLnBrk="0" hangingPunct="1">
                        <a:lnSpc>
                          <a:spcPts val="1500"/>
                        </a:lnSpc>
                      </a:pPr>
                      <a:r>
                        <a:rPr lang="en-US" sz="1600" kern="1200">
                          <a:solidFill>
                            <a:schemeClr val="dk1"/>
                          </a:solidFill>
                          <a:effectLst/>
                          <a:latin typeface="Arial"/>
                          <a:ea typeface="+mn-ea"/>
                          <a:cs typeface="Arial"/>
                        </a:rPr>
                        <a:t>50</a:t>
                      </a:r>
                    </a:p>
                  </a:txBody>
                  <a:tcPr marL="70866" marR="70866" marT="35433" marB="35433" anchor="ctr"/>
                </a:tc>
                <a:extLst>
                  <a:ext uri="{0D108BD9-81ED-4DB2-BD59-A6C34878D82A}">
                    <a16:rowId xmlns:a16="http://schemas.microsoft.com/office/drawing/2014/main" val="1010304187"/>
                  </a:ext>
                </a:extLst>
              </a:tr>
              <a:tr h="397980">
                <a:tc>
                  <a:txBody>
                    <a:bodyPr/>
                    <a:lstStyle/>
                    <a:p>
                      <a:pPr marL="0" lvl="0" algn="l">
                        <a:lnSpc>
                          <a:spcPts val="1500"/>
                        </a:lnSpc>
                        <a:buNone/>
                      </a:pPr>
                      <a:r>
                        <a:rPr lang="en-US" sz="1600" b="0" kern="1200">
                          <a:solidFill>
                            <a:schemeClr val="dk1"/>
                          </a:solidFill>
                          <a:effectLst/>
                          <a:latin typeface="Arial"/>
                          <a:ea typeface="+mn-ea"/>
                          <a:cs typeface="Arial"/>
                        </a:rPr>
                        <a:t>City of Pomona</a:t>
                      </a:r>
                    </a:p>
                  </a:txBody>
                  <a:tcPr marL="70866" marR="70866" marT="35433" marB="35433" anchor="ctr"/>
                </a:tc>
                <a:tc>
                  <a:txBody>
                    <a:bodyPr/>
                    <a:lstStyle/>
                    <a:p>
                      <a:pPr marL="0" lvl="0" algn="ctr" defTabSz="914400">
                        <a:lnSpc>
                          <a:spcPts val="1500"/>
                        </a:lnSpc>
                        <a:buNone/>
                      </a:pPr>
                      <a:r>
                        <a:rPr lang="en-US" sz="1600" kern="1200">
                          <a:solidFill>
                            <a:schemeClr val="dk1"/>
                          </a:solidFill>
                          <a:effectLst/>
                          <a:latin typeface="Arial"/>
                          <a:ea typeface="+mn-ea"/>
                          <a:cs typeface="Arial"/>
                        </a:rPr>
                        <a:t>58</a:t>
                      </a:r>
                    </a:p>
                  </a:txBody>
                  <a:tcPr marL="70866" marR="70866" marT="35433" marB="35433" anchor="ctr"/>
                </a:tc>
                <a:tc>
                  <a:txBody>
                    <a:bodyPr/>
                    <a:lstStyle/>
                    <a:p>
                      <a:pPr marL="0" lvl="0" algn="ctr" defTabSz="914400">
                        <a:lnSpc>
                          <a:spcPts val="1500"/>
                        </a:lnSpc>
                        <a:buNone/>
                      </a:pPr>
                      <a:r>
                        <a:rPr lang="en-US" sz="1600" kern="1200">
                          <a:solidFill>
                            <a:schemeClr val="dk1"/>
                          </a:solidFill>
                          <a:effectLst/>
                          <a:latin typeface="Arial"/>
                          <a:ea typeface="+mn-ea"/>
                          <a:cs typeface="Arial"/>
                        </a:rPr>
                        <a:t>90</a:t>
                      </a:r>
                    </a:p>
                  </a:txBody>
                  <a:tcPr marL="70866" marR="70866" marT="35433" marB="35433" anchor="ctr"/>
                </a:tc>
                <a:extLst>
                  <a:ext uri="{0D108BD9-81ED-4DB2-BD59-A6C34878D82A}">
                    <a16:rowId xmlns:a16="http://schemas.microsoft.com/office/drawing/2014/main" val="4160331617"/>
                  </a:ext>
                </a:extLst>
              </a:tr>
            </a:tbl>
          </a:graphicData>
        </a:graphic>
      </p:graphicFrame>
      <p:sp>
        <p:nvSpPr>
          <p:cNvPr id="3" name="TextBox 1">
            <a:extLst>
              <a:ext uri="{FF2B5EF4-FFF2-40B4-BE49-F238E27FC236}">
                <a16:creationId xmlns:a16="http://schemas.microsoft.com/office/drawing/2014/main" id="{CC38ADF5-20A0-25F5-D152-5F90FF90080B}"/>
              </a:ext>
            </a:extLst>
          </p:cNvPr>
          <p:cNvSpPr txBox="1"/>
          <p:nvPr/>
        </p:nvSpPr>
        <p:spPr>
          <a:xfrm>
            <a:off x="311640" y="5839585"/>
            <a:ext cx="602299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ptos"/>
                <a:ea typeface="Calibri"/>
                <a:cs typeface="Calibri"/>
              </a:rPr>
              <a:t>*Updates are based on the </a:t>
            </a:r>
            <a:r>
              <a:rPr lang="en-US" sz="1200">
                <a:latin typeface="Aptos"/>
                <a:ea typeface="Calibri"/>
                <a:cs typeface="Calibri"/>
                <a:hlinkClick r:id="rId3"/>
              </a:rPr>
              <a:t>HUD's online dashboard</a:t>
            </a:r>
            <a:r>
              <a:rPr lang="en-US" sz="1200">
                <a:latin typeface="Aptos"/>
                <a:ea typeface="Calibri"/>
                <a:cs typeface="Calibri"/>
              </a:rPr>
              <a:t> or information received from PHAs</a:t>
            </a:r>
            <a:endParaRPr lang="en-US" sz="1200"/>
          </a:p>
        </p:txBody>
      </p:sp>
      <p:pic>
        <p:nvPicPr>
          <p:cNvPr id="6" name="Picture 5">
            <a:extLst>
              <a:ext uri="{FF2B5EF4-FFF2-40B4-BE49-F238E27FC236}">
                <a16:creationId xmlns:a16="http://schemas.microsoft.com/office/drawing/2014/main" id="{EBE83366-37FA-7CD1-7C77-29333737C231}"/>
              </a:ext>
            </a:extLst>
          </p:cNvPr>
          <p:cNvPicPr>
            <a:picLocks noChangeAspect="1"/>
          </p:cNvPicPr>
          <p:nvPr/>
        </p:nvPicPr>
        <p:blipFill>
          <a:blip r:embed="rId4"/>
          <a:stretch>
            <a:fillRect/>
          </a:stretch>
        </p:blipFill>
        <p:spPr>
          <a:xfrm>
            <a:off x="6719616" y="2024063"/>
            <a:ext cx="5321808" cy="3218307"/>
          </a:xfrm>
          <a:prstGeom prst="rect">
            <a:avLst/>
          </a:prstGeom>
        </p:spPr>
      </p:pic>
    </p:spTree>
    <p:extLst>
      <p:ext uri="{BB962C8B-B14F-4D97-AF65-F5344CB8AC3E}">
        <p14:creationId xmlns:p14="http://schemas.microsoft.com/office/powerpoint/2010/main" val="320033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E7B93-B47F-9879-B985-2FF5D006F4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C4C1A6-BF3E-3EE7-0A35-F22B2ADA7F71}"/>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CB5BD54-FF27-DC13-D21E-D850806DB022}"/>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Homeless Services Division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5" name="Table 4">
            <a:extLst>
              <a:ext uri="{FF2B5EF4-FFF2-40B4-BE49-F238E27FC236}">
                <a16:creationId xmlns:a16="http://schemas.microsoft.com/office/drawing/2014/main" id="{A8D0C528-F19A-9327-ECA2-591FDF6A7730}"/>
              </a:ext>
            </a:extLst>
          </p:cNvPr>
          <p:cNvGraphicFramePr>
            <a:graphicFrameLocks noGrp="1"/>
          </p:cNvGraphicFramePr>
          <p:nvPr>
            <p:extLst>
              <p:ext uri="{D42A27DB-BD31-4B8C-83A1-F6EECF244321}">
                <p14:modId xmlns:p14="http://schemas.microsoft.com/office/powerpoint/2010/main" val="3130200812"/>
              </p:ext>
            </p:extLst>
          </p:nvPr>
        </p:nvGraphicFramePr>
        <p:xfrm>
          <a:off x="401539" y="1439414"/>
          <a:ext cx="11401944" cy="4442034"/>
        </p:xfrm>
        <a:graphic>
          <a:graphicData uri="http://schemas.openxmlformats.org/drawingml/2006/table">
            <a:tbl>
              <a:tblPr bandRow="1">
                <a:tableStyleId>{5C22544A-7EE6-4342-B048-85BDC9FD1C3A}</a:tableStyleId>
              </a:tblPr>
              <a:tblGrid>
                <a:gridCol w="2736860">
                  <a:extLst>
                    <a:ext uri="{9D8B030D-6E8A-4147-A177-3AD203B41FA5}">
                      <a16:colId xmlns:a16="http://schemas.microsoft.com/office/drawing/2014/main" val="1986113657"/>
                    </a:ext>
                  </a:extLst>
                </a:gridCol>
                <a:gridCol w="2221801">
                  <a:extLst>
                    <a:ext uri="{9D8B030D-6E8A-4147-A177-3AD203B41FA5}">
                      <a16:colId xmlns:a16="http://schemas.microsoft.com/office/drawing/2014/main" val="350977359"/>
                    </a:ext>
                  </a:extLst>
                </a:gridCol>
                <a:gridCol w="2147761">
                  <a:extLst>
                    <a:ext uri="{9D8B030D-6E8A-4147-A177-3AD203B41FA5}">
                      <a16:colId xmlns:a16="http://schemas.microsoft.com/office/drawing/2014/main" val="3423522005"/>
                    </a:ext>
                  </a:extLst>
                </a:gridCol>
                <a:gridCol w="2147761">
                  <a:extLst>
                    <a:ext uri="{9D8B030D-6E8A-4147-A177-3AD203B41FA5}">
                      <a16:colId xmlns:a16="http://schemas.microsoft.com/office/drawing/2014/main" val="3334632314"/>
                    </a:ext>
                  </a:extLst>
                </a:gridCol>
                <a:gridCol w="2147761">
                  <a:extLst>
                    <a:ext uri="{9D8B030D-6E8A-4147-A177-3AD203B41FA5}">
                      <a16:colId xmlns:a16="http://schemas.microsoft.com/office/drawing/2014/main" val="914204387"/>
                    </a:ext>
                  </a:extLst>
                </a:gridCol>
              </a:tblGrid>
              <a:tr h="481263">
                <a:tc>
                  <a:txBody>
                    <a:bodyPr/>
                    <a:lstStyle/>
                    <a:p>
                      <a:pPr algn="l" rtl="0" fontAlgn="base">
                        <a:lnSpc>
                          <a:spcPts val="1650"/>
                        </a:lnSpc>
                      </a:pPr>
                      <a:r>
                        <a:rPr lang="en-US" sz="1600" b="1">
                          <a:solidFill>
                            <a:srgbClr val="FFFFFF"/>
                          </a:solidFill>
                          <a:effectLst/>
                          <a:latin typeface="Arial"/>
                          <a:cs typeface="Arial"/>
                        </a:rPr>
                        <a:t>Location</a:t>
                      </a:r>
                    </a:p>
                  </a:txBody>
                  <a:tcPr marL="70866" marR="70866" marT="35433" marB="35433" anchor="ctr">
                    <a:solidFill>
                      <a:schemeClr val="accent1"/>
                    </a:solidFill>
                  </a:tcPr>
                </a:tc>
                <a:tc>
                  <a:txBody>
                    <a:bodyPr/>
                    <a:lstStyle/>
                    <a:p>
                      <a:pPr algn="ctr" rtl="0" fontAlgn="base">
                        <a:lnSpc>
                          <a:spcPts val="1650"/>
                        </a:lnSpc>
                      </a:pPr>
                      <a:r>
                        <a:rPr lang="en-US" sz="1600" b="1">
                          <a:solidFill>
                            <a:srgbClr val="FFFFFF"/>
                          </a:solidFill>
                          <a:effectLst/>
                          <a:latin typeface="Arial"/>
                          <a:cs typeface="Arial"/>
                        </a:rPr>
                        <a:t>TBV Utilized Count</a:t>
                      </a:r>
                    </a:p>
                  </a:txBody>
                  <a:tcPr marL="70866" marR="70866" marT="35433" marB="35433" anchor="ctr">
                    <a:solidFill>
                      <a:schemeClr val="accent1"/>
                    </a:solidFill>
                  </a:tcPr>
                </a:tc>
                <a:tc>
                  <a:txBody>
                    <a:bodyPr/>
                    <a:lstStyle/>
                    <a:p>
                      <a:pPr algn="ctr" rtl="0" fontAlgn="base">
                        <a:lnSpc>
                          <a:spcPts val="1650"/>
                        </a:lnSpc>
                      </a:pPr>
                      <a:r>
                        <a:rPr lang="en-US" sz="1600" b="1">
                          <a:solidFill>
                            <a:srgbClr val="FFFFFF"/>
                          </a:solidFill>
                          <a:effectLst/>
                          <a:latin typeface="Arial"/>
                          <a:cs typeface="Arial"/>
                        </a:rPr>
                        <a:t>Total TBV Units</a:t>
                      </a:r>
                    </a:p>
                  </a:txBody>
                  <a:tcPr marL="70866" marR="70866" marT="35433" marB="35433" anchor="ctr">
                    <a:solidFill>
                      <a:schemeClr val="accent1"/>
                    </a:solidFill>
                  </a:tcPr>
                </a:tc>
                <a:tc>
                  <a:txBody>
                    <a:bodyPr/>
                    <a:lstStyle/>
                    <a:p>
                      <a:pPr lvl="0" algn="ctr">
                        <a:lnSpc>
                          <a:spcPts val="1650"/>
                        </a:lnSpc>
                        <a:buNone/>
                      </a:pPr>
                      <a:r>
                        <a:rPr lang="en-US" sz="1600" b="1">
                          <a:solidFill>
                            <a:srgbClr val="FFFFFF"/>
                          </a:solidFill>
                          <a:effectLst/>
                          <a:latin typeface="Arial"/>
                          <a:cs typeface="Arial"/>
                        </a:rPr>
                        <a:t>PBV Utilized Count</a:t>
                      </a:r>
                    </a:p>
                  </a:txBody>
                  <a:tcPr marL="70866" marR="70866" marT="35433" marB="35433" anchor="ctr">
                    <a:solidFill>
                      <a:schemeClr val="accent1"/>
                    </a:solidFill>
                  </a:tcPr>
                </a:tc>
                <a:tc>
                  <a:txBody>
                    <a:bodyPr/>
                    <a:lstStyle/>
                    <a:p>
                      <a:pPr lvl="0" algn="ctr">
                        <a:lnSpc>
                          <a:spcPts val="1650"/>
                        </a:lnSpc>
                        <a:buNone/>
                      </a:pPr>
                      <a:r>
                        <a:rPr lang="en-US" sz="1600" b="1">
                          <a:solidFill>
                            <a:srgbClr val="FFFFFF"/>
                          </a:solidFill>
                          <a:effectLst/>
                          <a:latin typeface="Arial"/>
                          <a:cs typeface="Arial"/>
                        </a:rPr>
                        <a:t>Total PBV Units</a:t>
                      </a:r>
                    </a:p>
                  </a:txBody>
                  <a:tcPr marL="70866" marR="70866" marT="35433" marB="35433" anchor="ctr">
                    <a:solidFill>
                      <a:schemeClr val="accent1"/>
                    </a:solidFill>
                  </a:tcPr>
                </a:tc>
                <a:extLst>
                  <a:ext uri="{0D108BD9-81ED-4DB2-BD59-A6C34878D82A}">
                    <a16:rowId xmlns:a16="http://schemas.microsoft.com/office/drawing/2014/main" val="4195710220"/>
                  </a:ext>
                </a:extLst>
              </a:tr>
              <a:tr h="308809">
                <a:tc>
                  <a:txBody>
                    <a:bodyPr/>
                    <a:lstStyle/>
                    <a:p>
                      <a:pPr algn="l" rtl="0" fontAlgn="base">
                        <a:lnSpc>
                          <a:spcPts val="1500"/>
                        </a:lnSpc>
                      </a:pPr>
                      <a:r>
                        <a:rPr lang="en-US" sz="1600" b="0">
                          <a:effectLst/>
                          <a:latin typeface="Arial"/>
                          <a:cs typeface="Arial"/>
                        </a:rPr>
                        <a:t>LACDA</a:t>
                      </a:r>
                    </a:p>
                  </a:txBody>
                  <a:tcPr marL="70866" marR="70866" marT="35433" marB="35433" anchor="ctr"/>
                </a:tc>
                <a:tc>
                  <a:txBody>
                    <a:bodyPr/>
                    <a:lstStyle/>
                    <a:p>
                      <a:pPr algn="ctr" rtl="0" fontAlgn="base">
                        <a:lnSpc>
                          <a:spcPts val="1500"/>
                        </a:lnSpc>
                      </a:pPr>
                      <a:r>
                        <a:rPr lang="en-US" sz="1600">
                          <a:effectLst/>
                          <a:latin typeface="Arial"/>
                          <a:cs typeface="Arial"/>
                        </a:rPr>
                        <a:t>1712</a:t>
                      </a:r>
                    </a:p>
                  </a:txBody>
                  <a:tcPr marL="70866" marR="70866" marT="35433" marB="35433" anchor="ctr"/>
                </a:tc>
                <a:tc>
                  <a:txBody>
                    <a:bodyPr/>
                    <a:lstStyle/>
                    <a:p>
                      <a:pPr algn="ctr" rtl="0" fontAlgn="base">
                        <a:lnSpc>
                          <a:spcPts val="1500"/>
                        </a:lnSpc>
                      </a:pPr>
                      <a:r>
                        <a:rPr lang="en-US" sz="1600">
                          <a:effectLst/>
                          <a:latin typeface="Arial"/>
                          <a:cs typeface="Arial"/>
                        </a:rPr>
                        <a:t>2710</a:t>
                      </a:r>
                    </a:p>
                  </a:txBody>
                  <a:tcPr marL="70866" marR="70866" marT="35433" marB="35433" anchor="ctr"/>
                </a:tc>
                <a:tc>
                  <a:txBody>
                    <a:bodyPr/>
                    <a:lstStyle/>
                    <a:p>
                      <a:pPr lvl="0" algn="ctr">
                        <a:lnSpc>
                          <a:spcPts val="1500"/>
                        </a:lnSpc>
                        <a:buNone/>
                      </a:pPr>
                      <a:r>
                        <a:rPr lang="en-US" sz="1600">
                          <a:effectLst/>
                          <a:latin typeface="Arial"/>
                          <a:cs typeface="Arial"/>
                        </a:rPr>
                        <a:t>516</a:t>
                      </a:r>
                    </a:p>
                  </a:txBody>
                  <a:tcPr marL="70866" marR="70866" marT="35433" marB="35433" anchor="ctr"/>
                </a:tc>
                <a:tc>
                  <a:txBody>
                    <a:bodyPr/>
                    <a:lstStyle/>
                    <a:p>
                      <a:pPr lvl="0" algn="ctr">
                        <a:lnSpc>
                          <a:spcPts val="1500"/>
                        </a:lnSpc>
                        <a:buNone/>
                      </a:pPr>
                      <a:r>
                        <a:rPr lang="en-US" sz="1600">
                          <a:effectLst/>
                          <a:latin typeface="Arial"/>
                          <a:cs typeface="Arial"/>
                        </a:rPr>
                        <a:t>732</a:t>
                      </a:r>
                    </a:p>
                  </a:txBody>
                  <a:tcPr marL="70866" marR="70866" marT="35433" marB="35433" anchor="ctr"/>
                </a:tc>
                <a:extLst>
                  <a:ext uri="{0D108BD9-81ED-4DB2-BD59-A6C34878D82A}">
                    <a16:rowId xmlns:a16="http://schemas.microsoft.com/office/drawing/2014/main" val="1189126710"/>
                  </a:ext>
                </a:extLst>
              </a:tr>
              <a:tr h="374072">
                <a:tc>
                  <a:txBody>
                    <a:bodyPr/>
                    <a:lstStyle/>
                    <a:p>
                      <a:pPr algn="l" rtl="0" fontAlgn="base">
                        <a:lnSpc>
                          <a:spcPts val="1500"/>
                        </a:lnSpc>
                      </a:pPr>
                      <a:r>
                        <a:rPr lang="en-US" sz="1600" b="0">
                          <a:effectLst/>
                          <a:latin typeface="Arial"/>
                          <a:cs typeface="Arial"/>
                        </a:rPr>
                        <a:t>HACLA</a:t>
                      </a:r>
                    </a:p>
                  </a:txBody>
                  <a:tcPr marL="70866" marR="70866" marT="35433" marB="35433" anchor="ctr"/>
                </a:tc>
                <a:tc>
                  <a:txBody>
                    <a:bodyPr/>
                    <a:lstStyle/>
                    <a:p>
                      <a:pPr algn="ctr" rtl="0" fontAlgn="base">
                        <a:lnSpc>
                          <a:spcPts val="1500"/>
                        </a:lnSpc>
                      </a:pPr>
                      <a:r>
                        <a:rPr lang="en-US" sz="1600">
                          <a:effectLst/>
                          <a:latin typeface="Arial"/>
                          <a:cs typeface="Arial"/>
                        </a:rPr>
                        <a:t>1829</a:t>
                      </a:r>
                    </a:p>
                  </a:txBody>
                  <a:tcPr marL="70866" marR="70866" marT="35433" marB="35433" anchor="ctr"/>
                </a:tc>
                <a:tc>
                  <a:txBody>
                    <a:bodyPr/>
                    <a:lstStyle/>
                    <a:p>
                      <a:pPr algn="ctr" rtl="0" fontAlgn="base">
                        <a:lnSpc>
                          <a:spcPts val="1500"/>
                        </a:lnSpc>
                      </a:pPr>
                      <a:r>
                        <a:rPr lang="en-US" sz="1600">
                          <a:effectLst/>
                          <a:latin typeface="Arial"/>
                          <a:cs typeface="Arial"/>
                        </a:rPr>
                        <a:t>3800</a:t>
                      </a:r>
                    </a:p>
                  </a:txBody>
                  <a:tcPr marL="70866" marR="70866" marT="35433" marB="35433" anchor="ctr"/>
                </a:tc>
                <a:tc>
                  <a:txBody>
                    <a:bodyPr/>
                    <a:lstStyle/>
                    <a:p>
                      <a:pPr lvl="0" algn="ctr">
                        <a:lnSpc>
                          <a:spcPts val="1500"/>
                        </a:lnSpc>
                        <a:buNone/>
                      </a:pPr>
                      <a:r>
                        <a:rPr lang="en-US" sz="1600">
                          <a:effectLst/>
                          <a:latin typeface="Arial"/>
                          <a:cs typeface="Arial"/>
                        </a:rPr>
                        <a:t>923</a:t>
                      </a:r>
                    </a:p>
                  </a:txBody>
                  <a:tcPr marL="70866" marR="70866" marT="35433" marB="35433" anchor="ctr"/>
                </a:tc>
                <a:tc>
                  <a:txBody>
                    <a:bodyPr/>
                    <a:lstStyle/>
                    <a:p>
                      <a:pPr lvl="0" algn="ctr">
                        <a:lnSpc>
                          <a:spcPts val="1500"/>
                        </a:lnSpc>
                        <a:buNone/>
                      </a:pPr>
                      <a:r>
                        <a:rPr lang="en-US" sz="1600">
                          <a:effectLst/>
                          <a:latin typeface="Arial"/>
                          <a:cs typeface="Arial"/>
                        </a:rPr>
                        <a:t>1315</a:t>
                      </a:r>
                    </a:p>
                  </a:txBody>
                  <a:tcPr marL="70866" marR="70866" marT="35433" marB="35433" anchor="ctr"/>
                </a:tc>
                <a:extLst>
                  <a:ext uri="{0D108BD9-81ED-4DB2-BD59-A6C34878D82A}">
                    <a16:rowId xmlns:a16="http://schemas.microsoft.com/office/drawing/2014/main" val="3644292666"/>
                  </a:ext>
                </a:extLst>
              </a:tr>
              <a:tr h="353290">
                <a:tc>
                  <a:txBody>
                    <a:bodyPr/>
                    <a:lstStyle/>
                    <a:p>
                      <a:pPr algn="l" rtl="0" fontAlgn="base">
                        <a:lnSpc>
                          <a:spcPts val="1500"/>
                        </a:lnSpc>
                      </a:pPr>
                      <a:r>
                        <a:rPr lang="en-US" sz="1600" b="0">
                          <a:effectLst/>
                          <a:latin typeface="Arial"/>
                          <a:cs typeface="Arial"/>
                        </a:rPr>
                        <a:t>City of Burbank</a:t>
                      </a:r>
                    </a:p>
                  </a:txBody>
                  <a:tcPr marL="70866" marR="70866" marT="35433" marB="35433" anchor="ctr"/>
                </a:tc>
                <a:tc>
                  <a:txBody>
                    <a:bodyPr/>
                    <a:lstStyle/>
                    <a:p>
                      <a:pPr algn="ctr" rtl="0" fontAlgn="base">
                        <a:lnSpc>
                          <a:spcPts val="1500"/>
                        </a:lnSpc>
                      </a:pPr>
                      <a:r>
                        <a:rPr lang="en-US" sz="1600">
                          <a:effectLst/>
                          <a:latin typeface="Arial"/>
                          <a:cs typeface="Arial"/>
                        </a:rPr>
                        <a:t>10</a:t>
                      </a:r>
                    </a:p>
                  </a:txBody>
                  <a:tcPr marL="70866" marR="70866" marT="35433" marB="35433" anchor="ctr"/>
                </a:tc>
                <a:tc>
                  <a:txBody>
                    <a:bodyPr/>
                    <a:lstStyle/>
                    <a:p>
                      <a:pPr algn="ctr" rtl="0" fontAlgn="base">
                        <a:lnSpc>
                          <a:spcPts val="1500"/>
                        </a:lnSpc>
                      </a:pPr>
                      <a:r>
                        <a:rPr lang="en-US" sz="1600">
                          <a:effectLst/>
                          <a:latin typeface="Arial"/>
                          <a:cs typeface="Arial"/>
                        </a:rPr>
                        <a:t>15</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extLst>
                  <a:ext uri="{0D108BD9-81ED-4DB2-BD59-A6C34878D82A}">
                    <a16:rowId xmlns:a16="http://schemas.microsoft.com/office/drawing/2014/main" val="3795469727"/>
                  </a:ext>
                </a:extLst>
              </a:tr>
              <a:tr h="417800">
                <a:tc>
                  <a:txBody>
                    <a:bodyPr/>
                    <a:lstStyle/>
                    <a:p>
                      <a:pPr lvl="0" algn="l">
                        <a:lnSpc>
                          <a:spcPts val="1500"/>
                        </a:lnSpc>
                        <a:buNone/>
                      </a:pPr>
                      <a:r>
                        <a:rPr lang="en-US" sz="1600" b="0">
                          <a:effectLst/>
                          <a:latin typeface="Arial"/>
                          <a:cs typeface="Arial"/>
                        </a:rPr>
                        <a:t>City of Pasadena</a:t>
                      </a:r>
                    </a:p>
                  </a:txBody>
                  <a:tcPr marL="70866" marR="70866" marT="35433" marB="35433" anchor="ctr"/>
                </a:tc>
                <a:tc>
                  <a:txBody>
                    <a:bodyPr/>
                    <a:lstStyle/>
                    <a:p>
                      <a:pPr lvl="0" algn="ctr">
                        <a:lnSpc>
                          <a:spcPts val="1500"/>
                        </a:lnSpc>
                        <a:buNone/>
                      </a:pPr>
                      <a:r>
                        <a:rPr lang="en-US" sz="1600">
                          <a:effectLst/>
                          <a:latin typeface="Arial"/>
                          <a:cs typeface="Arial"/>
                        </a:rPr>
                        <a:t>14</a:t>
                      </a:r>
                    </a:p>
                  </a:txBody>
                  <a:tcPr marL="70866" marR="70866" marT="35433" marB="35433" anchor="ctr"/>
                </a:tc>
                <a:tc>
                  <a:txBody>
                    <a:bodyPr/>
                    <a:lstStyle/>
                    <a:p>
                      <a:pPr lvl="0" algn="ctr">
                        <a:lnSpc>
                          <a:spcPts val="1500"/>
                        </a:lnSpc>
                        <a:buNone/>
                      </a:pPr>
                      <a:r>
                        <a:rPr lang="en-US" sz="1600">
                          <a:effectLst/>
                          <a:latin typeface="Arial"/>
                          <a:cs typeface="Arial"/>
                        </a:rPr>
                        <a:t>16</a:t>
                      </a:r>
                    </a:p>
                  </a:txBody>
                  <a:tcPr marL="70866" marR="70866" marT="35433" marB="35433" anchor="ctr"/>
                </a:tc>
                <a:tc>
                  <a:txBody>
                    <a:bodyPr/>
                    <a:lstStyle/>
                    <a:p>
                      <a:pPr lvl="0" algn="ctr">
                        <a:lnSpc>
                          <a:spcPts val="1500"/>
                        </a:lnSpc>
                        <a:buNone/>
                      </a:pPr>
                      <a:r>
                        <a:rPr lang="en-US" sz="1600">
                          <a:effectLst/>
                          <a:latin typeface="Arial"/>
                          <a:cs typeface="Arial"/>
                        </a:rPr>
                        <a:t>15</a:t>
                      </a:r>
                    </a:p>
                  </a:txBody>
                  <a:tcPr marL="70866" marR="70866" marT="35433" marB="35433" anchor="ctr"/>
                </a:tc>
                <a:tc>
                  <a:txBody>
                    <a:bodyPr/>
                    <a:lstStyle/>
                    <a:p>
                      <a:pPr lvl="0" algn="ctr">
                        <a:lnSpc>
                          <a:spcPts val="1500"/>
                        </a:lnSpc>
                        <a:buNone/>
                      </a:pPr>
                      <a:r>
                        <a:rPr lang="en-US" sz="1600">
                          <a:effectLst/>
                          <a:latin typeface="Arial"/>
                          <a:cs typeface="Arial"/>
                        </a:rPr>
                        <a:t>16</a:t>
                      </a:r>
                    </a:p>
                  </a:txBody>
                  <a:tcPr marL="70866" marR="70866" marT="35433" marB="35433" anchor="ctr"/>
                </a:tc>
                <a:extLst>
                  <a:ext uri="{0D108BD9-81ED-4DB2-BD59-A6C34878D82A}">
                    <a16:rowId xmlns:a16="http://schemas.microsoft.com/office/drawing/2014/main" val="4252051103"/>
                  </a:ext>
                </a:extLst>
              </a:tr>
              <a:tr h="417800">
                <a:tc>
                  <a:txBody>
                    <a:bodyPr/>
                    <a:lstStyle/>
                    <a:p>
                      <a:pPr lvl="0" algn="l">
                        <a:lnSpc>
                          <a:spcPts val="1500"/>
                        </a:lnSpc>
                        <a:buNone/>
                      </a:pPr>
                      <a:r>
                        <a:rPr lang="en-US" sz="1600" b="0">
                          <a:effectLst/>
                          <a:latin typeface="Arial"/>
                          <a:cs typeface="Arial"/>
                        </a:rPr>
                        <a:t>City of Glendale</a:t>
                      </a:r>
                    </a:p>
                  </a:txBody>
                  <a:tcPr marL="70866" marR="70866" marT="35433" marB="35433" anchor="ctr"/>
                </a:tc>
                <a:tc>
                  <a:txBody>
                    <a:bodyPr/>
                    <a:lstStyle/>
                    <a:p>
                      <a:pPr lvl="0" algn="ctr">
                        <a:lnSpc>
                          <a:spcPts val="1500"/>
                        </a:lnSpc>
                        <a:buNone/>
                      </a:pPr>
                      <a:r>
                        <a:rPr lang="en-US" sz="1600">
                          <a:effectLst/>
                          <a:latin typeface="Arial"/>
                          <a:cs typeface="Arial"/>
                        </a:rPr>
                        <a:t>13</a:t>
                      </a:r>
                    </a:p>
                  </a:txBody>
                  <a:tcPr marL="70866" marR="70866" marT="35433" marB="35433" anchor="ctr"/>
                </a:tc>
                <a:tc>
                  <a:txBody>
                    <a:bodyPr/>
                    <a:lstStyle/>
                    <a:p>
                      <a:pPr lvl="0" algn="ctr">
                        <a:lnSpc>
                          <a:spcPts val="1500"/>
                        </a:lnSpc>
                        <a:buNone/>
                      </a:pPr>
                      <a:r>
                        <a:rPr lang="en-US" sz="1600">
                          <a:effectLst/>
                          <a:latin typeface="Arial"/>
                          <a:cs typeface="Arial"/>
                        </a:rPr>
                        <a:t>15</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extLst>
                  <a:ext uri="{0D108BD9-81ED-4DB2-BD59-A6C34878D82A}">
                    <a16:rowId xmlns:a16="http://schemas.microsoft.com/office/drawing/2014/main" val="1122497464"/>
                  </a:ext>
                </a:extLst>
              </a:tr>
              <a:tr h="417800">
                <a:tc>
                  <a:txBody>
                    <a:bodyPr/>
                    <a:lstStyle/>
                    <a:p>
                      <a:pPr lvl="0" algn="l">
                        <a:lnSpc>
                          <a:spcPts val="1500"/>
                        </a:lnSpc>
                        <a:buNone/>
                      </a:pPr>
                      <a:r>
                        <a:rPr lang="en-US" sz="1600" b="0">
                          <a:effectLst/>
                          <a:latin typeface="Arial"/>
                          <a:cs typeface="Arial"/>
                        </a:rPr>
                        <a:t>City of Inglewood</a:t>
                      </a:r>
                    </a:p>
                  </a:txBody>
                  <a:tcPr marL="70866" marR="70866" marT="35433" marB="35433" anchor="ctr"/>
                </a:tc>
                <a:tc>
                  <a:txBody>
                    <a:bodyPr/>
                    <a:lstStyle/>
                    <a:p>
                      <a:pPr lvl="0" algn="ctr">
                        <a:lnSpc>
                          <a:spcPts val="1500"/>
                        </a:lnSpc>
                        <a:buNone/>
                      </a:pPr>
                      <a:r>
                        <a:rPr lang="en-US" sz="1600">
                          <a:effectLst/>
                          <a:latin typeface="Arial"/>
                          <a:cs typeface="Arial"/>
                        </a:rPr>
                        <a:t>48</a:t>
                      </a:r>
                    </a:p>
                  </a:txBody>
                  <a:tcPr marL="70866" marR="70866" marT="35433" marB="35433" anchor="ctr"/>
                </a:tc>
                <a:tc>
                  <a:txBody>
                    <a:bodyPr/>
                    <a:lstStyle/>
                    <a:p>
                      <a:pPr lvl="0" algn="ctr">
                        <a:lnSpc>
                          <a:spcPts val="1500"/>
                        </a:lnSpc>
                        <a:buNone/>
                      </a:pPr>
                      <a:r>
                        <a:rPr lang="en-US" sz="1600">
                          <a:effectLst/>
                          <a:latin typeface="Arial"/>
                          <a:cs typeface="Arial"/>
                        </a:rPr>
                        <a:t>N/A</a:t>
                      </a:r>
                    </a:p>
                  </a:txBody>
                  <a:tcPr marL="70866" marR="70866" marT="35433" marB="35433" anchor="ctr"/>
                </a:tc>
                <a:tc>
                  <a:txBody>
                    <a:bodyPr/>
                    <a:lstStyle/>
                    <a:p>
                      <a:pPr lvl="0" algn="ctr">
                        <a:lnSpc>
                          <a:spcPts val="1500"/>
                        </a:lnSpc>
                        <a:buNone/>
                      </a:pPr>
                      <a:r>
                        <a:rPr lang="en-US" sz="1600">
                          <a:effectLst/>
                          <a:latin typeface="Arial"/>
                          <a:cs typeface="Arial"/>
                        </a:rPr>
                        <a:t>6</a:t>
                      </a:r>
                    </a:p>
                  </a:txBody>
                  <a:tcPr marL="70866" marR="70866" marT="35433" marB="35433" anchor="ctr"/>
                </a:tc>
                <a:tc>
                  <a:txBody>
                    <a:bodyPr/>
                    <a:lstStyle/>
                    <a:p>
                      <a:pPr lvl="0" algn="ctr">
                        <a:lnSpc>
                          <a:spcPts val="1500"/>
                        </a:lnSpc>
                        <a:buNone/>
                      </a:pPr>
                      <a:r>
                        <a:rPr lang="en-US" sz="1600">
                          <a:effectLst/>
                          <a:latin typeface="Arial"/>
                          <a:cs typeface="Arial"/>
                        </a:rPr>
                        <a:t>N/A</a:t>
                      </a:r>
                    </a:p>
                  </a:txBody>
                  <a:tcPr marL="70866" marR="70866" marT="35433" marB="35433" anchor="ctr"/>
                </a:tc>
                <a:extLst>
                  <a:ext uri="{0D108BD9-81ED-4DB2-BD59-A6C34878D82A}">
                    <a16:rowId xmlns:a16="http://schemas.microsoft.com/office/drawing/2014/main" val="2063780085"/>
                  </a:ext>
                </a:extLst>
              </a:tr>
              <a:tr h="417800">
                <a:tc>
                  <a:txBody>
                    <a:bodyPr/>
                    <a:lstStyle/>
                    <a:p>
                      <a:pPr lvl="0" algn="l">
                        <a:lnSpc>
                          <a:spcPts val="1500"/>
                        </a:lnSpc>
                        <a:buNone/>
                      </a:pPr>
                      <a:r>
                        <a:rPr lang="en-US" sz="1600" b="0" i="0" u="none" strike="noStrike" noProof="0">
                          <a:solidFill>
                            <a:srgbClr val="000000"/>
                          </a:solidFill>
                          <a:effectLst/>
                          <a:latin typeface="Arial"/>
                        </a:rPr>
                        <a:t>City of Torrance</a:t>
                      </a:r>
                      <a:endParaRPr lang="en-US"/>
                    </a:p>
                  </a:txBody>
                  <a:tcPr marL="70866" marR="70866" marT="35433" marB="35433" anchor="ctr"/>
                </a:tc>
                <a:tc>
                  <a:txBody>
                    <a:bodyPr/>
                    <a:lstStyle/>
                    <a:p>
                      <a:pPr lvl="0" algn="ctr">
                        <a:lnSpc>
                          <a:spcPts val="1500"/>
                        </a:lnSpc>
                        <a:buNone/>
                      </a:pPr>
                      <a:r>
                        <a:rPr lang="en-US" sz="1600">
                          <a:effectLst/>
                          <a:latin typeface="Arial"/>
                          <a:cs typeface="Arial"/>
                        </a:rPr>
                        <a:t>11</a:t>
                      </a:r>
                    </a:p>
                  </a:txBody>
                  <a:tcPr marL="70866" marR="70866" marT="35433" marB="35433" anchor="ctr"/>
                </a:tc>
                <a:tc>
                  <a:txBody>
                    <a:bodyPr/>
                    <a:lstStyle/>
                    <a:p>
                      <a:pPr lvl="0" algn="ctr">
                        <a:lnSpc>
                          <a:spcPts val="1500"/>
                        </a:lnSpc>
                        <a:buNone/>
                      </a:pPr>
                      <a:r>
                        <a:rPr lang="en-US" sz="1600">
                          <a:effectLst/>
                          <a:latin typeface="Arial"/>
                          <a:cs typeface="Arial"/>
                        </a:rPr>
                        <a:t>25</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extLst>
                  <a:ext uri="{0D108BD9-81ED-4DB2-BD59-A6C34878D82A}">
                    <a16:rowId xmlns:a16="http://schemas.microsoft.com/office/drawing/2014/main" val="2994916810"/>
                  </a:ext>
                </a:extLst>
              </a:tr>
              <a:tr h="417800">
                <a:tc>
                  <a:txBody>
                    <a:bodyPr/>
                    <a:lstStyle/>
                    <a:p>
                      <a:pPr lvl="0" algn="l">
                        <a:lnSpc>
                          <a:spcPts val="1500"/>
                        </a:lnSpc>
                        <a:buNone/>
                      </a:pPr>
                      <a:r>
                        <a:rPr lang="en-US" sz="1600" b="0">
                          <a:effectLst/>
                          <a:latin typeface="Arial"/>
                          <a:cs typeface="Arial"/>
                        </a:rPr>
                        <a:t>City of Santa Monica</a:t>
                      </a:r>
                    </a:p>
                  </a:txBody>
                  <a:tcPr marL="70866" marR="70866" marT="35433" marB="35433" anchor="ctr"/>
                </a:tc>
                <a:tc>
                  <a:txBody>
                    <a:bodyPr/>
                    <a:lstStyle/>
                    <a:p>
                      <a:pPr lvl="0" algn="ctr">
                        <a:lnSpc>
                          <a:spcPts val="1500"/>
                        </a:lnSpc>
                        <a:buNone/>
                      </a:pPr>
                      <a:r>
                        <a:rPr lang="en-US" sz="1600">
                          <a:effectLst/>
                          <a:latin typeface="Arial"/>
                          <a:cs typeface="Arial"/>
                        </a:rPr>
                        <a:t>32</a:t>
                      </a:r>
                    </a:p>
                  </a:txBody>
                  <a:tcPr marL="70866" marR="70866" marT="35433" marB="35433" anchor="ctr"/>
                </a:tc>
                <a:tc>
                  <a:txBody>
                    <a:bodyPr/>
                    <a:lstStyle/>
                    <a:p>
                      <a:pPr lvl="0" algn="ctr">
                        <a:lnSpc>
                          <a:spcPts val="1500"/>
                        </a:lnSpc>
                        <a:buNone/>
                      </a:pPr>
                      <a:r>
                        <a:rPr lang="en-US" sz="1600">
                          <a:effectLst/>
                          <a:latin typeface="Arial"/>
                          <a:cs typeface="Arial"/>
                        </a:rPr>
                        <a:t>35</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extLst>
                  <a:ext uri="{0D108BD9-81ED-4DB2-BD59-A6C34878D82A}">
                    <a16:rowId xmlns:a16="http://schemas.microsoft.com/office/drawing/2014/main" val="1104173011"/>
                  </a:ext>
                </a:extLst>
              </a:tr>
              <a:tr h="417800">
                <a:tc>
                  <a:txBody>
                    <a:bodyPr/>
                    <a:lstStyle/>
                    <a:p>
                      <a:pPr lvl="0" algn="l">
                        <a:lnSpc>
                          <a:spcPts val="1500"/>
                        </a:lnSpc>
                        <a:buNone/>
                      </a:pPr>
                      <a:r>
                        <a:rPr lang="en-US" sz="1600" b="0" i="0" u="none" strike="noStrike" noProof="0">
                          <a:solidFill>
                            <a:schemeClr val="dk1"/>
                          </a:solidFill>
                          <a:effectLst/>
                          <a:latin typeface="Arial"/>
                        </a:rPr>
                        <a:t>City of Redondo Beach</a:t>
                      </a:r>
                      <a:endParaRPr lang="en-US"/>
                    </a:p>
                  </a:txBody>
                  <a:tcPr marL="70866" marR="70866" marT="35433" marB="35433" anchor="ctr"/>
                </a:tc>
                <a:tc>
                  <a:txBody>
                    <a:bodyPr/>
                    <a:lstStyle/>
                    <a:p>
                      <a:pPr lvl="0" algn="ctr">
                        <a:lnSpc>
                          <a:spcPts val="1500"/>
                        </a:lnSpc>
                        <a:buNone/>
                      </a:pPr>
                      <a:r>
                        <a:rPr lang="en-US" sz="1600">
                          <a:effectLst/>
                          <a:latin typeface="Arial"/>
                          <a:cs typeface="Arial"/>
                        </a:rPr>
                        <a:t>32</a:t>
                      </a:r>
                    </a:p>
                  </a:txBody>
                  <a:tcPr marL="70866" marR="70866" marT="35433" marB="35433" anchor="ctr"/>
                </a:tc>
                <a:tc>
                  <a:txBody>
                    <a:bodyPr/>
                    <a:lstStyle/>
                    <a:p>
                      <a:pPr lvl="0" algn="ctr">
                        <a:lnSpc>
                          <a:spcPts val="1500"/>
                        </a:lnSpc>
                        <a:buNone/>
                      </a:pPr>
                      <a:r>
                        <a:rPr lang="en-US" sz="1600">
                          <a:effectLst/>
                          <a:latin typeface="Arial"/>
                          <a:cs typeface="Arial"/>
                        </a:rPr>
                        <a:t>50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tc>
                  <a:txBody>
                    <a:bodyPr/>
                    <a:lstStyle/>
                    <a:p>
                      <a:pPr lvl="0" algn="ctr">
                        <a:lnSpc>
                          <a:spcPts val="1500"/>
                        </a:lnSpc>
                        <a:buNone/>
                      </a:pPr>
                      <a:r>
                        <a:rPr lang="en-US" sz="1600">
                          <a:effectLst/>
                          <a:latin typeface="Arial"/>
                          <a:cs typeface="Arial"/>
                        </a:rPr>
                        <a:t>0</a:t>
                      </a:r>
                    </a:p>
                  </a:txBody>
                  <a:tcPr marL="70866" marR="70866" marT="35433" marB="35433" anchor="ctr"/>
                </a:tc>
                <a:extLst>
                  <a:ext uri="{0D108BD9-81ED-4DB2-BD59-A6C34878D82A}">
                    <a16:rowId xmlns:a16="http://schemas.microsoft.com/office/drawing/2014/main" val="1714549376"/>
                  </a:ext>
                </a:extLst>
              </a:tr>
              <a:tr h="417800">
                <a:tc>
                  <a:txBody>
                    <a:bodyPr/>
                    <a:lstStyle/>
                    <a:p>
                      <a:pPr lvl="0" algn="l">
                        <a:lnSpc>
                          <a:spcPts val="1500"/>
                        </a:lnSpc>
                        <a:buNone/>
                      </a:pPr>
                      <a:r>
                        <a:rPr lang="en-US" sz="1600" b="0" i="0" u="none" strike="noStrike" noProof="0">
                          <a:solidFill>
                            <a:schemeClr val="dk1"/>
                          </a:solidFill>
                          <a:effectLst/>
                          <a:latin typeface="Arial"/>
                        </a:rPr>
                        <a:t>City of Pomona</a:t>
                      </a:r>
                    </a:p>
                  </a:txBody>
                  <a:tcPr marL="70866" marR="70866" marT="35433" marB="35433" anchor="ctr"/>
                </a:tc>
                <a:tc>
                  <a:txBody>
                    <a:bodyPr/>
                    <a:lstStyle/>
                    <a:p>
                      <a:pPr lvl="0" algn="ctr">
                        <a:lnSpc>
                          <a:spcPts val="1500"/>
                        </a:lnSpc>
                        <a:buNone/>
                      </a:pPr>
                      <a:r>
                        <a:rPr lang="en-US" sz="1600">
                          <a:effectLst/>
                          <a:latin typeface="Arial"/>
                          <a:cs typeface="Arial"/>
                        </a:rPr>
                        <a:t>22</a:t>
                      </a:r>
                    </a:p>
                  </a:txBody>
                  <a:tcPr marL="70866" marR="70866" marT="35433" marB="35433" anchor="ctr"/>
                </a:tc>
                <a:tc>
                  <a:txBody>
                    <a:bodyPr/>
                    <a:lstStyle/>
                    <a:p>
                      <a:pPr lvl="0" algn="ctr">
                        <a:lnSpc>
                          <a:spcPts val="1500"/>
                        </a:lnSpc>
                        <a:buNone/>
                      </a:pPr>
                      <a:r>
                        <a:rPr lang="en-US" sz="1600">
                          <a:effectLst/>
                          <a:latin typeface="Arial"/>
                          <a:cs typeface="Arial"/>
                        </a:rPr>
                        <a:t>39</a:t>
                      </a:r>
                    </a:p>
                  </a:txBody>
                  <a:tcPr marL="70866" marR="70866" marT="35433" marB="35433" anchor="ctr"/>
                </a:tc>
                <a:tc>
                  <a:txBody>
                    <a:bodyPr/>
                    <a:lstStyle/>
                    <a:p>
                      <a:pPr lvl="0" algn="ctr">
                        <a:lnSpc>
                          <a:spcPts val="1500"/>
                        </a:lnSpc>
                        <a:buNone/>
                      </a:pPr>
                      <a:r>
                        <a:rPr lang="en-US" sz="1600">
                          <a:effectLst/>
                          <a:latin typeface="Arial"/>
                          <a:cs typeface="Arial"/>
                        </a:rPr>
                        <a:t>36</a:t>
                      </a:r>
                    </a:p>
                  </a:txBody>
                  <a:tcPr marL="70866" marR="70866" marT="35433" marB="35433" anchor="ctr"/>
                </a:tc>
                <a:tc>
                  <a:txBody>
                    <a:bodyPr/>
                    <a:lstStyle/>
                    <a:p>
                      <a:pPr lvl="0" algn="ctr">
                        <a:lnSpc>
                          <a:spcPts val="1500"/>
                        </a:lnSpc>
                        <a:buNone/>
                      </a:pPr>
                      <a:r>
                        <a:rPr lang="en-US" sz="1600">
                          <a:effectLst/>
                          <a:latin typeface="Arial"/>
                          <a:cs typeface="Arial"/>
                        </a:rPr>
                        <a:t>51</a:t>
                      </a:r>
                    </a:p>
                  </a:txBody>
                  <a:tcPr marL="70866" marR="70866" marT="35433" marB="35433" anchor="ctr"/>
                </a:tc>
                <a:extLst>
                  <a:ext uri="{0D108BD9-81ED-4DB2-BD59-A6C34878D82A}">
                    <a16:rowId xmlns:a16="http://schemas.microsoft.com/office/drawing/2014/main" val="4268833361"/>
                  </a:ext>
                </a:extLst>
              </a:tr>
            </a:tbl>
          </a:graphicData>
        </a:graphic>
      </p:graphicFrame>
      <p:sp>
        <p:nvSpPr>
          <p:cNvPr id="3" name="TextBox 1">
            <a:extLst>
              <a:ext uri="{FF2B5EF4-FFF2-40B4-BE49-F238E27FC236}">
                <a16:creationId xmlns:a16="http://schemas.microsoft.com/office/drawing/2014/main" id="{3DD7C4B6-91B5-7123-3969-71A0E6E24607}"/>
              </a:ext>
            </a:extLst>
          </p:cNvPr>
          <p:cNvSpPr txBox="1"/>
          <p:nvPr/>
        </p:nvSpPr>
        <p:spPr>
          <a:xfrm>
            <a:off x="385176" y="6014499"/>
            <a:ext cx="602299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ptos"/>
                <a:ea typeface="Calibri"/>
                <a:cs typeface="Calibri"/>
              </a:rPr>
              <a:t>*Requesting data for this breakdown from other PHAs.</a:t>
            </a:r>
            <a:endParaRPr lang="en-US" sz="1200">
              <a:ea typeface="Calibri"/>
              <a:cs typeface="Calibri"/>
            </a:endParaRPr>
          </a:p>
        </p:txBody>
      </p:sp>
    </p:spTree>
    <p:extLst>
      <p:ext uri="{BB962C8B-B14F-4D97-AF65-F5344CB8AC3E}">
        <p14:creationId xmlns:p14="http://schemas.microsoft.com/office/powerpoint/2010/main" val="3041141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9FBF-310B-A43B-0B8F-447C388399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CBB5011-57AC-1178-C59D-8F2E0376EF11}"/>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D385C7E-60D5-2FC4-0AB8-A5EE06379CE0}"/>
              </a:ext>
            </a:extLst>
          </p:cNvPr>
          <p:cNvSpPr txBox="1"/>
          <p:nvPr/>
        </p:nvSpPr>
        <p:spPr>
          <a:xfrm>
            <a:off x="1182428" y="489798"/>
            <a:ext cx="10539519"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Aging Veterans Referral Program</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sp>
        <p:nvSpPr>
          <p:cNvPr id="6" name="TextBox 5">
            <a:extLst>
              <a:ext uri="{FF2B5EF4-FFF2-40B4-BE49-F238E27FC236}">
                <a16:creationId xmlns:a16="http://schemas.microsoft.com/office/drawing/2014/main" id="{4AD7E431-F849-05B1-130A-BFBEAE188518}"/>
              </a:ext>
            </a:extLst>
          </p:cNvPr>
          <p:cNvSpPr txBox="1"/>
          <p:nvPr/>
        </p:nvSpPr>
        <p:spPr>
          <a:xfrm>
            <a:off x="1006267" y="1687482"/>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Breakdown</a:t>
            </a:r>
          </a:p>
        </p:txBody>
      </p:sp>
      <p:sp>
        <p:nvSpPr>
          <p:cNvPr id="7" name="TextBox 6">
            <a:extLst>
              <a:ext uri="{FF2B5EF4-FFF2-40B4-BE49-F238E27FC236}">
                <a16:creationId xmlns:a16="http://schemas.microsoft.com/office/drawing/2014/main" id="{A0B03556-F713-C1A3-A866-E7C4D2F99D31}"/>
              </a:ext>
            </a:extLst>
          </p:cNvPr>
          <p:cNvSpPr txBox="1"/>
          <p:nvPr/>
        </p:nvSpPr>
        <p:spPr>
          <a:xfrm>
            <a:off x="820301" y="2353676"/>
            <a:ext cx="8873495" cy="1374735"/>
          </a:xfrm>
          <a:prstGeom prst="rect">
            <a:avLst/>
          </a:prstGeom>
          <a:noFill/>
        </p:spPr>
        <p:txBody>
          <a:bodyPr wrap="square" lIns="91440" tIns="45720" rIns="91440" bIns="45720" rtlCol="0" anchor="t">
            <a:spAutoFit/>
          </a:bodyPr>
          <a:lstStyle/>
          <a:p>
            <a:pPr marL="342900" indent="-342900">
              <a:lnSpc>
                <a:spcPts val="2025"/>
              </a:lnSpc>
              <a:buFont typeface="Wingdings,Sans-Serif"/>
              <a:buChar char="§"/>
            </a:pPr>
            <a:r>
              <a:rPr lang="en-US">
                <a:latin typeface="Arial"/>
                <a:cs typeface="Arial"/>
              </a:rPr>
              <a:t>No referrals processed from A&amp;D connecting aging veterans and their caregivers to veteran and community resources​.</a:t>
            </a:r>
            <a:br>
              <a:rPr lang="en-US">
                <a:latin typeface="Arial" panose="020B0604020202020204" pitchFamily="34" charset="0"/>
                <a:cs typeface="Arial" panose="020B0604020202020204" pitchFamily="34" charset="0"/>
              </a:rPr>
            </a:br>
            <a:endParaRPr lang="en-US">
              <a:latin typeface="Arial" panose="020B0604020202020204" pitchFamily="34" charset="0"/>
              <a:ea typeface="Cambria"/>
              <a:cs typeface="Arial" panose="020B0604020202020204" pitchFamily="34" charset="0"/>
            </a:endParaRPr>
          </a:p>
          <a:p>
            <a:pPr marL="342900" indent="-342900">
              <a:lnSpc>
                <a:spcPts val="2025"/>
              </a:lnSpc>
              <a:buFont typeface="Wingdings,Sans-Serif"/>
              <a:buChar char="§"/>
            </a:pPr>
            <a:r>
              <a:rPr lang="en-US">
                <a:latin typeface="Arial"/>
                <a:ea typeface="Cambria"/>
                <a:cs typeface="Arial"/>
              </a:rPr>
              <a:t>MVA currently redeveloping MOU and programing with A&amp;D </a:t>
            </a:r>
          </a:p>
          <a:p>
            <a:pPr>
              <a:lnSpc>
                <a:spcPts val="2025"/>
              </a:lnSpc>
            </a:pPr>
            <a:endParaRPr lang="en-US">
              <a:highlight>
                <a:srgbClr val="F5F5F5"/>
              </a:highlight>
              <a:latin typeface="Arial" panose="020B0604020202020204" pitchFamily="34" charset="0"/>
              <a:ea typeface="Calibri" panose="020F0502020204030204"/>
              <a:cs typeface="Arial" panose="020B0604020202020204" pitchFamily="34" charset="0"/>
            </a:endParaRPr>
          </a:p>
        </p:txBody>
      </p:sp>
      <p:pic>
        <p:nvPicPr>
          <p:cNvPr id="8" name="Picture 7">
            <a:extLst>
              <a:ext uri="{FF2B5EF4-FFF2-40B4-BE49-F238E27FC236}">
                <a16:creationId xmlns:a16="http://schemas.microsoft.com/office/drawing/2014/main" id="{93B0087A-8664-8A78-214F-DA4DD6591469}"/>
              </a:ext>
            </a:extLst>
          </p:cNvPr>
          <p:cNvPicPr>
            <a:picLocks noChangeAspect="1"/>
          </p:cNvPicPr>
          <p:nvPr/>
        </p:nvPicPr>
        <p:blipFill>
          <a:blip r:embed="rId4"/>
          <a:stretch>
            <a:fillRect/>
          </a:stretch>
        </p:blipFill>
        <p:spPr>
          <a:xfrm>
            <a:off x="740674" y="1799766"/>
            <a:ext cx="170943" cy="161446"/>
          </a:xfrm>
          <a:prstGeom prst="rect">
            <a:avLst/>
          </a:prstGeom>
        </p:spPr>
      </p:pic>
    </p:spTree>
    <p:extLst>
      <p:ext uri="{BB962C8B-B14F-4D97-AF65-F5344CB8AC3E}">
        <p14:creationId xmlns:p14="http://schemas.microsoft.com/office/powerpoint/2010/main" val="671208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874A-A039-56D2-E68F-6BEBCC18A1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DFE592-2BDA-B07B-52CC-303367CCA3DD}"/>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734CAA4-5B7B-BFE2-F85F-FAF64EF4CF70}"/>
              </a:ext>
            </a:extLst>
          </p:cNvPr>
          <p:cNvSpPr txBox="1"/>
          <p:nvPr/>
        </p:nvSpPr>
        <p:spPr>
          <a:xfrm>
            <a:off x="1182428" y="489798"/>
            <a:ext cx="10703664" cy="707886"/>
          </a:xfrm>
          <a:prstGeom prst="rect">
            <a:avLst/>
          </a:prstGeom>
          <a:noFill/>
        </p:spPr>
        <p:txBody>
          <a:bodyPr wrap="square" lIns="91440" tIns="45720" rIns="91440" bIns="45720" rtlCol="0" anchor="t">
            <a:spAutoFit/>
          </a:bodyPr>
          <a:lstStyle/>
          <a:p>
            <a:r>
              <a:rPr lang="en-US" sz="4000" b="1">
                <a:solidFill>
                  <a:schemeClr val="bg1"/>
                </a:solidFill>
                <a:latin typeface="Arial Black"/>
                <a:ea typeface="Cambria"/>
                <a:cs typeface="Arial Black" panose="020B0604020202020204" pitchFamily="34" charset="0"/>
              </a:rPr>
              <a:t>Veteran Peer Access Network (VPAN)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6" name="Table 5">
            <a:extLst>
              <a:ext uri="{FF2B5EF4-FFF2-40B4-BE49-F238E27FC236}">
                <a16:creationId xmlns:a16="http://schemas.microsoft.com/office/drawing/2014/main" id="{356D686C-F505-DEA7-588B-801FE51C7FB4}"/>
              </a:ext>
            </a:extLst>
          </p:cNvPr>
          <p:cNvGraphicFramePr>
            <a:graphicFrameLocks noGrp="1"/>
          </p:cNvGraphicFramePr>
          <p:nvPr>
            <p:extLst>
              <p:ext uri="{D42A27DB-BD31-4B8C-83A1-F6EECF244321}">
                <p14:modId xmlns:p14="http://schemas.microsoft.com/office/powerpoint/2010/main" val="3549779571"/>
              </p:ext>
            </p:extLst>
          </p:nvPr>
        </p:nvGraphicFramePr>
        <p:xfrm>
          <a:off x="6734432" y="1390135"/>
          <a:ext cx="4756281" cy="4594784"/>
        </p:xfrm>
        <a:graphic>
          <a:graphicData uri="http://schemas.openxmlformats.org/drawingml/2006/table">
            <a:tbl>
              <a:tblPr firstRow="1" lastRow="1" bandRow="1">
                <a:tableStyleId>{5C22544A-7EE6-4342-B048-85BDC9FD1C3A}</a:tableStyleId>
              </a:tblPr>
              <a:tblGrid>
                <a:gridCol w="2666095">
                  <a:extLst>
                    <a:ext uri="{9D8B030D-6E8A-4147-A177-3AD203B41FA5}">
                      <a16:colId xmlns:a16="http://schemas.microsoft.com/office/drawing/2014/main" val="516699183"/>
                    </a:ext>
                  </a:extLst>
                </a:gridCol>
                <a:gridCol w="2090186">
                  <a:extLst>
                    <a:ext uri="{9D8B030D-6E8A-4147-A177-3AD203B41FA5}">
                      <a16:colId xmlns:a16="http://schemas.microsoft.com/office/drawing/2014/main" val="3444737030"/>
                    </a:ext>
                  </a:extLst>
                </a:gridCol>
              </a:tblGrid>
              <a:tr h="315462">
                <a:tc gridSpan="2">
                  <a:txBody>
                    <a:bodyPr/>
                    <a:lstStyle/>
                    <a:p>
                      <a:pPr algn="ctr"/>
                      <a:r>
                        <a:rPr lang="en-US" sz="1100">
                          <a:latin typeface="Arial"/>
                          <a:cs typeface="Arial"/>
                        </a:rPr>
                        <a:t> Service Type</a:t>
                      </a:r>
                    </a:p>
                  </a:txBody>
                  <a:tcPr marL="97805" marR="97805" marT="48903" marB="48903" anchor="ctr"/>
                </a:tc>
                <a:tc hMerge="1">
                  <a:txBody>
                    <a:bodyPr/>
                    <a:lstStyle/>
                    <a:p>
                      <a:pPr algn="ctr"/>
                      <a:endParaRPr lang="en-US" sz="1400"/>
                    </a:p>
                  </a:txBody>
                  <a:tcPr/>
                </a:tc>
                <a:extLst>
                  <a:ext uri="{0D108BD9-81ED-4DB2-BD59-A6C34878D82A}">
                    <a16:rowId xmlns:a16="http://schemas.microsoft.com/office/drawing/2014/main" val="280105137"/>
                  </a:ext>
                </a:extLst>
              </a:tr>
              <a:tr h="315462">
                <a:tc>
                  <a:txBody>
                    <a:bodyPr/>
                    <a:lstStyle/>
                    <a:p>
                      <a:r>
                        <a:rPr lang="en-US" sz="1100" b="1">
                          <a:latin typeface="Arial"/>
                          <a:cs typeface="Arial"/>
                        </a:rPr>
                        <a:t>Service Type</a:t>
                      </a:r>
                    </a:p>
                  </a:txBody>
                  <a:tcPr marL="97805" marR="97805" marT="48903" marB="48903" anchor="ctr">
                    <a:solidFill>
                      <a:schemeClr val="tx2">
                        <a:lumMod val="25000"/>
                        <a:lumOff val="75000"/>
                      </a:schemeClr>
                    </a:solidFill>
                  </a:tcPr>
                </a:tc>
                <a:tc>
                  <a:txBody>
                    <a:bodyPr/>
                    <a:lstStyle/>
                    <a:p>
                      <a:pPr algn="ctr"/>
                      <a:r>
                        <a:rPr lang="en-US" sz="1100" b="1">
                          <a:latin typeface="Arial"/>
                          <a:cs typeface="Arial"/>
                        </a:rPr>
                        <a:t>Cases Managed</a:t>
                      </a:r>
                    </a:p>
                  </a:txBody>
                  <a:tcPr marL="97805" marR="97805" marT="48903" marB="48903" anchor="ctr">
                    <a:solidFill>
                      <a:schemeClr val="tx2">
                        <a:lumMod val="25000"/>
                        <a:lumOff val="75000"/>
                      </a:schemeClr>
                    </a:solidFill>
                  </a:tcPr>
                </a:tc>
                <a:extLst>
                  <a:ext uri="{0D108BD9-81ED-4DB2-BD59-A6C34878D82A}">
                    <a16:rowId xmlns:a16="http://schemas.microsoft.com/office/drawing/2014/main" val="3089222186"/>
                  </a:ext>
                </a:extLst>
              </a:tr>
              <a:tr h="246884">
                <a:tc>
                  <a:txBody>
                    <a:bodyPr/>
                    <a:lstStyle/>
                    <a:p>
                      <a:pPr marL="57150" lvl="0" indent="0" algn="l">
                        <a:buNone/>
                      </a:pPr>
                      <a:r>
                        <a:rPr lang="en-US" sz="1100" b="0" i="0" u="none" strike="noStrike">
                          <a:solidFill>
                            <a:srgbClr val="000000"/>
                          </a:solidFill>
                          <a:effectLst/>
                          <a:latin typeface="Arial"/>
                          <a:cs typeface="Arial"/>
                        </a:rPr>
                        <a:t>Individual &amp; Family Support</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285</a:t>
                      </a:r>
                    </a:p>
                  </a:txBody>
                  <a:tcPr marL="8150" marR="8150" marT="8150" marB="48903" anchor="ctr"/>
                </a:tc>
                <a:extLst>
                  <a:ext uri="{0D108BD9-81ED-4DB2-BD59-A6C34878D82A}">
                    <a16:rowId xmlns:a16="http://schemas.microsoft.com/office/drawing/2014/main" val="1723315940"/>
                  </a:ext>
                </a:extLst>
              </a:tr>
              <a:tr h="246884">
                <a:tc>
                  <a:txBody>
                    <a:bodyPr/>
                    <a:lstStyle/>
                    <a:p>
                      <a:pPr marL="57150" lvl="0" indent="0" algn="l">
                        <a:buNone/>
                      </a:pPr>
                      <a:r>
                        <a:rPr lang="en-US" sz="1100" b="0" i="0" u="none" strike="noStrike">
                          <a:solidFill>
                            <a:srgbClr val="000000"/>
                          </a:solidFill>
                          <a:effectLst/>
                          <a:latin typeface="Arial"/>
                          <a:cs typeface="Arial"/>
                        </a:rPr>
                        <a:t>Income Support</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161</a:t>
                      </a:r>
                    </a:p>
                  </a:txBody>
                  <a:tcPr marL="8150" marR="8150" marT="8150" marB="48903" anchor="ctr"/>
                </a:tc>
                <a:extLst>
                  <a:ext uri="{0D108BD9-81ED-4DB2-BD59-A6C34878D82A}">
                    <a16:rowId xmlns:a16="http://schemas.microsoft.com/office/drawing/2014/main" val="1945812390"/>
                  </a:ext>
                </a:extLst>
              </a:tr>
              <a:tr h="246884">
                <a:tc>
                  <a:txBody>
                    <a:bodyPr/>
                    <a:lstStyle/>
                    <a:p>
                      <a:pPr marL="57150" lvl="0" indent="0" algn="l">
                        <a:buNone/>
                      </a:pPr>
                      <a:r>
                        <a:rPr lang="en-US" sz="1100" b="0" i="0" u="none" strike="noStrike">
                          <a:solidFill>
                            <a:srgbClr val="000000"/>
                          </a:solidFill>
                          <a:effectLst/>
                          <a:latin typeface="Arial"/>
                          <a:cs typeface="Arial"/>
                        </a:rPr>
                        <a:t>Housing &amp; Shelter</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120</a:t>
                      </a:r>
                    </a:p>
                  </a:txBody>
                  <a:tcPr marL="8150" marR="8150" marT="8150" marB="48903" anchor="ctr"/>
                </a:tc>
                <a:extLst>
                  <a:ext uri="{0D108BD9-81ED-4DB2-BD59-A6C34878D82A}">
                    <a16:rowId xmlns:a16="http://schemas.microsoft.com/office/drawing/2014/main" val="2159044198"/>
                  </a:ext>
                </a:extLst>
              </a:tr>
              <a:tr h="246884">
                <a:tc>
                  <a:txBody>
                    <a:bodyPr/>
                    <a:lstStyle/>
                    <a:p>
                      <a:pPr marL="57150" lvl="0" indent="0" algn="l">
                        <a:buNone/>
                      </a:pPr>
                      <a:r>
                        <a:rPr lang="en-US" sz="1100" b="0" i="0" u="none" strike="noStrike">
                          <a:solidFill>
                            <a:srgbClr val="000000"/>
                          </a:solidFill>
                          <a:effectLst/>
                          <a:latin typeface="Arial"/>
                          <a:cs typeface="Arial"/>
                        </a:rPr>
                        <a:t>Employment</a:t>
                      </a:r>
                      <a:endParaRPr lang="en-US" sz="1100"/>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80</a:t>
                      </a:r>
                    </a:p>
                  </a:txBody>
                  <a:tcPr marL="8150" marR="8150" marT="8150" marB="48903" anchor="ctr"/>
                </a:tc>
                <a:extLst>
                  <a:ext uri="{0D108BD9-81ED-4DB2-BD59-A6C34878D82A}">
                    <a16:rowId xmlns:a16="http://schemas.microsoft.com/office/drawing/2014/main" val="410846985"/>
                  </a:ext>
                </a:extLst>
              </a:tr>
              <a:tr h="246884">
                <a:tc>
                  <a:txBody>
                    <a:bodyPr/>
                    <a:lstStyle/>
                    <a:p>
                      <a:pPr marL="57150" lvl="0" indent="0" algn="l">
                        <a:buNone/>
                      </a:pPr>
                      <a:r>
                        <a:rPr lang="en-US" sz="1100" b="0" i="0" u="none" strike="noStrike">
                          <a:solidFill>
                            <a:srgbClr val="000000"/>
                          </a:solidFill>
                          <a:effectLst/>
                          <a:latin typeface="Arial"/>
                          <a:cs typeface="Arial"/>
                        </a:rPr>
                        <a:t>Benefits Navigation</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75</a:t>
                      </a:r>
                    </a:p>
                  </a:txBody>
                  <a:tcPr marL="8150" marR="8150" marT="8150" marB="48903" anchor="ctr"/>
                </a:tc>
                <a:extLst>
                  <a:ext uri="{0D108BD9-81ED-4DB2-BD59-A6C34878D82A}">
                    <a16:rowId xmlns:a16="http://schemas.microsoft.com/office/drawing/2014/main" val="1065441438"/>
                  </a:ext>
                </a:extLst>
              </a:tr>
              <a:tr h="246884">
                <a:tc>
                  <a:txBody>
                    <a:bodyPr/>
                    <a:lstStyle/>
                    <a:p>
                      <a:pPr marL="57150" lvl="0" indent="0" algn="l">
                        <a:buNone/>
                      </a:pPr>
                      <a:r>
                        <a:rPr lang="en-US" sz="1100" b="0" i="0" u="none" strike="noStrike">
                          <a:solidFill>
                            <a:srgbClr val="000000"/>
                          </a:solidFill>
                          <a:effectLst/>
                          <a:latin typeface="Arial"/>
                          <a:cs typeface="Arial"/>
                        </a:rPr>
                        <a:t>Legal</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51</a:t>
                      </a:r>
                    </a:p>
                  </a:txBody>
                  <a:tcPr marL="8150" marR="8150" marT="8150" marB="48903" anchor="ctr"/>
                </a:tc>
                <a:extLst>
                  <a:ext uri="{0D108BD9-81ED-4DB2-BD59-A6C34878D82A}">
                    <a16:rowId xmlns:a16="http://schemas.microsoft.com/office/drawing/2014/main" val="634896174"/>
                  </a:ext>
                </a:extLst>
              </a:tr>
              <a:tr h="246884">
                <a:tc>
                  <a:txBody>
                    <a:bodyPr/>
                    <a:lstStyle/>
                    <a:p>
                      <a:pPr marL="57150" lvl="0" indent="0" algn="l">
                        <a:buNone/>
                      </a:pPr>
                      <a:r>
                        <a:rPr lang="en-US" sz="1100" b="0" i="0" u="none" strike="noStrike">
                          <a:solidFill>
                            <a:srgbClr val="000000"/>
                          </a:solidFill>
                          <a:effectLst/>
                          <a:latin typeface="Arial"/>
                          <a:cs typeface="Arial"/>
                        </a:rPr>
                        <a:t>Transportation</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26</a:t>
                      </a:r>
                    </a:p>
                  </a:txBody>
                  <a:tcPr marL="8150" marR="8150" marT="8150" marB="48903" anchor="ctr"/>
                </a:tc>
                <a:extLst>
                  <a:ext uri="{0D108BD9-81ED-4DB2-BD59-A6C34878D82A}">
                    <a16:rowId xmlns:a16="http://schemas.microsoft.com/office/drawing/2014/main" val="1496936031"/>
                  </a:ext>
                </a:extLst>
              </a:tr>
              <a:tr h="246884">
                <a:tc>
                  <a:txBody>
                    <a:bodyPr/>
                    <a:lstStyle/>
                    <a:p>
                      <a:pPr marL="57150" indent="0" algn="l" fontAlgn="b"/>
                      <a:r>
                        <a:rPr lang="en-US" sz="1100" b="0" i="0" u="none" strike="noStrike">
                          <a:solidFill>
                            <a:srgbClr val="000000"/>
                          </a:solidFill>
                          <a:effectLst/>
                          <a:latin typeface="Arial"/>
                          <a:cs typeface="Arial"/>
                        </a:rPr>
                        <a:t>Mental/Behavorial Health</a:t>
                      </a:r>
                    </a:p>
                  </a:txBody>
                  <a:tcPr marL="8150" marR="8150" marT="8150" marB="48903" anchor="ctr"/>
                </a:tc>
                <a:tc>
                  <a:txBody>
                    <a:bodyPr/>
                    <a:lstStyle/>
                    <a:p>
                      <a:pPr algn="ctr" fontAlgn="b"/>
                      <a:r>
                        <a:rPr lang="en-US" sz="1100" b="0" i="0" u="none" strike="noStrike">
                          <a:solidFill>
                            <a:srgbClr val="000000"/>
                          </a:solidFill>
                          <a:effectLst/>
                          <a:latin typeface="Arial"/>
                          <a:cs typeface="Arial"/>
                        </a:rPr>
                        <a:t>20</a:t>
                      </a:r>
                    </a:p>
                  </a:txBody>
                  <a:tcPr marL="8150" marR="8150" marT="8150" marB="48903" anchor="ctr"/>
                </a:tc>
                <a:extLst>
                  <a:ext uri="{0D108BD9-81ED-4DB2-BD59-A6C34878D82A}">
                    <a16:rowId xmlns:a16="http://schemas.microsoft.com/office/drawing/2014/main" val="256295109"/>
                  </a:ext>
                </a:extLst>
              </a:tr>
              <a:tr h="246884">
                <a:tc>
                  <a:txBody>
                    <a:bodyPr/>
                    <a:lstStyle/>
                    <a:p>
                      <a:pPr marL="57150" lvl="0" indent="0" algn="l" rtl="0">
                        <a:buNone/>
                      </a:pPr>
                      <a:r>
                        <a:rPr lang="en-US" sz="1100" b="0" i="0" u="none" strike="noStrike" kern="1200">
                          <a:solidFill>
                            <a:srgbClr val="000000"/>
                          </a:solidFill>
                          <a:effectLst/>
                          <a:latin typeface="Arial"/>
                          <a:ea typeface="+mn-ea"/>
                          <a:cs typeface="Arial"/>
                        </a:rPr>
                        <a:t>Food Assistance</a:t>
                      </a:r>
                      <a:endParaRPr lang="en-US" sz="1100"/>
                    </a:p>
                  </a:txBody>
                  <a:tcPr marL="8150" marR="8150" marT="8150" marB="48903" anchor="ctr"/>
                </a:tc>
                <a:tc>
                  <a:txBody>
                    <a:bodyPr/>
                    <a:lstStyle/>
                    <a:p>
                      <a:pPr algn="ctr" fontAlgn="b"/>
                      <a:r>
                        <a:rPr lang="en-US" sz="1100" b="0" i="0" u="none" strike="noStrike">
                          <a:solidFill>
                            <a:srgbClr val="000000"/>
                          </a:solidFill>
                          <a:effectLst/>
                          <a:latin typeface="Arial"/>
                          <a:cs typeface="Arial"/>
                        </a:rPr>
                        <a:t>13</a:t>
                      </a:r>
                    </a:p>
                  </a:txBody>
                  <a:tcPr marL="8150" marR="8150" marT="8150" marB="48903" anchor="ctr"/>
                </a:tc>
                <a:extLst>
                  <a:ext uri="{0D108BD9-81ED-4DB2-BD59-A6C34878D82A}">
                    <a16:rowId xmlns:a16="http://schemas.microsoft.com/office/drawing/2014/main" val="3211620126"/>
                  </a:ext>
                </a:extLst>
              </a:tr>
              <a:tr h="260600">
                <a:tc>
                  <a:txBody>
                    <a:bodyPr/>
                    <a:lstStyle/>
                    <a:p>
                      <a:pPr marL="57150" indent="0" algn="l" rtl="0" eaLnBrk="1" fontAlgn="b" latinLnBrk="0" hangingPunct="1"/>
                      <a:r>
                        <a:rPr lang="en-US" sz="1100" b="0" i="0" u="none" strike="noStrike" kern="1200">
                          <a:solidFill>
                            <a:srgbClr val="000000"/>
                          </a:solidFill>
                          <a:effectLst/>
                          <a:latin typeface="Arial"/>
                          <a:ea typeface="+mn-ea"/>
                          <a:cs typeface="Arial"/>
                        </a:rPr>
                        <a:t>Education</a:t>
                      </a:r>
                    </a:p>
                  </a:txBody>
                  <a:tcPr marL="8150" marR="8150" marT="8150" marB="48903" anchor="ctr"/>
                </a:tc>
                <a:tc>
                  <a:txBody>
                    <a:bodyPr/>
                    <a:lstStyle/>
                    <a:p>
                      <a:pPr algn="ctr" fontAlgn="b"/>
                      <a:r>
                        <a:rPr lang="en-US" sz="1100" b="0" i="0" u="none" strike="noStrike">
                          <a:solidFill>
                            <a:srgbClr val="000000"/>
                          </a:solidFill>
                          <a:effectLst/>
                          <a:latin typeface="Arial"/>
                          <a:cs typeface="Arial"/>
                        </a:rPr>
                        <a:t>10</a:t>
                      </a:r>
                    </a:p>
                  </a:txBody>
                  <a:tcPr marL="8150" marR="8150" marT="8150" marB="48903" anchor="ctr"/>
                </a:tc>
                <a:extLst>
                  <a:ext uri="{0D108BD9-81ED-4DB2-BD59-A6C34878D82A}">
                    <a16:rowId xmlns:a16="http://schemas.microsoft.com/office/drawing/2014/main" val="3515700948"/>
                  </a:ext>
                </a:extLst>
              </a:tr>
              <a:tr h="246884">
                <a:tc>
                  <a:txBody>
                    <a:bodyPr/>
                    <a:lstStyle/>
                    <a:p>
                      <a:pPr marL="57150" indent="0" algn="l" rtl="0" eaLnBrk="1" fontAlgn="b" latinLnBrk="0" hangingPunct="1"/>
                      <a:r>
                        <a:rPr lang="en-US" sz="1100" b="0" i="0" u="none" strike="noStrike" kern="1200">
                          <a:solidFill>
                            <a:srgbClr val="000000"/>
                          </a:solidFill>
                          <a:effectLst/>
                          <a:latin typeface="Arial"/>
                          <a:ea typeface="+mn-ea"/>
                          <a:cs typeface="Arial"/>
                        </a:rPr>
                        <a:t>Utilities</a:t>
                      </a:r>
                    </a:p>
                  </a:txBody>
                  <a:tcPr marL="8150" marR="8150" marT="8150" marB="48903" anchor="ctr"/>
                </a:tc>
                <a:tc>
                  <a:txBody>
                    <a:bodyPr/>
                    <a:lstStyle/>
                    <a:p>
                      <a:pPr algn="ctr" fontAlgn="b"/>
                      <a:r>
                        <a:rPr lang="en-US" sz="1100" b="0" i="0" u="none" strike="noStrike">
                          <a:solidFill>
                            <a:srgbClr val="000000"/>
                          </a:solidFill>
                          <a:effectLst/>
                          <a:latin typeface="Arial"/>
                          <a:cs typeface="Arial"/>
                        </a:rPr>
                        <a:t>9</a:t>
                      </a:r>
                    </a:p>
                  </a:txBody>
                  <a:tcPr marL="8150" marR="8150" marT="8150" marB="48903" anchor="ctr"/>
                </a:tc>
                <a:extLst>
                  <a:ext uri="{0D108BD9-81ED-4DB2-BD59-A6C34878D82A}">
                    <a16:rowId xmlns:a16="http://schemas.microsoft.com/office/drawing/2014/main" val="15070107"/>
                  </a:ext>
                </a:extLst>
              </a:tr>
              <a:tr h="246884">
                <a:tc>
                  <a:txBody>
                    <a:bodyPr/>
                    <a:lstStyle/>
                    <a:p>
                      <a:pPr marL="57150" lvl="0" indent="0" algn="l">
                        <a:buNone/>
                      </a:pPr>
                      <a:r>
                        <a:rPr lang="en-US" sz="1100" b="0" i="0" u="none" strike="noStrike" kern="1200">
                          <a:solidFill>
                            <a:srgbClr val="000000"/>
                          </a:solidFill>
                          <a:effectLst/>
                          <a:latin typeface="Arial"/>
                          <a:ea typeface="+mn-ea"/>
                          <a:cs typeface="Arial"/>
                        </a:rPr>
                        <a:t>Clothing &amp; Household Goods</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7</a:t>
                      </a:r>
                    </a:p>
                  </a:txBody>
                  <a:tcPr marL="8150" marR="8150" marT="8150" marB="48903" anchor="ctr"/>
                </a:tc>
                <a:extLst>
                  <a:ext uri="{0D108BD9-81ED-4DB2-BD59-A6C34878D82A}">
                    <a16:rowId xmlns:a16="http://schemas.microsoft.com/office/drawing/2014/main" val="2709098772"/>
                  </a:ext>
                </a:extLst>
              </a:tr>
              <a:tr h="246884">
                <a:tc>
                  <a:txBody>
                    <a:bodyPr/>
                    <a:lstStyle/>
                    <a:p>
                      <a:pPr marL="57150" lvl="0" indent="0" algn="l">
                        <a:buNone/>
                      </a:pPr>
                      <a:r>
                        <a:rPr lang="en-US" sz="1100" b="0" i="0" u="none" strike="noStrike" kern="1200">
                          <a:solidFill>
                            <a:srgbClr val="000000"/>
                          </a:solidFill>
                          <a:effectLst/>
                          <a:latin typeface="Arial"/>
                          <a:ea typeface="+mn-ea"/>
                          <a:cs typeface="Arial"/>
                        </a:rPr>
                        <a:t>Physical Health</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4</a:t>
                      </a:r>
                    </a:p>
                  </a:txBody>
                  <a:tcPr marL="8150" marR="8150" marT="8150" marB="48903" anchor="ctr"/>
                </a:tc>
                <a:extLst>
                  <a:ext uri="{0D108BD9-81ED-4DB2-BD59-A6C34878D82A}">
                    <a16:rowId xmlns:a16="http://schemas.microsoft.com/office/drawing/2014/main" val="2209873998"/>
                  </a:ext>
                </a:extLst>
              </a:tr>
              <a:tr h="246884">
                <a:tc>
                  <a:txBody>
                    <a:bodyPr/>
                    <a:lstStyle/>
                    <a:p>
                      <a:pPr marL="57150" lvl="0" indent="0" algn="l">
                        <a:buNone/>
                      </a:pPr>
                      <a:r>
                        <a:rPr lang="en-US" sz="1100" b="0" i="0" u="none" strike="noStrike" kern="1200">
                          <a:solidFill>
                            <a:srgbClr val="000000"/>
                          </a:solidFill>
                          <a:effectLst/>
                          <a:latin typeface="Arial"/>
                          <a:ea typeface="+mn-ea"/>
                          <a:cs typeface="Arial"/>
                        </a:rPr>
                        <a:t>Money Management </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3</a:t>
                      </a:r>
                    </a:p>
                  </a:txBody>
                  <a:tcPr marL="8150" marR="8150" marT="8150" marB="48903" anchor="ctr"/>
                </a:tc>
                <a:extLst>
                  <a:ext uri="{0D108BD9-81ED-4DB2-BD59-A6C34878D82A}">
                    <a16:rowId xmlns:a16="http://schemas.microsoft.com/office/drawing/2014/main" val="1955596344"/>
                  </a:ext>
                </a:extLst>
              </a:tr>
              <a:tr h="246884">
                <a:tc>
                  <a:txBody>
                    <a:bodyPr/>
                    <a:lstStyle/>
                    <a:p>
                      <a:pPr marL="57150" lvl="0" indent="0" algn="l">
                        <a:buNone/>
                      </a:pPr>
                      <a:r>
                        <a:rPr lang="en-US" sz="1100" b="0" i="0" u="none" strike="noStrike" kern="1200">
                          <a:solidFill>
                            <a:srgbClr val="000000"/>
                          </a:solidFill>
                          <a:effectLst/>
                          <a:latin typeface="Arial"/>
                          <a:ea typeface="+mn-ea"/>
                          <a:cs typeface="Arial"/>
                        </a:rPr>
                        <a:t>Social Enrichment</a:t>
                      </a:r>
                    </a:p>
                  </a:txBody>
                  <a:tcPr marL="8150" marR="8150" marT="8150" marB="48903" anchor="ctr"/>
                </a:tc>
                <a:tc>
                  <a:txBody>
                    <a:bodyPr/>
                    <a:lstStyle/>
                    <a:p>
                      <a:pPr lvl="0" algn="ctr">
                        <a:buNone/>
                      </a:pPr>
                      <a:r>
                        <a:rPr lang="en-US" sz="1100" b="0" i="0" u="none" strike="noStrike">
                          <a:solidFill>
                            <a:srgbClr val="000000"/>
                          </a:solidFill>
                          <a:effectLst/>
                          <a:latin typeface="Arial"/>
                          <a:cs typeface="Arial"/>
                        </a:rPr>
                        <a:t>1</a:t>
                      </a:r>
                    </a:p>
                  </a:txBody>
                  <a:tcPr marL="8150" marR="8150" marT="8150" marB="48903" anchor="ctr"/>
                </a:tc>
                <a:extLst>
                  <a:ext uri="{0D108BD9-81ED-4DB2-BD59-A6C34878D82A}">
                    <a16:rowId xmlns:a16="http://schemas.microsoft.com/office/drawing/2014/main" val="1690017824"/>
                  </a:ext>
                </a:extLst>
              </a:tr>
              <a:tr h="246884">
                <a:tc>
                  <a:txBody>
                    <a:bodyPr/>
                    <a:lstStyle/>
                    <a:p>
                      <a:pPr marL="57150" indent="0" algn="l" defTabSz="914400" rtl="0" eaLnBrk="1" fontAlgn="b" latinLnBrk="0" hangingPunct="1"/>
                      <a:r>
                        <a:rPr lang="en-US" sz="1100" b="1" i="0" u="none" strike="noStrike" kern="1200">
                          <a:solidFill>
                            <a:schemeClr val="bg1"/>
                          </a:solidFill>
                          <a:effectLst/>
                          <a:latin typeface="Arial"/>
                          <a:ea typeface="+mn-ea"/>
                          <a:cs typeface="Arial"/>
                        </a:rPr>
                        <a:t>Total</a:t>
                      </a:r>
                    </a:p>
                  </a:txBody>
                  <a:tcPr marL="8150" marR="8150" marT="8150" marB="48903" anchor="ctr"/>
                </a:tc>
                <a:tc>
                  <a:txBody>
                    <a:bodyPr/>
                    <a:lstStyle/>
                    <a:p>
                      <a:pPr lvl="0" algn="ctr">
                        <a:buNone/>
                      </a:pPr>
                      <a:r>
                        <a:rPr lang="en-US" sz="1100" b="1" i="0" u="none" strike="noStrike">
                          <a:solidFill>
                            <a:schemeClr val="bg1"/>
                          </a:solidFill>
                          <a:effectLst/>
                          <a:latin typeface="Arial"/>
                          <a:cs typeface="Arial"/>
                        </a:rPr>
                        <a:t>865</a:t>
                      </a:r>
                    </a:p>
                  </a:txBody>
                  <a:tcPr marL="8150" marR="8150" marT="8150" marB="48903" anchor="ctr"/>
                </a:tc>
                <a:extLst>
                  <a:ext uri="{0D108BD9-81ED-4DB2-BD59-A6C34878D82A}">
                    <a16:rowId xmlns:a16="http://schemas.microsoft.com/office/drawing/2014/main" val="1707159928"/>
                  </a:ext>
                </a:extLst>
              </a:tr>
            </a:tbl>
          </a:graphicData>
        </a:graphic>
      </p:graphicFrame>
      <p:pic>
        <p:nvPicPr>
          <p:cNvPr id="3" name="Picture 2">
            <a:extLst>
              <a:ext uri="{FF2B5EF4-FFF2-40B4-BE49-F238E27FC236}">
                <a16:creationId xmlns:a16="http://schemas.microsoft.com/office/drawing/2014/main" id="{7571E7BA-586C-EC6D-6F18-B7E046310F02}"/>
              </a:ext>
            </a:extLst>
          </p:cNvPr>
          <p:cNvPicPr>
            <a:picLocks noChangeAspect="1"/>
          </p:cNvPicPr>
          <p:nvPr/>
        </p:nvPicPr>
        <p:blipFill>
          <a:blip r:embed="rId3"/>
          <a:stretch>
            <a:fillRect/>
          </a:stretch>
        </p:blipFill>
        <p:spPr>
          <a:xfrm>
            <a:off x="753762" y="1385114"/>
            <a:ext cx="4845908" cy="2460797"/>
          </a:xfrm>
          <a:prstGeom prst="rect">
            <a:avLst/>
          </a:prstGeom>
        </p:spPr>
      </p:pic>
      <p:pic>
        <p:nvPicPr>
          <p:cNvPr id="5" name="Picture 4">
            <a:extLst>
              <a:ext uri="{FF2B5EF4-FFF2-40B4-BE49-F238E27FC236}">
                <a16:creationId xmlns:a16="http://schemas.microsoft.com/office/drawing/2014/main" id="{68D4BF8A-E655-93FB-0E53-431B6638488E}"/>
              </a:ext>
            </a:extLst>
          </p:cNvPr>
          <p:cNvPicPr>
            <a:picLocks noChangeAspect="1"/>
          </p:cNvPicPr>
          <p:nvPr/>
        </p:nvPicPr>
        <p:blipFill>
          <a:blip r:embed="rId4"/>
          <a:stretch>
            <a:fillRect/>
          </a:stretch>
        </p:blipFill>
        <p:spPr>
          <a:xfrm>
            <a:off x="1186248" y="4056362"/>
            <a:ext cx="4053016" cy="2205166"/>
          </a:xfrm>
          <a:prstGeom prst="rect">
            <a:avLst/>
          </a:prstGeom>
        </p:spPr>
      </p:pic>
    </p:spTree>
    <p:extLst>
      <p:ext uri="{BB962C8B-B14F-4D97-AF65-F5344CB8AC3E}">
        <p14:creationId xmlns:p14="http://schemas.microsoft.com/office/powerpoint/2010/main" val="152121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CF985-46FF-B669-0F83-9CB53AC530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756ECD-1130-17FA-A663-23E91BF07C16}"/>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AF754D9-72E2-3FD0-01AC-B3DA354CF6A8}"/>
              </a:ext>
            </a:extLst>
          </p:cNvPr>
          <p:cNvSpPr txBox="1"/>
          <p:nvPr/>
        </p:nvSpPr>
        <p:spPr>
          <a:xfrm>
            <a:off x="1182428" y="489798"/>
            <a:ext cx="10745138" cy="1323439"/>
          </a:xfrm>
          <a:prstGeom prst="rect">
            <a:avLst/>
          </a:prstGeom>
          <a:noFill/>
        </p:spPr>
        <p:txBody>
          <a:bodyPr wrap="square" lIns="91440" tIns="45720" rIns="91440" bIns="45720" rtlCol="0" anchor="t">
            <a:spAutoFit/>
          </a:bodyPr>
          <a:lstStyle/>
          <a:p>
            <a:r>
              <a:rPr lang="en-US" sz="4000" b="1">
                <a:solidFill>
                  <a:schemeClr val="bg1"/>
                </a:solidFill>
                <a:latin typeface="Arial Black"/>
                <a:ea typeface="Cambria"/>
                <a:cs typeface="Arial Black" panose="020B0604020202020204" pitchFamily="34" charset="0"/>
              </a:rPr>
              <a:t>Veteran Peer Access Network (VPAN)</a:t>
            </a:r>
            <a:endParaRPr lang="en-US" sz="4000">
              <a:solidFill>
                <a:schemeClr val="bg1"/>
              </a:solidFill>
              <a:latin typeface="Arial Black"/>
              <a:ea typeface="Cambria"/>
              <a:cs typeface="Arial Black" panose="020B0604020202020204" pitchFamily="34" charset="0"/>
            </a:endParaRPr>
          </a:p>
          <a:p>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sp>
        <p:nvSpPr>
          <p:cNvPr id="6" name="TextBox 5">
            <a:extLst>
              <a:ext uri="{FF2B5EF4-FFF2-40B4-BE49-F238E27FC236}">
                <a16:creationId xmlns:a16="http://schemas.microsoft.com/office/drawing/2014/main" id="{0229E252-69C8-CE54-5F87-3E309EA08BB3}"/>
              </a:ext>
            </a:extLst>
          </p:cNvPr>
          <p:cNvSpPr txBox="1"/>
          <p:nvPr/>
        </p:nvSpPr>
        <p:spPr>
          <a:xfrm>
            <a:off x="1006267" y="1721487"/>
            <a:ext cx="5284167"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 VPAN Community Support</a:t>
            </a:r>
          </a:p>
        </p:txBody>
      </p:sp>
      <p:sp>
        <p:nvSpPr>
          <p:cNvPr id="7" name="TextBox 6">
            <a:extLst>
              <a:ext uri="{FF2B5EF4-FFF2-40B4-BE49-F238E27FC236}">
                <a16:creationId xmlns:a16="http://schemas.microsoft.com/office/drawing/2014/main" id="{23D73A49-16B6-65BE-0928-4B36C73CB951}"/>
              </a:ext>
            </a:extLst>
          </p:cNvPr>
          <p:cNvSpPr txBox="1"/>
          <p:nvPr/>
        </p:nvSpPr>
        <p:spPr>
          <a:xfrm>
            <a:off x="1007274" y="2271732"/>
            <a:ext cx="8873495" cy="1870256"/>
          </a:xfrm>
          <a:prstGeom prst="rect">
            <a:avLst/>
          </a:prstGeom>
          <a:noFill/>
        </p:spPr>
        <p:txBody>
          <a:bodyPr wrap="square" lIns="91440" tIns="45720" rIns="91440" bIns="45720" rtlCol="0" anchor="t">
            <a:spAutoFit/>
          </a:bodyPr>
          <a:lstStyle/>
          <a:p>
            <a:pPr marL="342900" indent="-342900">
              <a:lnSpc>
                <a:spcPts val="2025"/>
              </a:lnSpc>
              <a:buFont typeface="Wingdings,Sans-Serif"/>
              <a:buChar char="§"/>
            </a:pPr>
            <a:endParaRPr lang="en-US" sz="1600">
              <a:latin typeface="Arial" panose="020B0604020202020204" pitchFamily="34" charset="0"/>
              <a:cs typeface="Arial" panose="020B0604020202020204" pitchFamily="34" charset="0"/>
            </a:endParaRPr>
          </a:p>
          <a:p>
            <a:pPr marL="342900" indent="-342900">
              <a:lnSpc>
                <a:spcPts val="2025"/>
              </a:lnSpc>
              <a:buFont typeface="Wingdings,Sans-Serif"/>
              <a:buChar char="§"/>
            </a:pPr>
            <a:r>
              <a:rPr lang="en-US" sz="1600">
                <a:latin typeface="Arial"/>
                <a:ea typeface="Calibri" panose="020F0502020204030204"/>
                <a:cs typeface="Arial"/>
              </a:rPr>
              <a:t>VPAN SD1 Heroes in the Shadow – September 12th and 13th </a:t>
            </a:r>
          </a:p>
          <a:p>
            <a:pPr marL="342900" indent="-342900">
              <a:lnSpc>
                <a:spcPts val="2025"/>
              </a:lnSpc>
              <a:buFont typeface="Wingdings,Sans-Serif"/>
              <a:buChar char="§"/>
            </a:pPr>
            <a:endParaRPr lang="en-US"/>
          </a:p>
          <a:p>
            <a:pPr marL="342900" indent="-342900">
              <a:lnSpc>
                <a:spcPts val="2025"/>
              </a:lnSpc>
              <a:buFont typeface="Wingdings,Sans-Serif"/>
              <a:buChar char="§"/>
            </a:pPr>
            <a:r>
              <a:rPr lang="en-US" sz="1600">
                <a:latin typeface="Arial"/>
                <a:ea typeface="Calibri" panose="020F0502020204030204"/>
                <a:cs typeface="Arial"/>
              </a:rPr>
              <a:t>VPAN SD5 9/11 Memorial Event at CSUN – September 11th </a:t>
            </a:r>
            <a:endParaRPr lang="en-US" sz="1600">
              <a:latin typeface="Arial" panose="020B0604020202020204" pitchFamily="34" charset="0"/>
              <a:ea typeface="Calibri" panose="020F0502020204030204"/>
              <a:cs typeface="Arial" panose="020B0604020202020204" pitchFamily="34" charset="0"/>
            </a:endParaRPr>
          </a:p>
          <a:p>
            <a:pPr marL="342900" indent="-342900">
              <a:lnSpc>
                <a:spcPts val="2025"/>
              </a:lnSpc>
              <a:buFont typeface="Wingdings,Sans-Serif"/>
              <a:buChar char="§"/>
            </a:pPr>
            <a:endParaRPr lang="en-US" sz="1600">
              <a:latin typeface="Arial" panose="020B0604020202020204" pitchFamily="34" charset="0"/>
              <a:ea typeface="Calibri" panose="020F0502020204030204"/>
              <a:cs typeface="Arial" panose="020B0604020202020204" pitchFamily="34" charset="0"/>
            </a:endParaRPr>
          </a:p>
          <a:p>
            <a:pPr marL="342900" indent="-342900">
              <a:lnSpc>
                <a:spcPts val="2025"/>
              </a:lnSpc>
              <a:buFont typeface="Wingdings,Sans-Serif"/>
              <a:buChar char="§"/>
            </a:pPr>
            <a:r>
              <a:rPr lang="en-US" sz="1600">
                <a:latin typeface="Arial"/>
                <a:ea typeface="Calibri" panose="020F0502020204030204"/>
                <a:cs typeface="Arial"/>
              </a:rPr>
              <a:t>VPAN SD5 Patriot Day Ceremony at Antelope Valley College – September 11th </a:t>
            </a:r>
          </a:p>
          <a:p>
            <a:pPr marL="342900" indent="-342900">
              <a:lnSpc>
                <a:spcPts val="2025"/>
              </a:lnSpc>
              <a:buFont typeface="Wingdings,Sans-Serif"/>
              <a:buChar char="§"/>
            </a:pPr>
            <a:endParaRPr lang="en-US" sz="1600">
              <a:latin typeface="Arial" panose="020B0604020202020204" pitchFamily="34" charset="0"/>
              <a:ea typeface="Calibri" panose="020F0502020204030204"/>
              <a:cs typeface="Arial" panose="020B0604020202020204" pitchFamily="34" charset="0"/>
            </a:endParaRPr>
          </a:p>
        </p:txBody>
      </p:sp>
      <p:pic>
        <p:nvPicPr>
          <p:cNvPr id="8" name="Picture 7">
            <a:extLst>
              <a:ext uri="{FF2B5EF4-FFF2-40B4-BE49-F238E27FC236}">
                <a16:creationId xmlns:a16="http://schemas.microsoft.com/office/drawing/2014/main" id="{25C22A60-2AE2-ED2B-5E7E-16833BC5E802}"/>
              </a:ext>
            </a:extLst>
          </p:cNvPr>
          <p:cNvPicPr>
            <a:picLocks noChangeAspect="1"/>
          </p:cNvPicPr>
          <p:nvPr/>
        </p:nvPicPr>
        <p:blipFill>
          <a:blip r:embed="rId4"/>
          <a:stretch>
            <a:fillRect/>
          </a:stretch>
        </p:blipFill>
        <p:spPr>
          <a:xfrm>
            <a:off x="740674" y="1799766"/>
            <a:ext cx="170943" cy="161446"/>
          </a:xfrm>
          <a:prstGeom prst="rect">
            <a:avLst/>
          </a:prstGeom>
        </p:spPr>
      </p:pic>
    </p:spTree>
    <p:extLst>
      <p:ext uri="{BB962C8B-B14F-4D97-AF65-F5344CB8AC3E}">
        <p14:creationId xmlns:p14="http://schemas.microsoft.com/office/powerpoint/2010/main" val="211765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EF5B-804B-ACBD-977C-8A471ADEB3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D93260-4106-8F19-41E0-0ACF72E888BE}"/>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59B9F07-3ABE-EC04-1458-6BAD28F1BC64}"/>
              </a:ext>
            </a:extLst>
          </p:cNvPr>
          <p:cNvSpPr txBox="1"/>
          <p:nvPr/>
        </p:nvSpPr>
        <p:spPr>
          <a:xfrm>
            <a:off x="1182428" y="489798"/>
            <a:ext cx="10539519"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Building Operations – Visitor Data</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sp>
        <p:nvSpPr>
          <p:cNvPr id="7" name="TextBox 6">
            <a:extLst>
              <a:ext uri="{FF2B5EF4-FFF2-40B4-BE49-F238E27FC236}">
                <a16:creationId xmlns:a16="http://schemas.microsoft.com/office/drawing/2014/main" id="{2B294D1C-3A85-6298-27A3-287E25D875DA}"/>
              </a:ext>
            </a:extLst>
          </p:cNvPr>
          <p:cNvSpPr txBox="1"/>
          <p:nvPr/>
        </p:nvSpPr>
        <p:spPr>
          <a:xfrm>
            <a:off x="1572988" y="4546603"/>
            <a:ext cx="9315946" cy="1938992"/>
          </a:xfrm>
          <a:prstGeom prst="rect">
            <a:avLst/>
          </a:prstGeom>
          <a:noFill/>
        </p:spPr>
        <p:txBody>
          <a:bodyPr wrap="square" lIns="91440" tIns="45720" rIns="91440" bIns="45720" rtlCol="0" anchor="t">
            <a:spAutoFit/>
          </a:bodyPr>
          <a:lstStyle/>
          <a:p>
            <a:pPr marL="0" indent="0">
              <a:spcBef>
                <a:spcPts val="0"/>
              </a:spcBef>
              <a:buFont typeface="Arial" panose="020B0604020202020204" pitchFamily="34" charset="0"/>
              <a:buNone/>
            </a:pPr>
            <a:r>
              <a:rPr lang="en-US" sz="1800" b="1">
                <a:latin typeface="Arial"/>
                <a:ea typeface="Cambria"/>
                <a:cs typeface="Arial"/>
              </a:rPr>
              <a:t>Visitor Volume Review – First quarter of new fiscal year. </a:t>
            </a:r>
            <a:br>
              <a:rPr lang="en-US" sz="1800" b="1">
                <a:latin typeface="Arial" panose="020B0604020202020204" pitchFamily="34" charset="0"/>
                <a:ea typeface="Cambria" panose="02040503050406030204" pitchFamily="18" charset="0"/>
                <a:cs typeface="Arial" panose="020B0604020202020204" pitchFamily="34" charset="0"/>
              </a:rPr>
            </a:br>
            <a:endParaRPr lang="en-US" sz="1200" b="1">
              <a:latin typeface="Arial" panose="020B0604020202020204" pitchFamily="34" charset="0"/>
              <a:ea typeface="Cambria" panose="02040503050406030204" pitchFamily="18" charset="0"/>
              <a:cs typeface="Arial" panose="020B0604020202020204" pitchFamily="34" charset="0"/>
            </a:endParaRPr>
          </a:p>
          <a:p>
            <a:pPr marL="285750" indent="-285750">
              <a:buFont typeface="Arial"/>
              <a:buChar char="•"/>
            </a:pPr>
            <a:r>
              <a:rPr lang="en-US" sz="1800">
                <a:latin typeface="Arial"/>
                <a:ea typeface="Cambria"/>
                <a:cs typeface="Arial"/>
              </a:rPr>
              <a:t>Building has seen 1160 more visitors than last fiscal year through first quarter.  </a:t>
            </a:r>
          </a:p>
          <a:p>
            <a:pPr marL="285750" indent="-285750">
              <a:buFont typeface="Arial"/>
              <a:buChar char="•"/>
            </a:pPr>
            <a:r>
              <a:rPr lang="en-US">
                <a:latin typeface="Arial"/>
                <a:ea typeface="Cambria"/>
                <a:cs typeface="Arial"/>
              </a:rPr>
              <a:t>Warrior Heritage Foundation has created a tremendous impact on volume with events, meetings, and film/photo shoots.  </a:t>
            </a:r>
            <a:endParaRPr lang="en-US" sz="1800">
              <a:latin typeface="Arial"/>
              <a:ea typeface="Cambria"/>
              <a:cs typeface="Arial"/>
            </a:endParaRPr>
          </a:p>
          <a:p>
            <a:pPr marL="285750" indent="-285750">
              <a:buFont typeface="Arial"/>
              <a:buChar char="•"/>
            </a:pPr>
            <a:r>
              <a:rPr lang="en-US">
                <a:latin typeface="Arial"/>
                <a:ea typeface="Cambria"/>
                <a:cs typeface="Arial"/>
              </a:rPr>
              <a:t>The building is on pace to shatter any post renovation visitor volume records.</a:t>
            </a:r>
            <a:endParaRPr lang="en-US" sz="1800">
              <a:latin typeface="Arial"/>
              <a:ea typeface="Cambria"/>
              <a:cs typeface="Arial"/>
            </a:endParaRPr>
          </a:p>
          <a:p>
            <a:pPr marL="285750" indent="-285750">
              <a:buFont typeface="Arial"/>
              <a:buChar char="•"/>
            </a:pPr>
            <a:endParaRPr lang="en-US">
              <a:highlight>
                <a:srgbClr val="F5F5F5"/>
              </a:highlight>
              <a:latin typeface="Arial"/>
              <a:ea typeface="Cambria"/>
              <a:cs typeface="Arial"/>
            </a:endParaRPr>
          </a:p>
        </p:txBody>
      </p:sp>
      <p:pic>
        <p:nvPicPr>
          <p:cNvPr id="8" name="Picture 7">
            <a:extLst>
              <a:ext uri="{FF2B5EF4-FFF2-40B4-BE49-F238E27FC236}">
                <a16:creationId xmlns:a16="http://schemas.microsoft.com/office/drawing/2014/main" id="{9B147D65-BF63-CD90-F401-FE5E9D86EBD2}"/>
              </a:ext>
            </a:extLst>
          </p:cNvPr>
          <p:cNvPicPr>
            <a:picLocks noChangeAspect="1"/>
          </p:cNvPicPr>
          <p:nvPr/>
        </p:nvPicPr>
        <p:blipFill>
          <a:blip r:embed="rId4"/>
          <a:stretch>
            <a:fillRect/>
          </a:stretch>
        </p:blipFill>
        <p:spPr>
          <a:xfrm>
            <a:off x="1312590" y="4659009"/>
            <a:ext cx="170943" cy="161446"/>
          </a:xfrm>
          <a:prstGeom prst="rect">
            <a:avLst/>
          </a:prstGeom>
        </p:spPr>
      </p:pic>
      <p:graphicFrame>
        <p:nvGraphicFramePr>
          <p:cNvPr id="3" name="Table 2">
            <a:extLst>
              <a:ext uri="{FF2B5EF4-FFF2-40B4-BE49-F238E27FC236}">
                <a16:creationId xmlns:a16="http://schemas.microsoft.com/office/drawing/2014/main" id="{9A1D5280-0489-D456-EB5D-E482EDEEDE84}"/>
              </a:ext>
            </a:extLst>
          </p:cNvPr>
          <p:cNvGraphicFramePr>
            <a:graphicFrameLocks noGrp="1"/>
          </p:cNvGraphicFramePr>
          <p:nvPr>
            <p:extLst>
              <p:ext uri="{D42A27DB-BD31-4B8C-83A1-F6EECF244321}">
                <p14:modId xmlns:p14="http://schemas.microsoft.com/office/powerpoint/2010/main" val="3775863233"/>
              </p:ext>
            </p:extLst>
          </p:nvPr>
        </p:nvGraphicFramePr>
        <p:xfrm>
          <a:off x="881348" y="1581236"/>
          <a:ext cx="4787933" cy="2686864"/>
        </p:xfrm>
        <a:graphic>
          <a:graphicData uri="http://schemas.openxmlformats.org/drawingml/2006/table">
            <a:tbl>
              <a:tblPr firstRow="1" lastRow="1" bandRow="1">
                <a:tableStyleId>{5C22544A-7EE6-4342-B048-85BDC9FD1C3A}</a:tableStyleId>
              </a:tblPr>
              <a:tblGrid>
                <a:gridCol w="1422940">
                  <a:extLst>
                    <a:ext uri="{9D8B030D-6E8A-4147-A177-3AD203B41FA5}">
                      <a16:colId xmlns:a16="http://schemas.microsoft.com/office/drawing/2014/main" val="516699183"/>
                    </a:ext>
                  </a:extLst>
                </a:gridCol>
                <a:gridCol w="1115568">
                  <a:extLst>
                    <a:ext uri="{9D8B030D-6E8A-4147-A177-3AD203B41FA5}">
                      <a16:colId xmlns:a16="http://schemas.microsoft.com/office/drawing/2014/main" val="3444737030"/>
                    </a:ext>
                  </a:extLst>
                </a:gridCol>
                <a:gridCol w="1225296">
                  <a:extLst>
                    <a:ext uri="{9D8B030D-6E8A-4147-A177-3AD203B41FA5}">
                      <a16:colId xmlns:a16="http://schemas.microsoft.com/office/drawing/2014/main" val="3393961506"/>
                    </a:ext>
                  </a:extLst>
                </a:gridCol>
                <a:gridCol w="1024129">
                  <a:extLst>
                    <a:ext uri="{9D8B030D-6E8A-4147-A177-3AD203B41FA5}">
                      <a16:colId xmlns:a16="http://schemas.microsoft.com/office/drawing/2014/main" val="227195154"/>
                    </a:ext>
                  </a:extLst>
                </a:gridCol>
              </a:tblGrid>
              <a:tr h="293416">
                <a:tc gridSpan="4">
                  <a:txBody>
                    <a:bodyPr/>
                    <a:lstStyle/>
                    <a:p>
                      <a:pPr algn="ctr"/>
                      <a:r>
                        <a:rPr lang="en-US" sz="1300">
                          <a:latin typeface="Arial"/>
                          <a:cs typeface="Arial"/>
                        </a:rPr>
                        <a:t>Annual Totals Office Visits</a:t>
                      </a:r>
                    </a:p>
                  </a:txBody>
                  <a:tcPr marL="97805" marR="97805" marT="48903" marB="48903" anchor="ctr"/>
                </a:tc>
                <a:tc hMerge="1">
                  <a:txBody>
                    <a:bodyPr/>
                    <a:lstStyle/>
                    <a:p>
                      <a:pPr algn="ctr"/>
                      <a:endParaRPr lang="en-US" sz="1400"/>
                    </a:p>
                  </a:txBody>
                  <a:tcPr/>
                </a:tc>
                <a:tc hMerge="1">
                  <a:txBody>
                    <a:bodyPr/>
                    <a:lstStyle/>
                    <a:p>
                      <a:pPr algn="ctr"/>
                      <a:endParaRPr lang="en-US" sz="1400"/>
                    </a:p>
                  </a:txBody>
                  <a:tcPr/>
                </a:tc>
                <a:tc hMerge="1">
                  <a:txBody>
                    <a:bodyPr/>
                    <a:lstStyle/>
                    <a:p>
                      <a:pPr algn="ctr"/>
                      <a:endParaRPr lang="en-US" sz="1400"/>
                    </a:p>
                  </a:txBody>
                  <a:tcPr/>
                </a:tc>
                <a:extLst>
                  <a:ext uri="{0D108BD9-81ED-4DB2-BD59-A6C34878D82A}">
                    <a16:rowId xmlns:a16="http://schemas.microsoft.com/office/drawing/2014/main" val="280105137"/>
                  </a:ext>
                </a:extLst>
              </a:tr>
              <a:tr h="293416">
                <a:tc>
                  <a:txBody>
                    <a:bodyPr/>
                    <a:lstStyle/>
                    <a:p>
                      <a:r>
                        <a:rPr lang="en-US" sz="1300" b="1">
                          <a:latin typeface="Arial"/>
                          <a:cs typeface="Arial"/>
                        </a:rPr>
                        <a:t>Office Visited</a:t>
                      </a:r>
                    </a:p>
                  </a:txBody>
                  <a:tcPr marL="97805" marR="97805" marT="48903" marB="48903" anchor="ctr">
                    <a:solidFill>
                      <a:schemeClr val="tx2">
                        <a:lumMod val="25000"/>
                        <a:lumOff val="75000"/>
                      </a:schemeClr>
                    </a:solidFill>
                  </a:tcPr>
                </a:tc>
                <a:tc>
                  <a:txBody>
                    <a:bodyPr/>
                    <a:lstStyle/>
                    <a:p>
                      <a:pPr algn="ctr"/>
                      <a:r>
                        <a:rPr lang="en-US" sz="1300" b="1">
                          <a:latin typeface="Arial"/>
                          <a:cs typeface="Arial"/>
                        </a:rPr>
                        <a:t>FY 25-26</a:t>
                      </a:r>
                    </a:p>
                  </a:txBody>
                  <a:tcPr marL="97805" marR="97805" marT="48903" marB="48903" anchor="ctr">
                    <a:solidFill>
                      <a:schemeClr val="tx2">
                        <a:lumMod val="25000"/>
                        <a:lumOff val="75000"/>
                      </a:schemeClr>
                    </a:solidFill>
                  </a:tcPr>
                </a:tc>
                <a:tc>
                  <a:txBody>
                    <a:bodyPr/>
                    <a:lstStyle/>
                    <a:p>
                      <a:pPr algn="ctr"/>
                      <a:r>
                        <a:rPr lang="en-US" sz="1300" b="1">
                          <a:latin typeface="Arial"/>
                          <a:cs typeface="Arial"/>
                        </a:rPr>
                        <a:t>FY 24-25</a:t>
                      </a:r>
                    </a:p>
                  </a:txBody>
                  <a:tcPr marL="97805" marR="97805" marT="48903" marB="48903" anchor="ctr">
                    <a:solidFill>
                      <a:schemeClr val="tx2">
                        <a:lumMod val="25000"/>
                        <a:lumOff val="75000"/>
                      </a:schemeClr>
                    </a:solidFill>
                  </a:tcPr>
                </a:tc>
                <a:tc>
                  <a:txBody>
                    <a:bodyPr/>
                    <a:lstStyle/>
                    <a:p>
                      <a:pPr algn="ctr"/>
                      <a:r>
                        <a:rPr lang="en-US" sz="1300" b="1">
                          <a:latin typeface="Arial"/>
                          <a:cs typeface="Arial"/>
                        </a:rPr>
                        <a:t>Variance</a:t>
                      </a:r>
                    </a:p>
                  </a:txBody>
                  <a:tcPr marL="97805" marR="97805" marT="48903" marB="48903" anchor="ctr">
                    <a:solidFill>
                      <a:schemeClr val="tx2">
                        <a:lumMod val="25000"/>
                        <a:lumOff val="75000"/>
                      </a:schemeClr>
                    </a:solidFill>
                  </a:tcPr>
                </a:tc>
                <a:extLst>
                  <a:ext uri="{0D108BD9-81ED-4DB2-BD59-A6C34878D82A}">
                    <a16:rowId xmlns:a16="http://schemas.microsoft.com/office/drawing/2014/main" val="3089222186"/>
                  </a:ext>
                </a:extLst>
              </a:tr>
              <a:tr h="268048">
                <a:tc>
                  <a:txBody>
                    <a:bodyPr/>
                    <a:lstStyle/>
                    <a:p>
                      <a:pPr marL="57150" indent="0" algn="l" fontAlgn="b"/>
                      <a:r>
                        <a:rPr lang="en-US" sz="1300" b="1" i="0" u="none" strike="noStrike">
                          <a:solidFill>
                            <a:srgbClr val="000000"/>
                          </a:solidFill>
                          <a:effectLst/>
                          <a:latin typeface="Arial"/>
                          <a:cs typeface="Arial"/>
                        </a:rPr>
                        <a:t>MVA</a:t>
                      </a:r>
                    </a:p>
                  </a:txBody>
                  <a:tcPr marL="8150" marR="8150" marT="8150" marB="48903" anchor="b"/>
                </a:tc>
                <a:tc>
                  <a:txBody>
                    <a:bodyPr/>
                    <a:lstStyle/>
                    <a:p>
                      <a:pPr algn="ctr" fontAlgn="b"/>
                      <a:r>
                        <a:rPr lang="en-US" sz="1300" b="1" i="0" u="none" strike="noStrike">
                          <a:solidFill>
                            <a:srgbClr val="000000"/>
                          </a:solidFill>
                          <a:effectLst/>
                          <a:latin typeface="Arial"/>
                          <a:cs typeface="Arial"/>
                        </a:rPr>
                        <a:t>2098</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lvl="0" algn="ctr">
                        <a:buNone/>
                      </a:pPr>
                      <a:r>
                        <a:rPr lang="en-US" sz="1300" b="1" i="0" u="none" strike="noStrike">
                          <a:solidFill>
                            <a:srgbClr val="000000"/>
                          </a:solidFill>
                          <a:effectLst/>
                          <a:latin typeface="Arial"/>
                          <a:cs typeface="Arial"/>
                        </a:rPr>
                        <a:t>2166</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(68)</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extLst>
                  <a:ext uri="{0D108BD9-81ED-4DB2-BD59-A6C34878D82A}">
                    <a16:rowId xmlns:a16="http://schemas.microsoft.com/office/drawing/2014/main" val="256295109"/>
                  </a:ext>
                </a:extLst>
              </a:tr>
              <a:tr h="252769">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US Vets</a:t>
                      </a:r>
                    </a:p>
                  </a:txBody>
                  <a:tcPr marL="8150" marR="8150" marT="8150" marB="48903" anchor="b"/>
                </a:tc>
                <a:tc>
                  <a:txBody>
                    <a:bodyPr/>
                    <a:lstStyle/>
                    <a:p>
                      <a:pPr algn="ctr" fontAlgn="b"/>
                      <a:r>
                        <a:rPr lang="en-US" sz="1300" b="1" i="0" u="none" strike="noStrike">
                          <a:solidFill>
                            <a:srgbClr val="000000"/>
                          </a:solidFill>
                          <a:effectLst/>
                          <a:latin typeface="Arial"/>
                          <a:cs typeface="Arial"/>
                        </a:rPr>
                        <a:t>115</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107</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8</a:t>
                      </a:r>
                    </a:p>
                  </a:txBody>
                  <a:tcPr marL="8150" marR="8150" marT="8150" marB="48903" anchor="b"/>
                </a:tc>
                <a:extLst>
                  <a:ext uri="{0D108BD9-81ED-4DB2-BD59-A6C34878D82A}">
                    <a16:rowId xmlns:a16="http://schemas.microsoft.com/office/drawing/2014/main" val="3211620126"/>
                  </a:ext>
                </a:extLst>
              </a:tr>
              <a:tr h="252769">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AJCC</a:t>
                      </a:r>
                    </a:p>
                  </a:txBody>
                  <a:tcPr marL="8150" marR="8150" marT="8150" marB="48903" anchor="b"/>
                </a:tc>
                <a:tc>
                  <a:txBody>
                    <a:bodyPr/>
                    <a:lstStyle/>
                    <a:p>
                      <a:pPr algn="ctr" fontAlgn="b"/>
                      <a:r>
                        <a:rPr lang="en-US" sz="1300" b="1" i="0" u="none" strike="noStrike">
                          <a:solidFill>
                            <a:srgbClr val="000000"/>
                          </a:solidFill>
                          <a:effectLst/>
                          <a:latin typeface="Arial"/>
                          <a:cs typeface="Arial"/>
                        </a:rPr>
                        <a:t>232</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294</a:t>
                      </a:r>
                    </a:p>
                  </a:txBody>
                  <a:tcPr marL="8150" marR="8150" marT="8150" marB="48903" anchor="b"/>
                </a:tc>
                <a:tc>
                  <a:txBody>
                    <a:bodyPr/>
                    <a:lstStyle/>
                    <a:p>
                      <a:pPr algn="ctr" fontAlgn="b"/>
                      <a:r>
                        <a:rPr lang="en-US" sz="1300" b="1" i="0" u="none" strike="noStrike">
                          <a:solidFill>
                            <a:srgbClr val="000000"/>
                          </a:solidFill>
                          <a:effectLst/>
                          <a:latin typeface="Arial"/>
                          <a:cs typeface="Arial"/>
                        </a:rPr>
                        <a:t>(62)</a:t>
                      </a:r>
                    </a:p>
                  </a:txBody>
                  <a:tcPr marL="8150" marR="8150" marT="8150" marB="48903" anchor="b"/>
                </a:tc>
                <a:extLst>
                  <a:ext uri="{0D108BD9-81ED-4DB2-BD59-A6C34878D82A}">
                    <a16:rowId xmlns:a16="http://schemas.microsoft.com/office/drawing/2014/main" val="3515700948"/>
                  </a:ext>
                </a:extLst>
              </a:tr>
              <a:tr h="252769">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DMH</a:t>
                      </a:r>
                    </a:p>
                  </a:txBody>
                  <a:tcPr marL="8150" marR="8150" marT="8150" marB="48903" anchor="b"/>
                </a:tc>
                <a:tc>
                  <a:txBody>
                    <a:bodyPr/>
                    <a:lstStyle/>
                    <a:p>
                      <a:pPr algn="ctr" fontAlgn="b"/>
                      <a:r>
                        <a:rPr lang="en-US" sz="1300" b="1" i="0" u="none" strike="noStrike">
                          <a:solidFill>
                            <a:srgbClr val="000000"/>
                          </a:solidFill>
                          <a:effectLst/>
                          <a:latin typeface="Arial"/>
                          <a:cs typeface="Arial"/>
                        </a:rPr>
                        <a:t>86</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97</a:t>
                      </a:r>
                    </a:p>
                  </a:txBody>
                  <a:tcPr marL="8150" marR="8150" marT="8150" marB="48903" anchor="b"/>
                </a:tc>
                <a:tc>
                  <a:txBody>
                    <a:bodyPr/>
                    <a:lstStyle/>
                    <a:p>
                      <a:pPr algn="ctr" fontAlgn="b"/>
                      <a:r>
                        <a:rPr lang="en-US" sz="1300" b="1" i="0" u="none" strike="noStrike">
                          <a:solidFill>
                            <a:srgbClr val="000000"/>
                          </a:solidFill>
                          <a:effectLst/>
                          <a:latin typeface="Arial"/>
                          <a:cs typeface="Arial"/>
                        </a:rPr>
                        <a:t>(11)</a:t>
                      </a:r>
                    </a:p>
                  </a:txBody>
                  <a:tcPr marL="8150" marR="8150" marT="8150" marB="48903" anchor="b"/>
                </a:tc>
                <a:extLst>
                  <a:ext uri="{0D108BD9-81ED-4DB2-BD59-A6C34878D82A}">
                    <a16:rowId xmlns:a16="http://schemas.microsoft.com/office/drawing/2014/main" val="15070107"/>
                  </a:ext>
                </a:extLst>
              </a:tr>
              <a:tr h="252769">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Support Tenants</a:t>
                      </a:r>
                    </a:p>
                  </a:txBody>
                  <a:tcPr marL="8150" marR="8150" marT="8150" marB="48903" anchor="b"/>
                </a:tc>
                <a:tc>
                  <a:txBody>
                    <a:bodyPr/>
                    <a:lstStyle/>
                    <a:p>
                      <a:pPr algn="ctr" fontAlgn="b"/>
                      <a:r>
                        <a:rPr lang="en-US" sz="1300" b="1" i="0" u="none" strike="noStrike">
                          <a:solidFill>
                            <a:srgbClr val="000000"/>
                          </a:solidFill>
                          <a:effectLst/>
                          <a:latin typeface="Arial"/>
                          <a:cs typeface="Arial"/>
                        </a:rPr>
                        <a:t>19</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17</a:t>
                      </a:r>
                    </a:p>
                  </a:txBody>
                  <a:tcPr marL="8150" marR="8150" marT="8150" marB="48903" anchor="b"/>
                </a:tc>
                <a:tc>
                  <a:txBody>
                    <a:bodyPr/>
                    <a:lstStyle/>
                    <a:p>
                      <a:pPr algn="ctr" fontAlgn="b"/>
                      <a:r>
                        <a:rPr lang="en-US" sz="1300" b="1" i="0" u="none" strike="noStrike">
                          <a:solidFill>
                            <a:srgbClr val="000000"/>
                          </a:solidFill>
                          <a:effectLst/>
                          <a:latin typeface="Arial"/>
                          <a:cs typeface="Arial"/>
                        </a:rPr>
                        <a:t>2</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extLst>
                  <a:ext uri="{0D108BD9-81ED-4DB2-BD59-A6C34878D82A}">
                    <a16:rowId xmlns:a16="http://schemas.microsoft.com/office/drawing/2014/main" val="1707159928"/>
                  </a:ext>
                </a:extLst>
              </a:tr>
              <a:tr h="252769">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Events</a:t>
                      </a:r>
                    </a:p>
                  </a:txBody>
                  <a:tcPr marL="8150" marR="8150" marT="8150" marB="48903" anchor="b"/>
                </a:tc>
                <a:tc>
                  <a:txBody>
                    <a:bodyPr/>
                    <a:lstStyle/>
                    <a:p>
                      <a:pPr algn="ctr" fontAlgn="b"/>
                      <a:r>
                        <a:rPr lang="en-US" sz="1300" b="1" i="0" u="none" strike="noStrike">
                          <a:solidFill>
                            <a:srgbClr val="000000"/>
                          </a:solidFill>
                          <a:effectLst/>
                          <a:latin typeface="Arial"/>
                          <a:cs typeface="Arial"/>
                        </a:rPr>
                        <a:t>2169</a:t>
                      </a:r>
                    </a:p>
                  </a:txBody>
                  <a:tcPr marL="8150" marR="8150" marT="8150" marB="48903" anchor="b"/>
                </a:tc>
                <a:tc>
                  <a:txBody>
                    <a:bodyPr/>
                    <a:lstStyle/>
                    <a:p>
                      <a:pPr algn="ctr" fontAlgn="b"/>
                      <a:r>
                        <a:rPr lang="en-US" sz="1300" b="1" i="0" u="none" strike="noStrike">
                          <a:solidFill>
                            <a:srgbClr val="000000"/>
                          </a:solidFill>
                          <a:effectLst/>
                          <a:latin typeface="Arial"/>
                          <a:cs typeface="Arial"/>
                        </a:rPr>
                        <a:t>878</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r>
                        <a:rPr lang="en-US" sz="1300" b="1" i="0" u="none" strike="noStrike">
                          <a:solidFill>
                            <a:srgbClr val="000000"/>
                          </a:solidFill>
                          <a:effectLst/>
                          <a:latin typeface="Arial"/>
                          <a:cs typeface="Arial"/>
                        </a:rPr>
                        <a:t>1291</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extLst>
                  <a:ext uri="{0D108BD9-81ED-4DB2-BD59-A6C34878D82A}">
                    <a16:rowId xmlns:a16="http://schemas.microsoft.com/office/drawing/2014/main" val="922485715"/>
                  </a:ext>
                </a:extLst>
              </a:tr>
              <a:tr h="252769">
                <a:tc>
                  <a:txBody>
                    <a:bodyPr/>
                    <a:lstStyle/>
                    <a:p>
                      <a:pPr marL="57150" indent="0" algn="l" defTabSz="914400" rtl="0" eaLnBrk="1" fontAlgn="b" latinLnBrk="0" hangingPunct="1"/>
                      <a:endParaRPr lang="en-US" sz="1300" b="1" i="0" u="none" strike="noStrike" kern="1200">
                        <a:solidFill>
                          <a:srgbClr val="000000"/>
                        </a:solidFill>
                        <a:effectLst/>
                        <a:latin typeface="Arial" panose="020B0604020202020204" pitchFamily="34" charset="0"/>
                        <a:ea typeface="+mn-ea"/>
                        <a:cs typeface="Arial" panose="020B0604020202020204" pitchFamily="34" charset="0"/>
                      </a:endParaRPr>
                    </a:p>
                  </a:txBody>
                  <a:tcPr marL="8150" marR="8150" marT="8150" marB="48903" anchor="b"/>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tc>
                  <a:txBody>
                    <a:bodyPr/>
                    <a:lstStyle/>
                    <a:p>
                      <a:pPr algn="ctr" fontAlgn="b"/>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8150" marR="8150" marT="8150" marB="48903" anchor="b"/>
                </a:tc>
                <a:extLst>
                  <a:ext uri="{0D108BD9-81ED-4DB2-BD59-A6C34878D82A}">
                    <a16:rowId xmlns:a16="http://schemas.microsoft.com/office/drawing/2014/main" val="1942873888"/>
                  </a:ext>
                </a:extLst>
              </a:tr>
              <a:tr h="293416">
                <a:tc>
                  <a:txBody>
                    <a:bodyPr/>
                    <a:lstStyle/>
                    <a:p>
                      <a:r>
                        <a:rPr lang="en-US" sz="1300" b="1">
                          <a:latin typeface="Arial"/>
                          <a:cs typeface="Arial"/>
                        </a:rPr>
                        <a:t>FY TOTAL </a:t>
                      </a:r>
                    </a:p>
                  </a:txBody>
                  <a:tcPr marL="97805" marR="97805" marT="48903" marB="48903" anchor="ctr"/>
                </a:tc>
                <a:tc>
                  <a:txBody>
                    <a:bodyPr/>
                    <a:lstStyle/>
                    <a:p>
                      <a:pPr algn="ctr"/>
                      <a:r>
                        <a:rPr lang="en-US" sz="1300" b="1">
                          <a:latin typeface="Arial"/>
                          <a:cs typeface="Arial"/>
                        </a:rPr>
                        <a:t>4,719</a:t>
                      </a:r>
                      <a:endParaRPr lang="en-US" sz="1300" b="1">
                        <a:latin typeface="Arial" panose="020B0604020202020204" pitchFamily="34" charset="0"/>
                        <a:cs typeface="Arial" panose="020B0604020202020204" pitchFamily="34" charset="0"/>
                      </a:endParaRPr>
                    </a:p>
                  </a:txBody>
                  <a:tcPr marL="97805" marR="97805" marT="48903" marB="48903" anchor="ctr"/>
                </a:tc>
                <a:tc>
                  <a:txBody>
                    <a:bodyPr/>
                    <a:lstStyle/>
                    <a:p>
                      <a:pPr algn="ctr"/>
                      <a:r>
                        <a:rPr lang="en-US" sz="1300" b="1">
                          <a:latin typeface="Arial"/>
                          <a:cs typeface="Arial"/>
                        </a:rPr>
                        <a:t>3,559</a:t>
                      </a:r>
                      <a:endParaRPr lang="en-US" sz="1300" b="1">
                        <a:latin typeface="Arial" panose="020B0604020202020204" pitchFamily="34" charset="0"/>
                        <a:cs typeface="Arial" panose="020B0604020202020204" pitchFamily="34" charset="0"/>
                      </a:endParaRPr>
                    </a:p>
                  </a:txBody>
                  <a:tcPr marL="97805" marR="97805" marT="48903" marB="48903" anchor="ctr"/>
                </a:tc>
                <a:tc>
                  <a:txBody>
                    <a:bodyPr/>
                    <a:lstStyle/>
                    <a:p>
                      <a:pPr algn="ctr"/>
                      <a:r>
                        <a:rPr lang="en-US" sz="1300" b="1">
                          <a:latin typeface="Arial"/>
                          <a:cs typeface="Arial"/>
                        </a:rPr>
                        <a:t>1160</a:t>
                      </a:r>
                    </a:p>
                  </a:txBody>
                  <a:tcPr marL="97805" marR="97805" marT="48903" marB="48903" anchor="ctr"/>
                </a:tc>
                <a:extLst>
                  <a:ext uri="{0D108BD9-81ED-4DB2-BD59-A6C34878D82A}">
                    <a16:rowId xmlns:a16="http://schemas.microsoft.com/office/drawing/2014/main" val="489029181"/>
                  </a:ext>
                </a:extLst>
              </a:tr>
            </a:tbl>
          </a:graphicData>
        </a:graphic>
      </p:graphicFrame>
      <p:graphicFrame>
        <p:nvGraphicFramePr>
          <p:cNvPr id="5" name="Table 4">
            <a:extLst>
              <a:ext uri="{FF2B5EF4-FFF2-40B4-BE49-F238E27FC236}">
                <a16:creationId xmlns:a16="http://schemas.microsoft.com/office/drawing/2014/main" id="{08BB4554-E48D-24C6-FEF5-9FFAA280718F}"/>
              </a:ext>
            </a:extLst>
          </p:cNvPr>
          <p:cNvGraphicFramePr>
            <a:graphicFrameLocks noGrp="1"/>
          </p:cNvGraphicFramePr>
          <p:nvPr>
            <p:extLst>
              <p:ext uri="{D42A27DB-BD31-4B8C-83A1-F6EECF244321}">
                <p14:modId xmlns:p14="http://schemas.microsoft.com/office/powerpoint/2010/main" val="3546194245"/>
              </p:ext>
            </p:extLst>
          </p:nvPr>
        </p:nvGraphicFramePr>
        <p:xfrm>
          <a:off x="5786401" y="1607520"/>
          <a:ext cx="5102533" cy="2660580"/>
        </p:xfrm>
        <a:graphic>
          <a:graphicData uri="http://schemas.openxmlformats.org/drawingml/2006/table">
            <a:tbl>
              <a:tblPr firstRow="1" lastRow="1" bandRow="1">
                <a:tableStyleId>{5C22544A-7EE6-4342-B048-85BDC9FD1C3A}</a:tableStyleId>
              </a:tblPr>
              <a:tblGrid>
                <a:gridCol w="1879197">
                  <a:extLst>
                    <a:ext uri="{9D8B030D-6E8A-4147-A177-3AD203B41FA5}">
                      <a16:colId xmlns:a16="http://schemas.microsoft.com/office/drawing/2014/main" val="516699183"/>
                    </a:ext>
                  </a:extLst>
                </a:gridCol>
                <a:gridCol w="1187964">
                  <a:extLst>
                    <a:ext uri="{9D8B030D-6E8A-4147-A177-3AD203B41FA5}">
                      <a16:colId xmlns:a16="http://schemas.microsoft.com/office/drawing/2014/main" val="3444737030"/>
                    </a:ext>
                  </a:extLst>
                </a:gridCol>
                <a:gridCol w="1129666">
                  <a:extLst>
                    <a:ext uri="{9D8B030D-6E8A-4147-A177-3AD203B41FA5}">
                      <a16:colId xmlns:a16="http://schemas.microsoft.com/office/drawing/2014/main" val="3393961506"/>
                    </a:ext>
                  </a:extLst>
                </a:gridCol>
                <a:gridCol w="905706">
                  <a:extLst>
                    <a:ext uri="{9D8B030D-6E8A-4147-A177-3AD203B41FA5}">
                      <a16:colId xmlns:a16="http://schemas.microsoft.com/office/drawing/2014/main" val="227195154"/>
                    </a:ext>
                  </a:extLst>
                </a:gridCol>
              </a:tblGrid>
              <a:tr h="250043">
                <a:tc gridSpan="4">
                  <a:txBody>
                    <a:bodyPr/>
                    <a:lstStyle/>
                    <a:p>
                      <a:pPr marL="0" algn="ctr" defTabSz="914400" rtl="0" eaLnBrk="1" latinLnBrk="0" hangingPunct="1"/>
                      <a:r>
                        <a:rPr lang="en-US" sz="1300" b="1" kern="1200">
                          <a:solidFill>
                            <a:schemeClr val="lt1"/>
                          </a:solidFill>
                          <a:latin typeface="Arial"/>
                          <a:ea typeface="+mn-ea"/>
                          <a:cs typeface="Arial"/>
                        </a:rPr>
                        <a:t>Annual Totals Visit Reason For Visit</a:t>
                      </a:r>
                    </a:p>
                  </a:txBody>
                  <a:tcPr marL="84845" marR="84845" marT="42423" marB="42423" anchor="ctr"/>
                </a:tc>
                <a:tc hMerge="1">
                  <a:txBody>
                    <a:bodyPr/>
                    <a:lstStyle/>
                    <a:p>
                      <a:pPr algn="ctr"/>
                      <a:endParaRPr lang="en-US" sz="1400"/>
                    </a:p>
                  </a:txBody>
                  <a:tcPr/>
                </a:tc>
                <a:tc hMerge="1">
                  <a:txBody>
                    <a:bodyPr/>
                    <a:lstStyle/>
                    <a:p>
                      <a:pPr algn="ctr"/>
                      <a:endParaRPr lang="en-US" sz="1400"/>
                    </a:p>
                  </a:txBody>
                  <a:tcPr/>
                </a:tc>
                <a:tc hMerge="1">
                  <a:txBody>
                    <a:bodyPr/>
                    <a:lstStyle/>
                    <a:p>
                      <a:pPr algn="ctr"/>
                      <a:endParaRPr lang="en-US" sz="1400"/>
                    </a:p>
                  </a:txBody>
                  <a:tcPr/>
                </a:tc>
                <a:extLst>
                  <a:ext uri="{0D108BD9-81ED-4DB2-BD59-A6C34878D82A}">
                    <a16:rowId xmlns:a16="http://schemas.microsoft.com/office/drawing/2014/main" val="280105137"/>
                  </a:ext>
                </a:extLst>
              </a:tr>
              <a:tr h="299302">
                <a:tc>
                  <a:txBody>
                    <a:bodyPr/>
                    <a:lstStyle/>
                    <a:p>
                      <a:pPr marL="0" algn="l" defTabSz="914400" rtl="0" eaLnBrk="1" latinLnBrk="0" hangingPunct="1"/>
                      <a:r>
                        <a:rPr lang="en-US" sz="1300" b="1" kern="1200">
                          <a:solidFill>
                            <a:schemeClr val="tx1"/>
                          </a:solidFill>
                          <a:latin typeface="Arial"/>
                          <a:ea typeface="+mn-ea"/>
                          <a:cs typeface="Arial"/>
                        </a:rPr>
                        <a:t>Visit Reason</a:t>
                      </a:r>
                    </a:p>
                  </a:txBody>
                  <a:tcPr marL="98246" marR="98246" marT="49124" marB="49124" anchor="ctr">
                    <a:solidFill>
                      <a:schemeClr val="tx2">
                        <a:lumMod val="25000"/>
                        <a:lumOff val="75000"/>
                      </a:schemeClr>
                    </a:solidFill>
                  </a:tcPr>
                </a:tc>
                <a:tc>
                  <a:txBody>
                    <a:bodyPr/>
                    <a:lstStyle/>
                    <a:p>
                      <a:pPr marL="0" algn="ctr" defTabSz="914400" rtl="0" eaLnBrk="1" latinLnBrk="0" hangingPunct="1"/>
                      <a:r>
                        <a:rPr lang="en-US" sz="1300" b="1" kern="1200">
                          <a:solidFill>
                            <a:schemeClr val="tx1"/>
                          </a:solidFill>
                          <a:latin typeface="Arial"/>
                          <a:ea typeface="+mn-ea"/>
                          <a:cs typeface="Arial"/>
                        </a:rPr>
                        <a:t>FY 25-26</a:t>
                      </a:r>
                    </a:p>
                  </a:txBody>
                  <a:tcPr marL="98246" marR="98246" marT="49124" marB="49124" anchor="ctr">
                    <a:solidFill>
                      <a:schemeClr val="tx2">
                        <a:lumMod val="25000"/>
                        <a:lumOff val="75000"/>
                      </a:schemeClr>
                    </a:solidFill>
                  </a:tcPr>
                </a:tc>
                <a:tc>
                  <a:txBody>
                    <a:bodyPr/>
                    <a:lstStyle/>
                    <a:p>
                      <a:pPr marL="0" algn="ctr" defTabSz="914400" rtl="0" eaLnBrk="1" latinLnBrk="0" hangingPunct="1"/>
                      <a:r>
                        <a:rPr lang="en-US" sz="1300" b="1" kern="1200">
                          <a:solidFill>
                            <a:schemeClr val="tx1"/>
                          </a:solidFill>
                          <a:latin typeface="Arial"/>
                          <a:ea typeface="+mn-ea"/>
                          <a:cs typeface="Arial"/>
                        </a:rPr>
                        <a:t>FY 24-25</a:t>
                      </a:r>
                    </a:p>
                  </a:txBody>
                  <a:tcPr marL="98246" marR="98246" marT="49124" marB="49124" anchor="ctr">
                    <a:solidFill>
                      <a:schemeClr val="tx2">
                        <a:lumMod val="25000"/>
                        <a:lumOff val="75000"/>
                      </a:schemeClr>
                    </a:solidFill>
                  </a:tcPr>
                </a:tc>
                <a:tc>
                  <a:txBody>
                    <a:bodyPr/>
                    <a:lstStyle/>
                    <a:p>
                      <a:pPr marL="0" algn="ctr" defTabSz="914400" rtl="0" eaLnBrk="1" latinLnBrk="0" hangingPunct="1"/>
                      <a:r>
                        <a:rPr lang="en-US" sz="1300" b="1" kern="1200">
                          <a:solidFill>
                            <a:schemeClr val="tx1"/>
                          </a:solidFill>
                          <a:latin typeface="Arial"/>
                          <a:ea typeface="+mn-ea"/>
                          <a:cs typeface="Arial"/>
                        </a:rPr>
                        <a:t>Variance</a:t>
                      </a:r>
                    </a:p>
                  </a:txBody>
                  <a:tcPr marL="98246" marR="98246" marT="49124" marB="49124" anchor="ctr">
                    <a:solidFill>
                      <a:schemeClr val="tx2">
                        <a:lumMod val="25000"/>
                        <a:lumOff val="75000"/>
                      </a:schemeClr>
                    </a:solidFill>
                  </a:tcPr>
                </a:tc>
                <a:extLst>
                  <a:ext uri="{0D108BD9-81ED-4DB2-BD59-A6C34878D82A}">
                    <a16:rowId xmlns:a16="http://schemas.microsoft.com/office/drawing/2014/main" val="3089222186"/>
                  </a:ext>
                </a:extLst>
              </a:tr>
              <a:tr h="273425">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Veteran Benefits</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2089</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2103</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(14)</a:t>
                      </a:r>
                    </a:p>
                  </a:txBody>
                  <a:tcPr marL="8187" marR="8187" marT="8187" marB="49124" anchor="b"/>
                </a:tc>
                <a:extLst>
                  <a:ext uri="{0D108BD9-81ED-4DB2-BD59-A6C34878D82A}">
                    <a16:rowId xmlns:a16="http://schemas.microsoft.com/office/drawing/2014/main" val="256295109"/>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Legal Assistance</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52</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55</a:t>
                      </a:r>
                    </a:p>
                  </a:txBody>
                  <a:tcPr marL="8187" marR="8187" marT="8187" marB="49124" anchor="b"/>
                </a:tc>
                <a:tc>
                  <a:txBody>
                    <a:bodyPr/>
                    <a:lstStyle/>
                    <a:p>
                      <a:pPr marL="0" lvl="0" algn="ctr" defTabSz="914400">
                        <a:buNone/>
                      </a:pPr>
                      <a:r>
                        <a:rPr lang="en-US" sz="1300" b="1" kern="1200">
                          <a:solidFill>
                            <a:schemeClr val="tx1"/>
                          </a:solidFill>
                          <a:latin typeface="Arial"/>
                          <a:ea typeface="+mn-ea"/>
                          <a:cs typeface="Arial"/>
                        </a:rPr>
                        <a:t>(3)</a:t>
                      </a:r>
                      <a:endParaRPr lang="en-US"/>
                    </a:p>
                  </a:txBody>
                  <a:tcPr marL="8187" marR="8187" marT="8187" marB="49124" anchor="b"/>
                </a:tc>
                <a:extLst>
                  <a:ext uri="{0D108BD9-81ED-4DB2-BD59-A6C34878D82A}">
                    <a16:rowId xmlns:a16="http://schemas.microsoft.com/office/drawing/2014/main" val="3211620126"/>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Meeting</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604</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234</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370</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extLst>
                  <a:ext uri="{0D108BD9-81ED-4DB2-BD59-A6C34878D82A}">
                    <a16:rowId xmlns:a16="http://schemas.microsoft.com/office/drawing/2014/main" val="3515700948"/>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Employment Services</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300</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315</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(15)</a:t>
                      </a:r>
                    </a:p>
                  </a:txBody>
                  <a:tcPr marL="8187" marR="8187" marT="8187" marB="49124" anchor="b"/>
                </a:tc>
                <a:extLst>
                  <a:ext uri="{0D108BD9-81ED-4DB2-BD59-A6C34878D82A}">
                    <a16:rowId xmlns:a16="http://schemas.microsoft.com/office/drawing/2014/main" val="15070107"/>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Mental Health</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85</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104</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(19)</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extLst>
                  <a:ext uri="{0D108BD9-81ED-4DB2-BD59-A6C34878D82A}">
                    <a16:rowId xmlns:a16="http://schemas.microsoft.com/office/drawing/2014/main" val="1707159928"/>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Housing</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2</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16</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(14)</a:t>
                      </a:r>
                    </a:p>
                  </a:txBody>
                  <a:tcPr marL="8187" marR="8187" marT="8187" marB="49124" anchor="b"/>
                </a:tc>
                <a:extLst>
                  <a:ext uri="{0D108BD9-81ED-4DB2-BD59-A6C34878D82A}">
                    <a16:rowId xmlns:a16="http://schemas.microsoft.com/office/drawing/2014/main" val="922485715"/>
                  </a:ext>
                </a:extLst>
              </a:tr>
              <a:tr h="257841">
                <a:tc>
                  <a:txBody>
                    <a:bodyPr/>
                    <a:lstStyle/>
                    <a:p>
                      <a:pPr marL="57150" indent="0" algn="l" defTabSz="914400" rtl="0" eaLnBrk="1" fontAlgn="b" latinLnBrk="0" hangingPunct="1"/>
                      <a:r>
                        <a:rPr lang="en-US" sz="1300" b="1" i="0" u="none" strike="noStrike" kern="1200">
                          <a:solidFill>
                            <a:srgbClr val="000000"/>
                          </a:solidFill>
                          <a:effectLst/>
                          <a:latin typeface="Arial"/>
                          <a:ea typeface="+mn-ea"/>
                          <a:cs typeface="Arial"/>
                        </a:rPr>
                        <a:t>Other</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1587</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732</a:t>
                      </a:r>
                    </a:p>
                  </a:txBody>
                  <a:tcPr marL="8187" marR="8187" marT="8187" marB="49124" anchor="b"/>
                </a:tc>
                <a:tc>
                  <a:txBody>
                    <a:bodyPr/>
                    <a:lstStyle/>
                    <a:p>
                      <a:pPr marL="0" algn="ctr" defTabSz="914400" rtl="0" eaLnBrk="1" fontAlgn="b" latinLnBrk="0" hangingPunct="1"/>
                      <a:r>
                        <a:rPr lang="en-US" sz="1300" b="1" kern="1200">
                          <a:solidFill>
                            <a:schemeClr val="tx1"/>
                          </a:solidFill>
                          <a:latin typeface="Arial"/>
                          <a:ea typeface="+mn-ea"/>
                          <a:cs typeface="Arial"/>
                        </a:rPr>
                        <a:t>855</a:t>
                      </a:r>
                      <a:endParaRPr lang="en-US" sz="1300" b="1" kern="1200">
                        <a:solidFill>
                          <a:schemeClr val="tx1"/>
                        </a:solidFill>
                        <a:latin typeface="Arial" panose="020B0604020202020204" pitchFamily="34" charset="0"/>
                        <a:ea typeface="+mn-ea"/>
                        <a:cs typeface="Arial" panose="020B0604020202020204" pitchFamily="34" charset="0"/>
                      </a:endParaRPr>
                    </a:p>
                  </a:txBody>
                  <a:tcPr marL="8187" marR="8187" marT="8187" marB="49124" anchor="b"/>
                </a:tc>
                <a:extLst>
                  <a:ext uri="{0D108BD9-81ED-4DB2-BD59-A6C34878D82A}">
                    <a16:rowId xmlns:a16="http://schemas.microsoft.com/office/drawing/2014/main" val="1942873888"/>
                  </a:ext>
                </a:extLst>
              </a:tr>
              <a:tr h="257841">
                <a:tc>
                  <a:txBody>
                    <a:bodyPr/>
                    <a:lstStyle/>
                    <a:p>
                      <a:pPr marL="0" algn="l" defTabSz="914400" rtl="0" eaLnBrk="1" fontAlgn="b" latinLnBrk="0" hangingPunct="1"/>
                      <a:r>
                        <a:rPr lang="en-US" sz="1300" b="1" kern="1200">
                          <a:solidFill>
                            <a:schemeClr val="lt1"/>
                          </a:solidFill>
                          <a:latin typeface="Arial"/>
                          <a:ea typeface="+mn-ea"/>
                          <a:cs typeface="Arial"/>
                        </a:rPr>
                        <a:t>FY Totals:</a:t>
                      </a:r>
                    </a:p>
                  </a:txBody>
                  <a:tcPr marL="8187" marR="8187" marT="8187" marB="49124" anchor="b"/>
                </a:tc>
                <a:tc>
                  <a:txBody>
                    <a:bodyPr/>
                    <a:lstStyle/>
                    <a:p>
                      <a:pPr marL="0" algn="ctr" defTabSz="914400" rtl="0" eaLnBrk="1" fontAlgn="b" latinLnBrk="0" hangingPunct="1"/>
                      <a:r>
                        <a:rPr lang="en-US" sz="1300" b="1" kern="1200">
                          <a:solidFill>
                            <a:schemeClr val="lt1"/>
                          </a:solidFill>
                          <a:latin typeface="Arial"/>
                          <a:ea typeface="+mn-ea"/>
                          <a:cs typeface="Arial"/>
                        </a:rPr>
                        <a:t>4,719</a:t>
                      </a:r>
                      <a:endParaRPr lang="en-US" sz="1300" b="1" kern="1200">
                        <a:solidFill>
                          <a:schemeClr val="lt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lt1"/>
                          </a:solidFill>
                          <a:latin typeface="Arial"/>
                          <a:ea typeface="+mn-ea"/>
                          <a:cs typeface="Arial"/>
                        </a:rPr>
                        <a:t>3,559</a:t>
                      </a:r>
                      <a:endParaRPr lang="en-US" sz="1300" b="1" kern="1200">
                        <a:solidFill>
                          <a:schemeClr val="lt1"/>
                        </a:solidFill>
                        <a:latin typeface="Arial" panose="020B0604020202020204" pitchFamily="34" charset="0"/>
                        <a:ea typeface="+mn-ea"/>
                        <a:cs typeface="Arial" panose="020B0604020202020204" pitchFamily="34" charset="0"/>
                      </a:endParaRPr>
                    </a:p>
                  </a:txBody>
                  <a:tcPr marL="8187" marR="8187" marT="8187" marB="49124" anchor="b"/>
                </a:tc>
                <a:tc>
                  <a:txBody>
                    <a:bodyPr/>
                    <a:lstStyle/>
                    <a:p>
                      <a:pPr marL="0" algn="ctr" defTabSz="914400" rtl="0" eaLnBrk="1" fontAlgn="b" latinLnBrk="0" hangingPunct="1"/>
                      <a:r>
                        <a:rPr lang="en-US" sz="1300" b="1" kern="1200">
                          <a:solidFill>
                            <a:schemeClr val="lt1"/>
                          </a:solidFill>
                          <a:latin typeface="Arial"/>
                          <a:ea typeface="+mn-ea"/>
                          <a:cs typeface="Arial"/>
                        </a:rPr>
                        <a:t>1160</a:t>
                      </a:r>
                      <a:endParaRPr lang="en-US" sz="1300" b="1" kern="1200">
                        <a:solidFill>
                          <a:schemeClr val="lt1"/>
                        </a:solidFill>
                        <a:latin typeface="Arial" panose="020B0604020202020204" pitchFamily="34" charset="0"/>
                        <a:ea typeface="+mn-ea"/>
                        <a:cs typeface="Arial" panose="020B0604020202020204" pitchFamily="34" charset="0"/>
                      </a:endParaRPr>
                    </a:p>
                  </a:txBody>
                  <a:tcPr marL="8187" marR="8187" marT="8187" marB="49124" anchor="b"/>
                </a:tc>
                <a:extLst>
                  <a:ext uri="{0D108BD9-81ED-4DB2-BD59-A6C34878D82A}">
                    <a16:rowId xmlns:a16="http://schemas.microsoft.com/office/drawing/2014/main" val="489029181"/>
                  </a:ext>
                </a:extLst>
              </a:tr>
            </a:tbl>
          </a:graphicData>
        </a:graphic>
      </p:graphicFrame>
    </p:spTree>
    <p:extLst>
      <p:ext uri="{BB962C8B-B14F-4D97-AF65-F5344CB8AC3E}">
        <p14:creationId xmlns:p14="http://schemas.microsoft.com/office/powerpoint/2010/main" val="457890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1EE3-3CAA-C1B0-3851-1F86ABC403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2FE207-5222-EC1D-D7B5-73299DDA747B}"/>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2D6A9F0-E221-64B1-EE24-200DBDFDA876}"/>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a:ea typeface="Cambria"/>
                <a:cs typeface="Arial Black" panose="020B0604020202020204" pitchFamily="34" charset="0"/>
              </a:rPr>
              <a:t>MVA Post Satisfaction Survey – CYR</a:t>
            </a:r>
            <a:endPar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pic>
        <p:nvPicPr>
          <p:cNvPr id="5" name="Picture 4">
            <a:extLst>
              <a:ext uri="{FF2B5EF4-FFF2-40B4-BE49-F238E27FC236}">
                <a16:creationId xmlns:a16="http://schemas.microsoft.com/office/drawing/2014/main" id="{CC6599FE-6C1B-2B2B-341A-03BCFE9EED2B}"/>
              </a:ext>
            </a:extLst>
          </p:cNvPr>
          <p:cNvPicPr>
            <a:picLocks noChangeAspect="1"/>
          </p:cNvPicPr>
          <p:nvPr/>
        </p:nvPicPr>
        <p:blipFill>
          <a:blip r:embed="rId4"/>
          <a:stretch>
            <a:fillRect/>
          </a:stretch>
        </p:blipFill>
        <p:spPr>
          <a:xfrm>
            <a:off x="0" y="2081218"/>
            <a:ext cx="12192000" cy="2695563"/>
          </a:xfrm>
          <a:prstGeom prst="rect">
            <a:avLst/>
          </a:prstGeom>
        </p:spPr>
      </p:pic>
    </p:spTree>
    <p:extLst>
      <p:ext uri="{BB962C8B-B14F-4D97-AF65-F5344CB8AC3E}">
        <p14:creationId xmlns:p14="http://schemas.microsoft.com/office/powerpoint/2010/main" val="80048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15E8-6E7A-B514-5A16-A0B33A498C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7EA32F-FB3B-1634-A4BF-FF7F56177EE4}"/>
              </a:ext>
            </a:extLst>
          </p:cNvPr>
          <p:cNvPicPr/>
          <p:nvPr/>
        </p:nvPicPr>
        <p:blipFill>
          <a:blip r:embed="rId3"/>
          <a:srcRect/>
          <a:stretch/>
        </p:blipFill>
        <p:spPr>
          <a:xfrm>
            <a:off x="0" y="-44644"/>
            <a:ext cx="12192000" cy="6902643"/>
          </a:xfrm>
          <a:prstGeom prst="rect">
            <a:avLst/>
          </a:prstGeom>
        </p:spPr>
      </p:pic>
      <p:sp>
        <p:nvSpPr>
          <p:cNvPr id="2" name="TextBox 1">
            <a:extLst>
              <a:ext uri="{FF2B5EF4-FFF2-40B4-BE49-F238E27FC236}">
                <a16:creationId xmlns:a16="http://schemas.microsoft.com/office/drawing/2014/main" id="{75E49697-A5E7-7AA9-909A-498E33652D51}"/>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Fiscal</a:t>
            </a:r>
          </a:p>
        </p:txBody>
      </p:sp>
      <p:sp>
        <p:nvSpPr>
          <p:cNvPr id="5" name="TextBox 4">
            <a:extLst>
              <a:ext uri="{FF2B5EF4-FFF2-40B4-BE49-F238E27FC236}">
                <a16:creationId xmlns:a16="http://schemas.microsoft.com/office/drawing/2014/main" id="{2371468C-3A9F-7B9D-73D5-341E0A1CBF1E}"/>
              </a:ext>
            </a:extLst>
          </p:cNvPr>
          <p:cNvSpPr txBox="1"/>
          <p:nvPr/>
        </p:nvSpPr>
        <p:spPr>
          <a:xfrm>
            <a:off x="1006267" y="1687482"/>
            <a:ext cx="3980722" cy="400110"/>
          </a:xfrm>
          <a:prstGeom prst="rect">
            <a:avLst/>
          </a:prstGeom>
          <a:noFill/>
        </p:spPr>
        <p:txBody>
          <a:bodyPr wrap="square" lIns="91440" tIns="45720" rIns="91440" bIns="45720" rtlCol="0" anchor="t">
            <a:spAutoFit/>
          </a:bodyPr>
          <a:lstStyle/>
          <a:p>
            <a:pPr algn="l">
              <a:lnSpc>
                <a:spcPct val="100000"/>
              </a:lnSpc>
            </a:pPr>
            <a:r>
              <a:rPr lang="en-US" sz="2000" b="1">
                <a:latin typeface="Arial"/>
                <a:ea typeface="Cambria"/>
                <a:cs typeface="Arial"/>
              </a:rPr>
              <a:t>Budget Update</a:t>
            </a:r>
            <a:endParaRPr lang="en-US" sz="2000" b="1">
              <a:latin typeface="Arial" panose="020B0604020202020204" pitchFamily="34" charset="0"/>
              <a:ea typeface="Cambria"/>
              <a:cs typeface="Arial" panose="020B0604020202020204" pitchFamily="34" charset="0"/>
            </a:endParaRPr>
          </a:p>
        </p:txBody>
      </p:sp>
      <p:sp>
        <p:nvSpPr>
          <p:cNvPr id="6" name="TextBox 5">
            <a:extLst>
              <a:ext uri="{FF2B5EF4-FFF2-40B4-BE49-F238E27FC236}">
                <a16:creationId xmlns:a16="http://schemas.microsoft.com/office/drawing/2014/main" id="{2BC20CA1-ECE9-A38A-6695-8B7421AD7452}"/>
              </a:ext>
            </a:extLst>
          </p:cNvPr>
          <p:cNvSpPr txBox="1"/>
          <p:nvPr/>
        </p:nvSpPr>
        <p:spPr>
          <a:xfrm>
            <a:off x="1006267" y="2087592"/>
            <a:ext cx="5295381" cy="1977977"/>
          </a:xfrm>
          <a:prstGeom prst="rect">
            <a:avLst/>
          </a:prstGeom>
          <a:noFill/>
        </p:spPr>
        <p:txBody>
          <a:bodyPr wrap="square" lIns="91440" tIns="45720" rIns="91440" bIns="45720" rtlCol="0" anchor="t">
            <a:spAutoFit/>
          </a:bodyPr>
          <a:lstStyle/>
          <a:p>
            <a:pPr marL="285750" indent="-285750">
              <a:spcAft>
                <a:spcPts val="600"/>
              </a:spcAft>
              <a:buFont typeface="Wingdings" panose="05000000000000000000" pitchFamily="2" charset="2"/>
              <a:buChar char="§"/>
            </a:pPr>
            <a:r>
              <a:rPr lang="en-US">
                <a:latin typeface="Arial"/>
                <a:ea typeface="Cambria"/>
                <a:cs typeface="Arial"/>
              </a:rPr>
              <a:t>BSR 5th Month </a:t>
            </a:r>
            <a:endParaRPr lang="en-US" sz="1600">
              <a:latin typeface="Arial" panose="020B0604020202020204" pitchFamily="34" charset="0"/>
              <a:ea typeface="Cambria"/>
              <a:cs typeface="Arial" panose="020B0604020202020204" pitchFamily="34" charset="0"/>
            </a:endParaRPr>
          </a:p>
          <a:p>
            <a:pPr marL="285750" indent="-285750">
              <a:spcAft>
                <a:spcPts val="600"/>
              </a:spcAft>
              <a:buFont typeface="Wingdings" panose="05000000000000000000" pitchFamily="2" charset="2"/>
              <a:buChar char="§"/>
            </a:pPr>
            <a:endParaRPr lang="en-US" sz="1600">
              <a:latin typeface="Arial" panose="020B0604020202020204" pitchFamily="34" charset="0"/>
              <a:ea typeface="Cambria"/>
              <a:cs typeface="Arial" panose="020B0604020202020204" pitchFamily="34" charset="0"/>
            </a:endParaRPr>
          </a:p>
          <a:p>
            <a:pPr marL="285750" indent="-285750">
              <a:spcAft>
                <a:spcPts val="600"/>
              </a:spcAft>
              <a:buFont typeface="Wingdings" panose="05000000000000000000" pitchFamily="2" charset="2"/>
              <a:buChar char="§"/>
            </a:pPr>
            <a:endParaRPr lang="en-US" sz="1600">
              <a:latin typeface="Arial" panose="020B0604020202020204" pitchFamily="34" charset="0"/>
              <a:ea typeface="Cambria"/>
              <a:cs typeface="Arial" panose="020B0604020202020204" pitchFamily="34" charset="0"/>
            </a:endParaRPr>
          </a:p>
          <a:p>
            <a:pPr marL="285750" indent="-285750">
              <a:spcAft>
                <a:spcPts val="600"/>
              </a:spcAft>
              <a:buFont typeface="Wingdings" panose="05000000000000000000" pitchFamily="2" charset="2"/>
              <a:buChar char="§"/>
            </a:pPr>
            <a:endParaRPr lang="en-US" sz="1600">
              <a:latin typeface="Arial" panose="020B0604020202020204" pitchFamily="34" charset="0"/>
              <a:ea typeface="Cambria"/>
              <a:cs typeface="Arial" panose="020B0604020202020204" pitchFamily="34" charset="0"/>
            </a:endParaRPr>
          </a:p>
          <a:p>
            <a:pPr>
              <a:spcAft>
                <a:spcPts val="600"/>
              </a:spcAft>
            </a:pPr>
            <a:endParaRPr lang="en-US" sz="1600" b="1">
              <a:latin typeface="Arial" panose="020B0604020202020204" pitchFamily="34" charset="0"/>
              <a:ea typeface="Cambria"/>
              <a:cs typeface="Arial" panose="020B0604020202020204" pitchFamily="34" charset="0"/>
            </a:endParaRPr>
          </a:p>
          <a:p>
            <a:pPr>
              <a:lnSpc>
                <a:spcPts val="2025"/>
              </a:lnSpc>
            </a:pPr>
            <a:endParaRPr lang="en-US" sz="1600">
              <a:highlight>
                <a:srgbClr val="F5F5F5"/>
              </a:highlight>
              <a:latin typeface="Arial" panose="020B0604020202020204" pitchFamily="34" charset="0"/>
              <a:ea typeface="Calibri" panose="020F0502020204030204"/>
              <a:cs typeface="Arial" panose="020B0604020202020204" pitchFamily="34" charset="0"/>
            </a:endParaRPr>
          </a:p>
        </p:txBody>
      </p:sp>
      <p:pic>
        <p:nvPicPr>
          <p:cNvPr id="7" name="Picture 6">
            <a:extLst>
              <a:ext uri="{FF2B5EF4-FFF2-40B4-BE49-F238E27FC236}">
                <a16:creationId xmlns:a16="http://schemas.microsoft.com/office/drawing/2014/main" id="{76C8080E-B369-8368-E588-1B52F0EACAFF}"/>
              </a:ext>
            </a:extLst>
          </p:cNvPr>
          <p:cNvPicPr>
            <a:picLocks noChangeAspect="1"/>
          </p:cNvPicPr>
          <p:nvPr/>
        </p:nvPicPr>
        <p:blipFill>
          <a:blip r:embed="rId4"/>
          <a:stretch>
            <a:fillRect/>
          </a:stretch>
        </p:blipFill>
        <p:spPr>
          <a:xfrm>
            <a:off x="740674" y="1713501"/>
            <a:ext cx="271584" cy="276465"/>
          </a:xfrm>
          <a:prstGeom prst="rect">
            <a:avLst/>
          </a:prstGeom>
        </p:spPr>
      </p:pic>
      <p:sp>
        <p:nvSpPr>
          <p:cNvPr id="8" name="TextBox 7">
            <a:extLst>
              <a:ext uri="{FF2B5EF4-FFF2-40B4-BE49-F238E27FC236}">
                <a16:creationId xmlns:a16="http://schemas.microsoft.com/office/drawing/2014/main" id="{96A17121-22E5-F7C0-B5AC-756F08523A4B}"/>
              </a:ext>
            </a:extLst>
          </p:cNvPr>
          <p:cNvSpPr txBox="1"/>
          <p:nvPr/>
        </p:nvSpPr>
        <p:spPr>
          <a:xfrm>
            <a:off x="495933" y="2772981"/>
            <a:ext cx="11204475" cy="2593531"/>
          </a:xfrm>
          <a:prstGeom prst="rect">
            <a:avLst/>
          </a:prstGeom>
          <a:noFill/>
        </p:spPr>
        <p:txBody>
          <a:bodyPr wrap="square" lIns="91440" tIns="45720" rIns="91440" bIns="45720" rtlCol="0" anchor="t">
            <a:spAutoFit/>
          </a:bodyPr>
          <a:lstStyle/>
          <a:p>
            <a:pPr>
              <a:spcAft>
                <a:spcPts val="600"/>
              </a:spcAft>
            </a:pPr>
            <a:endParaRPr lang="en-US" sz="1600">
              <a:latin typeface="Arial" panose="020B0604020202020204" pitchFamily="34" charset="0"/>
              <a:ea typeface="Cambria"/>
              <a:cs typeface="Arial" panose="020B0604020202020204" pitchFamily="34" charset="0"/>
            </a:endParaRPr>
          </a:p>
          <a:p>
            <a:pPr algn="l">
              <a:spcBef>
                <a:spcPts val="0"/>
              </a:spcBef>
              <a:spcAft>
                <a:spcPts val="600"/>
              </a:spcAft>
            </a:pPr>
            <a:r>
              <a:rPr lang="en-US" sz="2000" b="1">
                <a:latin typeface="Arial"/>
                <a:ea typeface="Cambria"/>
                <a:cs typeface="Arial"/>
              </a:rPr>
              <a:t>Impact to MVA </a:t>
            </a:r>
            <a:endParaRPr lang="en-US" sz="2000">
              <a:latin typeface="Arial" panose="020B0604020202020204" pitchFamily="34" charset="0"/>
              <a:ea typeface="Cambria"/>
              <a:cs typeface="Arial" panose="020B0604020202020204" pitchFamily="34" charset="0"/>
            </a:endParaRPr>
          </a:p>
          <a:p>
            <a:pPr>
              <a:buFont typeface="Arial" panose="05000000000000000000" pitchFamily="2" charset="2"/>
              <a:buChar char="•"/>
            </a:pPr>
            <a:r>
              <a:rPr lang="en-US" sz="1600">
                <a:latin typeface="Arial"/>
                <a:ea typeface="+mn-lt"/>
                <a:cs typeface="+mn-lt"/>
              </a:rPr>
              <a:t>Measure A is currently facing a fiscal deficit of $303 million.</a:t>
            </a:r>
            <a:endParaRPr lang="en-US" sz="1600">
              <a:latin typeface="Arial"/>
              <a:ea typeface="Cambria"/>
              <a:cs typeface="Arial"/>
            </a:endParaRPr>
          </a:p>
          <a:p>
            <a:pPr>
              <a:buFont typeface="Arial" panose="05000000000000000000" pitchFamily="2" charset="2"/>
              <a:buChar char="•"/>
            </a:pPr>
            <a:r>
              <a:rPr lang="en-US" sz="1600">
                <a:latin typeface="Arial"/>
                <a:ea typeface="+mn-lt"/>
                <a:cs typeface="+mn-lt"/>
              </a:rPr>
              <a:t>The department’s focus is on identifying reductions and cost-saving measures across all existing programs and services.</a:t>
            </a:r>
            <a:endParaRPr lang="en-US">
              <a:latin typeface="Arial"/>
              <a:cs typeface="Arial"/>
            </a:endParaRPr>
          </a:p>
          <a:p>
            <a:pPr>
              <a:buFont typeface="Arial" panose="05000000000000000000" pitchFamily="2" charset="2"/>
              <a:buChar char="•"/>
            </a:pPr>
            <a:r>
              <a:rPr lang="en-US" sz="1600">
                <a:latin typeface="Arial"/>
                <a:ea typeface="+mn-lt"/>
                <a:cs typeface="+mn-lt"/>
              </a:rPr>
              <a:t>No new funding requests are being accepted currently.</a:t>
            </a:r>
            <a:endParaRPr lang="en-US">
              <a:latin typeface="Arial"/>
              <a:cs typeface="Arial"/>
            </a:endParaRPr>
          </a:p>
          <a:p>
            <a:pPr>
              <a:buFont typeface="Arial" panose="05000000000000000000" pitchFamily="2" charset="2"/>
              <a:buChar char="•"/>
            </a:pPr>
            <a:r>
              <a:rPr lang="en-US" sz="1600">
                <a:latin typeface="Arial"/>
                <a:ea typeface="+mn-lt"/>
                <a:cs typeface="+mn-lt"/>
              </a:rPr>
              <a:t>The department is not considering expanding or adding new programming for the upcoming fiscal year.</a:t>
            </a:r>
            <a:endParaRPr lang="en-US">
              <a:latin typeface="Arial"/>
              <a:cs typeface="Arial"/>
            </a:endParaRPr>
          </a:p>
          <a:p>
            <a:pPr>
              <a:buFont typeface="Arial" panose="05000000000000000000" pitchFamily="2" charset="2"/>
              <a:buChar char="•"/>
            </a:pPr>
            <a:r>
              <a:rPr lang="en-US" sz="1600">
                <a:latin typeface="Arial"/>
                <a:ea typeface="+mn-lt"/>
                <a:cs typeface="+mn-lt"/>
              </a:rPr>
              <a:t>Current Measure A programs and services are being evaluated and maintained at their existing funding levels.</a:t>
            </a:r>
            <a:endParaRPr lang="en-US">
              <a:latin typeface="Arial"/>
            </a:endParaRPr>
          </a:p>
          <a:p>
            <a:pPr marL="285750" indent="-285750">
              <a:spcAft>
                <a:spcPts val="600"/>
              </a:spcAft>
              <a:buFont typeface="Wingdings" panose="05000000000000000000" pitchFamily="2" charset="2"/>
              <a:buChar char="§"/>
            </a:pPr>
            <a:endParaRPr lang="en-US" sz="1600">
              <a:latin typeface="Arial" panose="020B0604020202020204" pitchFamily="34" charset="0"/>
              <a:ea typeface="Cambria"/>
              <a:cs typeface="Arial" panose="020B0604020202020204" pitchFamily="34" charset="0"/>
            </a:endParaRPr>
          </a:p>
          <a:p>
            <a:pPr>
              <a:lnSpc>
                <a:spcPts val="2025"/>
              </a:lnSpc>
            </a:pPr>
            <a:endParaRPr lang="en-US" sz="1600">
              <a:highlight>
                <a:srgbClr val="F5F5F5"/>
              </a:highlight>
              <a:latin typeface="Arial" panose="020B0604020202020204" pitchFamily="34" charset="0"/>
              <a:ea typeface="Calibri" panose="020F0502020204030204"/>
              <a:cs typeface="Arial" panose="020B0604020202020204" pitchFamily="34" charset="0"/>
            </a:endParaRPr>
          </a:p>
        </p:txBody>
      </p:sp>
      <p:sp>
        <p:nvSpPr>
          <p:cNvPr id="3" name="TextBox 2">
            <a:extLst>
              <a:ext uri="{FF2B5EF4-FFF2-40B4-BE49-F238E27FC236}">
                <a16:creationId xmlns:a16="http://schemas.microsoft.com/office/drawing/2014/main" id="{B1A7B76E-D017-E312-C12D-94ECCF6A6679}"/>
              </a:ext>
            </a:extLst>
          </p:cNvPr>
          <p:cNvSpPr txBox="1"/>
          <p:nvPr/>
        </p:nvSpPr>
        <p:spPr>
          <a:xfrm>
            <a:off x="6720712" y="1716776"/>
            <a:ext cx="3980722" cy="400110"/>
          </a:xfrm>
          <a:prstGeom prst="rect">
            <a:avLst/>
          </a:prstGeom>
          <a:noFill/>
        </p:spPr>
        <p:txBody>
          <a:bodyPr wrap="square" lIns="91440" tIns="45720" rIns="91440" bIns="45720" rtlCol="0" anchor="t">
            <a:spAutoFit/>
          </a:bodyPr>
          <a:lstStyle/>
          <a:p>
            <a:pPr algn="l">
              <a:lnSpc>
                <a:spcPct val="100000"/>
              </a:lnSpc>
            </a:pPr>
            <a:r>
              <a:rPr lang="en-US" sz="2000" b="1">
                <a:latin typeface="Arial" panose="020B0604020202020204" pitchFamily="34" charset="0"/>
                <a:ea typeface="Cambria"/>
                <a:cs typeface="Arial" panose="020B0604020202020204" pitchFamily="34" charset="0"/>
              </a:rPr>
              <a:t>Budget Curtailments </a:t>
            </a:r>
          </a:p>
        </p:txBody>
      </p:sp>
      <p:pic>
        <p:nvPicPr>
          <p:cNvPr id="9" name="Picture 8">
            <a:extLst>
              <a:ext uri="{FF2B5EF4-FFF2-40B4-BE49-F238E27FC236}">
                <a16:creationId xmlns:a16="http://schemas.microsoft.com/office/drawing/2014/main" id="{18AA488F-EB00-DFE7-7584-82B0AD8B4336}"/>
              </a:ext>
            </a:extLst>
          </p:cNvPr>
          <p:cNvPicPr>
            <a:picLocks noChangeAspect="1"/>
          </p:cNvPicPr>
          <p:nvPr/>
        </p:nvPicPr>
        <p:blipFill>
          <a:blip r:embed="rId4"/>
          <a:stretch>
            <a:fillRect/>
          </a:stretch>
        </p:blipFill>
        <p:spPr>
          <a:xfrm>
            <a:off x="6299136" y="1713696"/>
            <a:ext cx="415358" cy="204579"/>
          </a:xfrm>
          <a:prstGeom prst="rect">
            <a:avLst/>
          </a:prstGeom>
        </p:spPr>
      </p:pic>
      <p:sp>
        <p:nvSpPr>
          <p:cNvPr id="12" name="TextBox 11">
            <a:extLst>
              <a:ext uri="{FF2B5EF4-FFF2-40B4-BE49-F238E27FC236}">
                <a16:creationId xmlns:a16="http://schemas.microsoft.com/office/drawing/2014/main" id="{DE392700-40D2-3A55-147F-8A740190CEE7}"/>
              </a:ext>
            </a:extLst>
          </p:cNvPr>
          <p:cNvSpPr txBox="1"/>
          <p:nvPr/>
        </p:nvSpPr>
        <p:spPr>
          <a:xfrm>
            <a:off x="6458676" y="2088723"/>
            <a:ext cx="48151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rial"/>
                <a:ea typeface="+mn-lt"/>
                <a:cs typeface="+mn-lt"/>
              </a:rPr>
              <a:t>MVA Measure A Funding FY26-27</a:t>
            </a:r>
            <a:endParaRPr lang="en-US">
              <a:latin typeface="Arial"/>
            </a:endParaRPr>
          </a:p>
        </p:txBody>
      </p:sp>
    </p:spTree>
    <p:extLst>
      <p:ext uri="{BB962C8B-B14F-4D97-AF65-F5344CB8AC3E}">
        <p14:creationId xmlns:p14="http://schemas.microsoft.com/office/powerpoint/2010/main" val="345209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938B-C97C-51B4-4CB8-DF3CBA8860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2B34BA-0A32-80B6-3E30-5B543FCCA4C7}"/>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74B82D8-0DBA-1358-8960-DD4D23CE44FC}"/>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Human Resources</a:t>
            </a:r>
          </a:p>
        </p:txBody>
      </p:sp>
      <p:grpSp>
        <p:nvGrpSpPr>
          <p:cNvPr id="3" name="Group 2">
            <a:extLst>
              <a:ext uri="{FF2B5EF4-FFF2-40B4-BE49-F238E27FC236}">
                <a16:creationId xmlns:a16="http://schemas.microsoft.com/office/drawing/2014/main" id="{B03E6B5A-A902-B22F-B07A-2A17C9771415}"/>
              </a:ext>
            </a:extLst>
          </p:cNvPr>
          <p:cNvGrpSpPr/>
          <p:nvPr/>
        </p:nvGrpSpPr>
        <p:grpSpPr>
          <a:xfrm>
            <a:off x="7425024" y="1654507"/>
            <a:ext cx="4246315" cy="400110"/>
            <a:chOff x="6999140" y="1654507"/>
            <a:chExt cx="4246315" cy="400110"/>
          </a:xfrm>
        </p:grpSpPr>
        <p:sp>
          <p:nvSpPr>
            <p:cNvPr id="10" name="TextBox 9">
              <a:extLst>
                <a:ext uri="{FF2B5EF4-FFF2-40B4-BE49-F238E27FC236}">
                  <a16:creationId xmlns:a16="http://schemas.microsoft.com/office/drawing/2014/main" id="{8A8B9924-21B9-CE6A-D0B8-678F473D9FB2}"/>
                </a:ext>
              </a:extLst>
            </p:cNvPr>
            <p:cNvSpPr txBox="1"/>
            <p:nvPr/>
          </p:nvSpPr>
          <p:spPr>
            <a:xfrm>
              <a:off x="7264733" y="1654507"/>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Breakdown</a:t>
              </a:r>
              <a:endParaRPr lang="en-US" sz="2000" b="1">
                <a:latin typeface="Arial" panose="020B0604020202020204" pitchFamily="34" charset="0"/>
                <a:ea typeface="Cambria"/>
                <a:cs typeface="Arial" panose="020B0604020202020204" pitchFamily="34" charset="0"/>
              </a:endParaRPr>
            </a:p>
          </p:txBody>
        </p:sp>
        <p:pic>
          <p:nvPicPr>
            <p:cNvPr id="11" name="Picture 10">
              <a:extLst>
                <a:ext uri="{FF2B5EF4-FFF2-40B4-BE49-F238E27FC236}">
                  <a16:creationId xmlns:a16="http://schemas.microsoft.com/office/drawing/2014/main" id="{685FF414-9F61-9C62-2608-F19F2DDFB1F4}"/>
                </a:ext>
              </a:extLst>
            </p:cNvPr>
            <p:cNvPicPr>
              <a:picLocks noChangeAspect="1"/>
            </p:cNvPicPr>
            <p:nvPr/>
          </p:nvPicPr>
          <p:blipFill>
            <a:blip r:embed="rId4"/>
            <a:stretch>
              <a:fillRect/>
            </a:stretch>
          </p:blipFill>
          <p:spPr>
            <a:xfrm>
              <a:off x="6999140" y="1766791"/>
              <a:ext cx="170943" cy="161446"/>
            </a:xfrm>
            <a:prstGeom prst="rect">
              <a:avLst/>
            </a:prstGeom>
          </p:spPr>
        </p:pic>
      </p:grpSp>
      <p:sp>
        <p:nvSpPr>
          <p:cNvPr id="12" name="TextBox 11">
            <a:extLst>
              <a:ext uri="{FF2B5EF4-FFF2-40B4-BE49-F238E27FC236}">
                <a16:creationId xmlns:a16="http://schemas.microsoft.com/office/drawing/2014/main" id="{B74045EC-7E22-D837-F266-94870CE34970}"/>
              </a:ext>
            </a:extLst>
          </p:cNvPr>
          <p:cNvSpPr txBox="1"/>
          <p:nvPr/>
        </p:nvSpPr>
        <p:spPr>
          <a:xfrm>
            <a:off x="7425023" y="2025061"/>
            <a:ext cx="4396273" cy="2139047"/>
          </a:xfrm>
          <a:prstGeom prst="rect">
            <a:avLst/>
          </a:prstGeom>
          <a:noFill/>
        </p:spPr>
        <p:txBody>
          <a:bodyPr wrap="square" lIns="91440" tIns="45720" rIns="91440" bIns="45720" rtlCol="0" anchor="t">
            <a:spAutoFit/>
          </a:bodyPr>
          <a:lstStyle/>
          <a:p>
            <a:pPr marL="285750" indent="-285750">
              <a:spcAft>
                <a:spcPts val="600"/>
              </a:spcAft>
              <a:buFont typeface="Wingdings" panose="05000000000000000000" pitchFamily="2" charset="2"/>
              <a:buChar char="§"/>
            </a:pPr>
            <a:r>
              <a:rPr lang="en-US" sz="1600">
                <a:latin typeface="Arial" panose="020B0604020202020204" pitchFamily="34" charset="0"/>
                <a:ea typeface="Cambria" panose="02040503050406030204" pitchFamily="18" charset="0"/>
                <a:cs typeface="Arial" panose="020B0604020202020204" pitchFamily="34" charset="0"/>
              </a:rPr>
              <a:t>Since the start of the year, we have successfully hired nine staff members to support our Veteran Services Division, Administrative Services Division, and Building Operations Division.</a:t>
            </a:r>
          </a:p>
          <a:p>
            <a:pPr marL="285750" indent="-285750">
              <a:spcAft>
                <a:spcPts val="600"/>
              </a:spcAft>
              <a:buFont typeface="Wingdings" panose="05000000000000000000" pitchFamily="2" charset="2"/>
              <a:buChar char="§"/>
            </a:pPr>
            <a:r>
              <a:rPr lang="en-US" sz="1600">
                <a:latin typeface="Arial" panose="020B0604020202020204" pitchFamily="34" charset="0"/>
                <a:ea typeface="Cambria" panose="02040503050406030204" pitchFamily="18" charset="0"/>
                <a:cs typeface="Arial" panose="020B0604020202020204" pitchFamily="34" charset="0"/>
              </a:rPr>
              <a:t>We have utilized emergency hiring authority to expedite the hiring process and secure high-quality candidates swiftly.</a:t>
            </a:r>
          </a:p>
        </p:txBody>
      </p:sp>
      <p:graphicFrame>
        <p:nvGraphicFramePr>
          <p:cNvPr id="13" name="Table 12">
            <a:extLst>
              <a:ext uri="{FF2B5EF4-FFF2-40B4-BE49-F238E27FC236}">
                <a16:creationId xmlns:a16="http://schemas.microsoft.com/office/drawing/2014/main" id="{F4339407-B79F-1789-ACDF-CC2D7FEBA67F}"/>
              </a:ext>
            </a:extLst>
          </p:cNvPr>
          <p:cNvGraphicFramePr>
            <a:graphicFrameLocks noGrp="1"/>
          </p:cNvGraphicFramePr>
          <p:nvPr/>
        </p:nvGraphicFramePr>
        <p:xfrm>
          <a:off x="1052202" y="1625927"/>
          <a:ext cx="5852160" cy="3585690"/>
        </p:xfrm>
        <a:graphic>
          <a:graphicData uri="http://schemas.openxmlformats.org/drawingml/2006/table">
            <a:tbl>
              <a:tblPr firstRow="1" lastRow="1" bandRow="1">
                <a:tableStyleId>{5C22544A-7EE6-4342-B048-85BDC9FD1C3A}</a:tableStyleId>
              </a:tblPr>
              <a:tblGrid>
                <a:gridCol w="914400">
                  <a:extLst>
                    <a:ext uri="{9D8B030D-6E8A-4147-A177-3AD203B41FA5}">
                      <a16:colId xmlns:a16="http://schemas.microsoft.com/office/drawing/2014/main" val="516699183"/>
                    </a:ext>
                  </a:extLst>
                </a:gridCol>
                <a:gridCol w="548640">
                  <a:extLst>
                    <a:ext uri="{9D8B030D-6E8A-4147-A177-3AD203B41FA5}">
                      <a16:colId xmlns:a16="http://schemas.microsoft.com/office/drawing/2014/main" val="2462135299"/>
                    </a:ext>
                  </a:extLst>
                </a:gridCol>
                <a:gridCol w="548640">
                  <a:extLst>
                    <a:ext uri="{9D8B030D-6E8A-4147-A177-3AD203B41FA5}">
                      <a16:colId xmlns:a16="http://schemas.microsoft.com/office/drawing/2014/main" val="697234169"/>
                    </a:ext>
                  </a:extLst>
                </a:gridCol>
                <a:gridCol w="548640">
                  <a:extLst>
                    <a:ext uri="{9D8B030D-6E8A-4147-A177-3AD203B41FA5}">
                      <a16:colId xmlns:a16="http://schemas.microsoft.com/office/drawing/2014/main" val="97433180"/>
                    </a:ext>
                  </a:extLst>
                </a:gridCol>
                <a:gridCol w="548640">
                  <a:extLst>
                    <a:ext uri="{9D8B030D-6E8A-4147-A177-3AD203B41FA5}">
                      <a16:colId xmlns:a16="http://schemas.microsoft.com/office/drawing/2014/main" val="1652141606"/>
                    </a:ext>
                  </a:extLst>
                </a:gridCol>
                <a:gridCol w="548640">
                  <a:extLst>
                    <a:ext uri="{9D8B030D-6E8A-4147-A177-3AD203B41FA5}">
                      <a16:colId xmlns:a16="http://schemas.microsoft.com/office/drawing/2014/main" val="675611311"/>
                    </a:ext>
                  </a:extLst>
                </a:gridCol>
                <a:gridCol w="548640">
                  <a:extLst>
                    <a:ext uri="{9D8B030D-6E8A-4147-A177-3AD203B41FA5}">
                      <a16:colId xmlns:a16="http://schemas.microsoft.com/office/drawing/2014/main" val="2519821822"/>
                    </a:ext>
                  </a:extLst>
                </a:gridCol>
                <a:gridCol w="548640">
                  <a:extLst>
                    <a:ext uri="{9D8B030D-6E8A-4147-A177-3AD203B41FA5}">
                      <a16:colId xmlns:a16="http://schemas.microsoft.com/office/drawing/2014/main" val="951814758"/>
                    </a:ext>
                  </a:extLst>
                </a:gridCol>
                <a:gridCol w="548640">
                  <a:extLst>
                    <a:ext uri="{9D8B030D-6E8A-4147-A177-3AD203B41FA5}">
                      <a16:colId xmlns:a16="http://schemas.microsoft.com/office/drawing/2014/main" val="4194267054"/>
                    </a:ext>
                  </a:extLst>
                </a:gridCol>
                <a:gridCol w="548640">
                  <a:extLst>
                    <a:ext uri="{9D8B030D-6E8A-4147-A177-3AD203B41FA5}">
                      <a16:colId xmlns:a16="http://schemas.microsoft.com/office/drawing/2014/main" val="2034587626"/>
                    </a:ext>
                  </a:extLst>
                </a:gridCol>
              </a:tblGrid>
              <a:tr h="341012">
                <a:tc gridSpan="10">
                  <a:txBody>
                    <a:bodyPr/>
                    <a:lstStyle/>
                    <a:p>
                      <a:pPr algn="ctr"/>
                      <a:r>
                        <a:rPr lang="en-US" sz="1200">
                          <a:latin typeface="Arial" panose="020B0604020202020204" pitchFamily="34" charset="0"/>
                          <a:cs typeface="Arial" panose="020B0604020202020204" pitchFamily="34" charset="0"/>
                        </a:rPr>
                        <a:t>NEW HIRES BY CLASSIFICATION </a:t>
                      </a:r>
                    </a:p>
                  </a:txBody>
                  <a:tcPr marL="103028" marR="103028" marT="51514" marB="51514" anchor="ctr"/>
                </a:tc>
                <a:tc hMerge="1">
                  <a:txBody>
                    <a:bodyPr/>
                    <a:lstStyle/>
                    <a:p>
                      <a:pPr algn="ctr"/>
                      <a:endParaRPr lang="en-US" sz="1200"/>
                    </a:p>
                  </a:txBody>
                  <a:tcPr anchor="ctr"/>
                </a:tc>
                <a:tc hMerge="1">
                  <a:txBody>
                    <a:bodyPr/>
                    <a:lstStyle/>
                    <a:p>
                      <a:pPr algn="ctr"/>
                      <a:endParaRPr lang="en-US" sz="14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280105137"/>
                  </a:ext>
                </a:extLst>
              </a:tr>
              <a:tr h="515139">
                <a:tc>
                  <a:txBody>
                    <a:bodyPr/>
                    <a:lstStyle/>
                    <a:p>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Jan</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Feb</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Mar</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Apr</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May</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Jun</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Jul</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Aug</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Sep</a:t>
                      </a:r>
                    </a:p>
                  </a:txBody>
                  <a:tcPr marL="103028" marR="103028" marT="51514" marB="51514" anchor="ctr"/>
                </a:tc>
                <a:extLst>
                  <a:ext uri="{0D108BD9-81ED-4DB2-BD59-A6C34878D82A}">
                    <a16:rowId xmlns:a16="http://schemas.microsoft.com/office/drawing/2014/main" val="3089222186"/>
                  </a:ext>
                </a:extLst>
              </a:tr>
              <a:tr h="341493">
                <a:tc>
                  <a:txBody>
                    <a:bodyPr/>
                    <a:lstStyle/>
                    <a:p>
                      <a:r>
                        <a:rPr lang="en-US" sz="1200" b="1" err="1">
                          <a:latin typeface="Arial" panose="020B0604020202020204" pitchFamily="34" charset="0"/>
                          <a:cs typeface="Arial" panose="020B0604020202020204" pitchFamily="34" charset="0"/>
                        </a:rPr>
                        <a:t>Supv</a:t>
                      </a:r>
                      <a:r>
                        <a:rPr lang="en-US" sz="1200" b="1">
                          <a:latin typeface="Arial" panose="020B0604020202020204" pitchFamily="34" charset="0"/>
                          <a:cs typeface="Arial" panose="020B0604020202020204" pitchFamily="34" charset="0"/>
                        </a:rPr>
                        <a:t>. VC</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256295109"/>
                  </a:ext>
                </a:extLst>
              </a:tr>
              <a:tr h="341493">
                <a:tc>
                  <a:txBody>
                    <a:bodyPr/>
                    <a:lstStyle/>
                    <a:p>
                      <a:r>
                        <a:rPr lang="en-US" sz="1200" b="1">
                          <a:latin typeface="Arial" panose="020B0604020202020204" pitchFamily="34" charset="0"/>
                          <a:cs typeface="Arial" panose="020B0604020202020204" pitchFamily="34" charset="0"/>
                        </a:rPr>
                        <a:t>VCA III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727033601"/>
                  </a:ext>
                </a:extLst>
              </a:tr>
              <a:tr h="341493">
                <a:tc>
                  <a:txBody>
                    <a:bodyPr/>
                    <a:lstStyle/>
                    <a:p>
                      <a:r>
                        <a:rPr lang="en-US" sz="1200" b="1" err="1">
                          <a:latin typeface="Arial" panose="020B0604020202020204" pitchFamily="34" charset="0"/>
                          <a:cs typeface="Arial" panose="020B0604020202020204" pitchFamily="34" charset="0"/>
                        </a:rPr>
                        <a:t>VCA</a:t>
                      </a:r>
                      <a:r>
                        <a:rPr lang="en-US" sz="1200" b="1">
                          <a:latin typeface="Arial" panose="020B0604020202020204" pitchFamily="34" charset="0"/>
                          <a:cs typeface="Arial" panose="020B0604020202020204" pitchFamily="34" charset="0"/>
                        </a:rPr>
                        <a:t> II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2</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550946308"/>
                  </a:ext>
                </a:extLst>
              </a:tr>
              <a:tr h="341012">
                <a:tc>
                  <a:txBody>
                    <a:bodyPr/>
                    <a:lstStyle/>
                    <a:p>
                      <a:r>
                        <a:rPr lang="en-US" sz="1200" b="1">
                          <a:latin typeface="Arial" panose="020B0604020202020204" pitchFamily="34" charset="0"/>
                          <a:cs typeface="Arial" panose="020B0604020202020204" pitchFamily="34" charset="0"/>
                        </a:rPr>
                        <a:t>MA</a:t>
                      </a: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2138158903"/>
                  </a:ext>
                </a:extLst>
              </a:tr>
              <a:tr h="341012">
                <a:tc>
                  <a:txBody>
                    <a:bodyPr/>
                    <a:lstStyle/>
                    <a:p>
                      <a:r>
                        <a:rPr lang="en-US" sz="1200" b="1">
                          <a:latin typeface="Arial" panose="020B0604020202020204" pitchFamily="34" charset="0"/>
                          <a:cs typeface="Arial" panose="020B0604020202020204" pitchFamily="34" charset="0"/>
                        </a:rPr>
                        <a:t>ITC</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1431709836"/>
                  </a:ext>
                </a:extLst>
              </a:tr>
              <a:tr h="341012">
                <a:tc>
                  <a:txBody>
                    <a:bodyPr/>
                    <a:lstStyle/>
                    <a:p>
                      <a:r>
                        <a:rPr lang="en-US" sz="1200" b="1">
                          <a:latin typeface="Arial" panose="020B0604020202020204" pitchFamily="34" charset="0"/>
                          <a:cs typeface="Arial" panose="020B0604020202020204" pitchFamily="34" charset="0"/>
                        </a:rPr>
                        <a:t>ASM 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110964208"/>
                  </a:ext>
                </a:extLst>
              </a:tr>
              <a:tr h="341012">
                <a:tc>
                  <a:txBody>
                    <a:bodyPr/>
                    <a:lstStyle/>
                    <a:p>
                      <a:r>
                        <a:rPr lang="en-US" sz="1200" b="1">
                          <a:latin typeface="Arial" panose="020B0604020202020204" pitchFamily="34" charset="0"/>
                          <a:cs typeface="Arial" panose="020B0604020202020204" pitchFamily="34" charset="0"/>
                        </a:rPr>
                        <a:t>IT </a:t>
                      </a:r>
                      <a:r>
                        <a:rPr lang="en-US" sz="1200" b="1" err="1">
                          <a:latin typeface="Arial" panose="020B0604020202020204" pitchFamily="34" charset="0"/>
                          <a:cs typeface="Arial" panose="020B0604020202020204" pitchFamily="34" charset="0"/>
                        </a:rPr>
                        <a:t>Supv</a:t>
                      </a:r>
                      <a:r>
                        <a:rPr lang="en-US" sz="1200" b="1">
                          <a:latin typeface="Arial" panose="020B0604020202020204" pitchFamily="34" charset="0"/>
                          <a:cs typeface="Arial" panose="020B0604020202020204" pitchFamily="34" charset="0"/>
                        </a:rPr>
                        <a:t>.</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a:latin typeface="Arial" panose="020B0604020202020204" pitchFamily="34" charset="0"/>
                          <a:cs typeface="Arial" panose="020B0604020202020204" pitchFamily="34" charset="0"/>
                        </a:rPr>
                        <a:t>1</a:t>
                      </a:r>
                    </a:p>
                  </a:txBody>
                  <a:tcPr marL="103028" marR="103028" marT="51514" marB="51514" anchor="ctr"/>
                </a:tc>
                <a:extLst>
                  <a:ext uri="{0D108BD9-81ED-4DB2-BD59-A6C34878D82A}">
                    <a16:rowId xmlns:a16="http://schemas.microsoft.com/office/drawing/2014/main" val="3774201390"/>
                  </a:ext>
                </a:extLst>
              </a:tr>
              <a:tr h="341012">
                <a:tc>
                  <a:txBody>
                    <a:bodyPr/>
                    <a:lstStyle/>
                    <a:p>
                      <a:r>
                        <a:rPr lang="en-US" sz="1200" b="1">
                          <a:latin typeface="Arial" panose="020B0604020202020204" pitchFamily="34" charset="0"/>
                          <a:cs typeface="Arial" panose="020B0604020202020204" pitchFamily="34" charset="0"/>
                        </a:rPr>
                        <a:t>TOTAL </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1</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2</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2</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2</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0</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1</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0</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0</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1</a:t>
                      </a:r>
                    </a:p>
                  </a:txBody>
                  <a:tcPr marL="103028" marR="103028" marT="51514" marB="51514" anchor="ctr"/>
                </a:tc>
                <a:extLst>
                  <a:ext uri="{0D108BD9-81ED-4DB2-BD59-A6C34878D82A}">
                    <a16:rowId xmlns:a16="http://schemas.microsoft.com/office/drawing/2014/main" val="489029181"/>
                  </a:ext>
                </a:extLst>
              </a:tr>
            </a:tbl>
          </a:graphicData>
        </a:graphic>
      </p:graphicFrame>
    </p:spTree>
    <p:extLst>
      <p:ext uri="{BB962C8B-B14F-4D97-AF65-F5344CB8AC3E}">
        <p14:creationId xmlns:p14="http://schemas.microsoft.com/office/powerpoint/2010/main" val="248982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B20C3-EECD-266C-6D63-54C2DD50930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75E0F03-08D8-B50F-3985-62B874CCF18D}"/>
              </a:ext>
            </a:extLst>
          </p:cNvPr>
          <p:cNvPicPr/>
          <p:nvPr/>
        </p:nvPicPr>
        <p:blipFill>
          <a:blip r:embed="rId2"/>
          <a:srcRect/>
          <a:stretch/>
        </p:blipFill>
        <p:spPr>
          <a:xfrm>
            <a:off x="0" y="0"/>
            <a:ext cx="12276667" cy="6858000"/>
          </a:xfrm>
          <a:prstGeom prst="rect">
            <a:avLst/>
          </a:prstGeom>
        </p:spPr>
      </p:pic>
      <p:sp>
        <p:nvSpPr>
          <p:cNvPr id="2" name="TextBox 1">
            <a:extLst>
              <a:ext uri="{FF2B5EF4-FFF2-40B4-BE49-F238E27FC236}">
                <a16:creationId xmlns:a16="http://schemas.microsoft.com/office/drawing/2014/main" id="{C0E2B5DF-CB21-ED15-ABCF-C0936206416A}"/>
              </a:ext>
            </a:extLst>
          </p:cNvPr>
          <p:cNvSpPr txBox="1"/>
          <p:nvPr/>
        </p:nvSpPr>
        <p:spPr>
          <a:xfrm>
            <a:off x="1182428" y="489798"/>
            <a:ext cx="8298563"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Claim Activity per Location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6" name="Table 5">
            <a:extLst>
              <a:ext uri="{FF2B5EF4-FFF2-40B4-BE49-F238E27FC236}">
                <a16:creationId xmlns:a16="http://schemas.microsoft.com/office/drawing/2014/main" id="{F2140632-A946-0631-4EFF-1C4B0F6503BB}"/>
              </a:ext>
            </a:extLst>
          </p:cNvPr>
          <p:cNvGraphicFramePr>
            <a:graphicFrameLocks noGrp="1"/>
          </p:cNvGraphicFramePr>
          <p:nvPr>
            <p:extLst>
              <p:ext uri="{D42A27DB-BD31-4B8C-83A1-F6EECF244321}">
                <p14:modId xmlns:p14="http://schemas.microsoft.com/office/powerpoint/2010/main" val="122446524"/>
              </p:ext>
            </p:extLst>
          </p:nvPr>
        </p:nvGraphicFramePr>
        <p:xfrm>
          <a:off x="527123" y="1717523"/>
          <a:ext cx="5044797" cy="3926234"/>
        </p:xfrm>
        <a:graphic>
          <a:graphicData uri="http://schemas.openxmlformats.org/drawingml/2006/table">
            <a:tbl>
              <a:tblPr firstRow="1" bandRow="1">
                <a:tableStyleId>{5C22544A-7EE6-4342-B048-85BDC9FD1C3A}</a:tableStyleId>
              </a:tblPr>
              <a:tblGrid>
                <a:gridCol w="3068725">
                  <a:extLst>
                    <a:ext uri="{9D8B030D-6E8A-4147-A177-3AD203B41FA5}">
                      <a16:colId xmlns:a16="http://schemas.microsoft.com/office/drawing/2014/main" val="3830928679"/>
                    </a:ext>
                  </a:extLst>
                </a:gridCol>
                <a:gridCol w="1976072">
                  <a:extLst>
                    <a:ext uri="{9D8B030D-6E8A-4147-A177-3AD203B41FA5}">
                      <a16:colId xmlns:a16="http://schemas.microsoft.com/office/drawing/2014/main" val="494667879"/>
                    </a:ext>
                  </a:extLst>
                </a:gridCol>
              </a:tblGrid>
              <a:tr h="430451">
                <a:tc>
                  <a:txBody>
                    <a:bodyPr/>
                    <a:lstStyle/>
                    <a:p>
                      <a:pPr algn="ctr"/>
                      <a:r>
                        <a:rPr lang="en-US" sz="1600">
                          <a:latin typeface="Arial"/>
                          <a:cs typeface="Arial"/>
                        </a:rPr>
                        <a:t>Office Location </a:t>
                      </a:r>
                    </a:p>
                  </a:txBody>
                  <a:tcPr/>
                </a:tc>
                <a:tc>
                  <a:txBody>
                    <a:bodyPr/>
                    <a:lstStyle/>
                    <a:p>
                      <a:pPr algn="ctr"/>
                      <a:r>
                        <a:rPr lang="en-US" sz="1600">
                          <a:latin typeface="Arial"/>
                          <a:cs typeface="Arial"/>
                        </a:rPr>
                        <a:t>Number of Claims</a:t>
                      </a:r>
                    </a:p>
                  </a:txBody>
                  <a:tcPr/>
                </a:tc>
                <a:extLst>
                  <a:ext uri="{0D108BD9-81ED-4DB2-BD59-A6C34878D82A}">
                    <a16:rowId xmlns:a16="http://schemas.microsoft.com/office/drawing/2014/main" val="3511320887"/>
                  </a:ext>
                </a:extLst>
              </a:tr>
              <a:tr h="378275">
                <a:tc>
                  <a:txBody>
                    <a:bodyPr/>
                    <a:lstStyle/>
                    <a:p>
                      <a:r>
                        <a:rPr lang="en-US" sz="1400">
                          <a:latin typeface="Arial"/>
                          <a:cs typeface="Arial"/>
                        </a:rPr>
                        <a:t>Bob Hope Patriotic Hall</a:t>
                      </a:r>
                    </a:p>
                  </a:txBody>
                  <a:tcPr anchor="ctr"/>
                </a:tc>
                <a:tc>
                  <a:txBody>
                    <a:bodyPr/>
                    <a:lstStyle/>
                    <a:p>
                      <a:pPr algn="ctr"/>
                      <a:r>
                        <a:rPr lang="en-US" sz="1400">
                          <a:solidFill>
                            <a:schemeClr val="tx1"/>
                          </a:solidFill>
                          <a:latin typeface="Arial"/>
                          <a:cs typeface="Arial"/>
                        </a:rPr>
                        <a:t>741</a:t>
                      </a:r>
                    </a:p>
                  </a:txBody>
                  <a:tcPr anchor="ctr"/>
                </a:tc>
                <a:extLst>
                  <a:ext uri="{0D108BD9-81ED-4DB2-BD59-A6C34878D82A}">
                    <a16:rowId xmlns:a16="http://schemas.microsoft.com/office/drawing/2014/main" val="2342683971"/>
                  </a:ext>
                </a:extLst>
              </a:tr>
              <a:tr h="378275">
                <a:tc>
                  <a:txBody>
                    <a:bodyPr/>
                    <a:lstStyle/>
                    <a:p>
                      <a:r>
                        <a:rPr lang="en-US" sz="1400">
                          <a:solidFill>
                            <a:schemeClr val="tx1"/>
                          </a:solidFill>
                          <a:latin typeface="Arial"/>
                          <a:cs typeface="Arial"/>
                        </a:rPr>
                        <a:t>VPAN – El Monte Rally Point</a:t>
                      </a:r>
                    </a:p>
                  </a:txBody>
                  <a:tcPr anchor="ctr"/>
                </a:tc>
                <a:tc>
                  <a:txBody>
                    <a:bodyPr/>
                    <a:lstStyle/>
                    <a:p>
                      <a:pPr algn="ctr"/>
                      <a:r>
                        <a:rPr lang="en-US" sz="1400">
                          <a:solidFill>
                            <a:schemeClr val="tx1"/>
                          </a:solidFill>
                          <a:latin typeface="Arial"/>
                          <a:cs typeface="Arial"/>
                        </a:rPr>
                        <a:t>80</a:t>
                      </a:r>
                    </a:p>
                  </a:txBody>
                  <a:tcPr anchor="ctr"/>
                </a:tc>
                <a:extLst>
                  <a:ext uri="{0D108BD9-81ED-4DB2-BD59-A6C34878D82A}">
                    <a16:rowId xmlns:a16="http://schemas.microsoft.com/office/drawing/2014/main" val="658235986"/>
                  </a:ext>
                </a:extLst>
              </a:tr>
              <a:tr h="378275">
                <a:tc>
                  <a:txBody>
                    <a:bodyPr/>
                    <a:lstStyle/>
                    <a:p>
                      <a:r>
                        <a:rPr lang="en-US" sz="1400">
                          <a:solidFill>
                            <a:schemeClr val="tx1"/>
                          </a:solidFill>
                          <a:latin typeface="Arial"/>
                          <a:cs typeface="Arial"/>
                        </a:rPr>
                        <a:t>Temple VA</a:t>
                      </a:r>
                    </a:p>
                  </a:txBody>
                  <a:tcPr anchor="ctr"/>
                </a:tc>
                <a:tc>
                  <a:txBody>
                    <a:bodyPr/>
                    <a:lstStyle/>
                    <a:p>
                      <a:pPr algn="ctr"/>
                      <a:r>
                        <a:rPr lang="en-US" sz="1400">
                          <a:solidFill>
                            <a:schemeClr val="tx1"/>
                          </a:solidFill>
                          <a:latin typeface="Arial"/>
                          <a:cs typeface="Arial"/>
                        </a:rPr>
                        <a:t>34</a:t>
                      </a:r>
                      <a:endParaRPr lang="en-US">
                        <a:solidFill>
                          <a:schemeClr val="tx1"/>
                        </a:solidFill>
                      </a:endParaRPr>
                    </a:p>
                  </a:txBody>
                  <a:tcPr anchor="ctr"/>
                </a:tc>
                <a:extLst>
                  <a:ext uri="{0D108BD9-81ED-4DB2-BD59-A6C34878D82A}">
                    <a16:rowId xmlns:a16="http://schemas.microsoft.com/office/drawing/2014/main" val="3464775912"/>
                  </a:ext>
                </a:extLst>
              </a:tr>
              <a:tr h="391319">
                <a:tc>
                  <a:txBody>
                    <a:bodyPr/>
                    <a:lstStyle/>
                    <a:p>
                      <a:pPr lvl="0">
                        <a:buNone/>
                      </a:pPr>
                      <a:r>
                        <a:rPr lang="en-US" sz="1400" noProof="0">
                          <a:solidFill>
                            <a:srgbClr val="000000"/>
                          </a:solidFill>
                          <a:latin typeface="Arial"/>
                          <a:cs typeface="Arial"/>
                        </a:rPr>
                        <a:t>West Covina</a:t>
                      </a:r>
                      <a:endParaRPr lang="en-US" sz="1400">
                        <a:latin typeface="Arial"/>
                        <a:cs typeface="Arial"/>
                      </a:endParaRPr>
                    </a:p>
                  </a:txBody>
                  <a:tcPr anchor="ctr"/>
                </a:tc>
                <a:tc>
                  <a:txBody>
                    <a:bodyPr/>
                    <a:lstStyle/>
                    <a:p>
                      <a:pPr algn="ctr"/>
                      <a:r>
                        <a:rPr lang="en-US" sz="1400">
                          <a:solidFill>
                            <a:schemeClr val="tx1"/>
                          </a:solidFill>
                          <a:latin typeface="Arial"/>
                          <a:cs typeface="Arial"/>
                        </a:rPr>
                        <a:t>363</a:t>
                      </a:r>
                    </a:p>
                  </a:txBody>
                  <a:tcPr anchor="ctr"/>
                </a:tc>
                <a:extLst>
                  <a:ext uri="{0D108BD9-81ED-4DB2-BD59-A6C34878D82A}">
                    <a16:rowId xmlns:a16="http://schemas.microsoft.com/office/drawing/2014/main" val="3116666446"/>
                  </a:ext>
                </a:extLst>
              </a:tr>
              <a:tr h="456539">
                <a:tc>
                  <a:txBody>
                    <a:bodyPr/>
                    <a:lstStyle/>
                    <a:p>
                      <a:pPr lvl="0" algn="l">
                        <a:buNone/>
                      </a:pPr>
                      <a:r>
                        <a:rPr lang="en-US" sz="1400" b="0" i="0" u="none" strike="noStrike" noProof="0">
                          <a:solidFill>
                            <a:schemeClr val="tx1"/>
                          </a:solidFill>
                          <a:latin typeface="Arial"/>
                          <a:cs typeface="Arial"/>
                        </a:rPr>
                        <a:t>El Monte (DPSS)</a:t>
                      </a:r>
                      <a:endParaRPr lang="en-US" sz="1400">
                        <a:solidFill>
                          <a:schemeClr val="tx1"/>
                        </a:solidFill>
                        <a:latin typeface="Arial"/>
                        <a:cs typeface="Arial"/>
                      </a:endParaRPr>
                    </a:p>
                  </a:txBody>
                  <a:tcPr anchor="ctr"/>
                </a:tc>
                <a:tc>
                  <a:txBody>
                    <a:bodyPr/>
                    <a:lstStyle/>
                    <a:p>
                      <a:pPr lvl="0" algn="ctr">
                        <a:buNone/>
                      </a:pPr>
                      <a:r>
                        <a:rPr lang="en-US" sz="1400">
                          <a:solidFill>
                            <a:schemeClr val="tx1"/>
                          </a:solidFill>
                          <a:latin typeface="Arial"/>
                          <a:cs typeface="Arial"/>
                        </a:rPr>
                        <a:t>132</a:t>
                      </a:r>
                    </a:p>
                  </a:txBody>
                  <a:tcPr anchor="ctr"/>
                </a:tc>
                <a:extLst>
                  <a:ext uri="{0D108BD9-81ED-4DB2-BD59-A6C34878D82A}">
                    <a16:rowId xmlns:a16="http://schemas.microsoft.com/office/drawing/2014/main" val="68439037"/>
                  </a:ext>
                </a:extLst>
              </a:tr>
              <a:tr h="378275">
                <a:tc>
                  <a:txBody>
                    <a:bodyPr/>
                    <a:lstStyle/>
                    <a:p>
                      <a:pPr lvl="0">
                        <a:buNone/>
                      </a:pPr>
                      <a:r>
                        <a:rPr lang="en-US" sz="1300" b="0" i="0" u="none" strike="noStrike" noProof="0">
                          <a:solidFill>
                            <a:schemeClr val="tx1"/>
                          </a:solidFill>
                          <a:latin typeface="Arial"/>
                          <a:cs typeface="Arial"/>
                        </a:rPr>
                        <a:t>VPAN – Establishing SD2 Rally Point</a:t>
                      </a:r>
                      <a:endParaRPr lang="en-US" sz="1300">
                        <a:solidFill>
                          <a:schemeClr val="tx1"/>
                        </a:solidFill>
                        <a:latin typeface="Arial"/>
                        <a:cs typeface="Arial"/>
                      </a:endParaRPr>
                    </a:p>
                  </a:txBody>
                  <a:tcPr anchor="ctr"/>
                </a:tc>
                <a:tc>
                  <a:txBody>
                    <a:bodyPr/>
                    <a:lstStyle/>
                    <a:p>
                      <a:pPr lvl="0" algn="ctr">
                        <a:buNone/>
                      </a:pPr>
                      <a:r>
                        <a:rPr lang="en-US" sz="1400" b="0" i="0" u="none" strike="noStrike" noProof="0">
                          <a:solidFill>
                            <a:schemeClr val="tx1"/>
                          </a:solidFill>
                          <a:latin typeface="Arial"/>
                        </a:rPr>
                        <a:t>N/A</a:t>
                      </a:r>
                    </a:p>
                  </a:txBody>
                  <a:tcPr anchor="ctr"/>
                </a:tc>
                <a:extLst>
                  <a:ext uri="{0D108BD9-81ED-4DB2-BD59-A6C34878D82A}">
                    <a16:rowId xmlns:a16="http://schemas.microsoft.com/office/drawing/2014/main" val="1842986954"/>
                  </a:ext>
                </a:extLst>
              </a:tr>
              <a:tr h="378275">
                <a:tc>
                  <a:txBody>
                    <a:bodyPr/>
                    <a:lstStyle/>
                    <a:p>
                      <a:pPr lvl="0">
                        <a:buNone/>
                      </a:pPr>
                      <a:r>
                        <a:rPr lang="en-US" sz="1400" b="0" i="0" u="none" strike="noStrike" noProof="0">
                          <a:solidFill>
                            <a:schemeClr val="tx1"/>
                          </a:solidFill>
                          <a:latin typeface="Arial"/>
                          <a:cs typeface="Arial"/>
                        </a:rPr>
                        <a:t>West Los Angeles VA/Culver City</a:t>
                      </a:r>
                    </a:p>
                  </a:txBody>
                  <a:tcPr anchor="ctr"/>
                </a:tc>
                <a:tc>
                  <a:txBody>
                    <a:bodyPr/>
                    <a:lstStyle/>
                    <a:p>
                      <a:pPr lvl="0" algn="ctr">
                        <a:buNone/>
                      </a:pPr>
                      <a:r>
                        <a:rPr lang="en-US" sz="1400" b="0" i="0" u="none" strike="noStrike" noProof="0">
                          <a:solidFill>
                            <a:schemeClr val="tx1"/>
                          </a:solidFill>
                          <a:latin typeface="Arial"/>
                        </a:rPr>
                        <a:t>317</a:t>
                      </a:r>
                    </a:p>
                  </a:txBody>
                  <a:tcPr anchor="ctr"/>
                </a:tc>
                <a:extLst>
                  <a:ext uri="{0D108BD9-81ED-4DB2-BD59-A6C34878D82A}">
                    <a16:rowId xmlns:a16="http://schemas.microsoft.com/office/drawing/2014/main" val="334391944"/>
                  </a:ext>
                </a:extLst>
              </a:tr>
              <a:tr h="378275">
                <a:tc>
                  <a:txBody>
                    <a:bodyPr/>
                    <a:lstStyle/>
                    <a:p>
                      <a:pPr lvl="0">
                        <a:buNone/>
                      </a:pPr>
                      <a:r>
                        <a:rPr lang="en-US" sz="1400" b="0" i="0" u="none" strike="noStrike" noProof="0">
                          <a:solidFill>
                            <a:schemeClr val="tx1"/>
                          </a:solidFill>
                          <a:latin typeface="Arial"/>
                          <a:cs typeface="Arial"/>
                        </a:rPr>
                        <a:t>VPAN – Sherman Oaks</a:t>
                      </a:r>
                    </a:p>
                  </a:txBody>
                  <a:tcPr anchor="ctr"/>
                </a:tc>
                <a:tc>
                  <a:txBody>
                    <a:bodyPr/>
                    <a:lstStyle/>
                    <a:p>
                      <a:pPr lvl="0" algn="ctr">
                        <a:buNone/>
                      </a:pPr>
                      <a:r>
                        <a:rPr lang="en-US" sz="1400" b="0" i="0" u="none" strike="noStrike" noProof="0">
                          <a:solidFill>
                            <a:schemeClr val="tx1"/>
                          </a:solidFill>
                          <a:latin typeface="Arial"/>
                        </a:rPr>
                        <a:t>111</a:t>
                      </a:r>
                    </a:p>
                  </a:txBody>
                  <a:tcPr anchor="ctr"/>
                </a:tc>
                <a:extLst>
                  <a:ext uri="{0D108BD9-81ED-4DB2-BD59-A6C34878D82A}">
                    <a16:rowId xmlns:a16="http://schemas.microsoft.com/office/drawing/2014/main" val="3383417133"/>
                  </a:ext>
                </a:extLst>
              </a:tr>
              <a:tr h="378275">
                <a:tc>
                  <a:txBody>
                    <a:bodyPr/>
                    <a:lstStyle/>
                    <a:p>
                      <a:pPr lvl="0">
                        <a:buNone/>
                      </a:pPr>
                      <a:r>
                        <a:rPr lang="en-US" sz="1400" b="0" i="0" u="none" strike="noStrike" noProof="0">
                          <a:solidFill>
                            <a:schemeClr val="tx1"/>
                          </a:solidFill>
                          <a:latin typeface="Arial"/>
                          <a:cs typeface="Arial"/>
                        </a:rPr>
                        <a:t>Sepulveda VA</a:t>
                      </a:r>
                    </a:p>
                  </a:txBody>
                  <a:tcPr anchor="ctr"/>
                </a:tc>
                <a:tc>
                  <a:txBody>
                    <a:bodyPr/>
                    <a:lstStyle/>
                    <a:p>
                      <a:pPr lvl="0" algn="ctr">
                        <a:buNone/>
                      </a:pPr>
                      <a:r>
                        <a:rPr lang="en-US" sz="1400" b="0" i="0" u="none" strike="noStrike" noProof="0">
                          <a:solidFill>
                            <a:schemeClr val="tx1"/>
                          </a:solidFill>
                          <a:latin typeface="Arial"/>
                        </a:rPr>
                        <a:t>113</a:t>
                      </a:r>
                    </a:p>
                  </a:txBody>
                  <a:tcPr anchor="ctr"/>
                </a:tc>
                <a:extLst>
                  <a:ext uri="{0D108BD9-81ED-4DB2-BD59-A6C34878D82A}">
                    <a16:rowId xmlns:a16="http://schemas.microsoft.com/office/drawing/2014/main" val="758050091"/>
                  </a:ext>
                </a:extLst>
              </a:tr>
            </a:tbl>
          </a:graphicData>
        </a:graphic>
      </p:graphicFrame>
      <p:graphicFrame>
        <p:nvGraphicFramePr>
          <p:cNvPr id="7" name="Table 6">
            <a:extLst>
              <a:ext uri="{FF2B5EF4-FFF2-40B4-BE49-F238E27FC236}">
                <a16:creationId xmlns:a16="http://schemas.microsoft.com/office/drawing/2014/main" id="{ED5A06C2-8F7F-F1A4-0098-9A9F6D590E60}"/>
              </a:ext>
            </a:extLst>
          </p:cNvPr>
          <p:cNvGraphicFramePr>
            <a:graphicFrameLocks noGrp="1"/>
          </p:cNvGraphicFramePr>
          <p:nvPr>
            <p:extLst>
              <p:ext uri="{D42A27DB-BD31-4B8C-83A1-F6EECF244321}">
                <p14:modId xmlns:p14="http://schemas.microsoft.com/office/powerpoint/2010/main" val="2177337385"/>
              </p:ext>
            </p:extLst>
          </p:nvPr>
        </p:nvGraphicFramePr>
        <p:xfrm>
          <a:off x="6363729" y="1719648"/>
          <a:ext cx="5304412" cy="3874268"/>
        </p:xfrm>
        <a:graphic>
          <a:graphicData uri="http://schemas.openxmlformats.org/drawingml/2006/table">
            <a:tbl>
              <a:tblPr firstRow="1" bandRow="1">
                <a:tableStyleId>{5C22544A-7EE6-4342-B048-85BDC9FD1C3A}</a:tableStyleId>
              </a:tblPr>
              <a:tblGrid>
                <a:gridCol w="3345271">
                  <a:extLst>
                    <a:ext uri="{9D8B030D-6E8A-4147-A177-3AD203B41FA5}">
                      <a16:colId xmlns:a16="http://schemas.microsoft.com/office/drawing/2014/main" val="3830928679"/>
                    </a:ext>
                  </a:extLst>
                </a:gridCol>
                <a:gridCol w="1959141">
                  <a:extLst>
                    <a:ext uri="{9D8B030D-6E8A-4147-A177-3AD203B41FA5}">
                      <a16:colId xmlns:a16="http://schemas.microsoft.com/office/drawing/2014/main" val="494667879"/>
                    </a:ext>
                  </a:extLst>
                </a:gridCol>
              </a:tblGrid>
              <a:tr h="421949">
                <a:tc>
                  <a:txBody>
                    <a:bodyPr/>
                    <a:lstStyle/>
                    <a:p>
                      <a:pPr algn="ctr"/>
                      <a:r>
                        <a:rPr lang="en-US" sz="1600">
                          <a:latin typeface="Arial"/>
                          <a:cs typeface="Arial"/>
                        </a:rPr>
                        <a:t>Office Location</a:t>
                      </a:r>
                    </a:p>
                  </a:txBody>
                  <a:tcPr/>
                </a:tc>
                <a:tc>
                  <a:txBody>
                    <a:bodyPr/>
                    <a:lstStyle/>
                    <a:p>
                      <a:pPr algn="ctr"/>
                      <a:r>
                        <a:rPr lang="en-US" sz="1600">
                          <a:latin typeface="Arial"/>
                          <a:cs typeface="Arial"/>
                        </a:rPr>
                        <a:t>Number of Claims</a:t>
                      </a:r>
                    </a:p>
                  </a:txBody>
                  <a:tcPr/>
                </a:tc>
                <a:extLst>
                  <a:ext uri="{0D108BD9-81ED-4DB2-BD59-A6C34878D82A}">
                    <a16:rowId xmlns:a16="http://schemas.microsoft.com/office/drawing/2014/main" val="3511320887"/>
                  </a:ext>
                </a:extLst>
              </a:tr>
              <a:tr h="383591">
                <a:tc>
                  <a:txBody>
                    <a:bodyPr/>
                    <a:lstStyle/>
                    <a:p>
                      <a:pPr lvl="0" algn="l">
                        <a:buNone/>
                      </a:pPr>
                      <a:r>
                        <a:rPr lang="en-US" sz="1400" noProof="0">
                          <a:solidFill>
                            <a:schemeClr val="tx1"/>
                          </a:solidFill>
                          <a:latin typeface="Arial"/>
                          <a:cs typeface="Arial"/>
                        </a:rPr>
                        <a:t>Chatsworth Veteran Center</a:t>
                      </a:r>
                    </a:p>
                  </a:txBody>
                  <a:tcPr anchor="ctr"/>
                </a:tc>
                <a:tc>
                  <a:txBody>
                    <a:bodyPr/>
                    <a:lstStyle/>
                    <a:p>
                      <a:pPr lvl="0" algn="ctr">
                        <a:buNone/>
                      </a:pPr>
                      <a:r>
                        <a:rPr lang="en-US" sz="1400">
                          <a:solidFill>
                            <a:schemeClr val="tx1"/>
                          </a:solidFill>
                          <a:latin typeface="Arial"/>
                          <a:cs typeface="Arial"/>
                        </a:rPr>
                        <a:t>33</a:t>
                      </a:r>
                    </a:p>
                  </a:txBody>
                  <a:tcPr anchor="ctr"/>
                </a:tc>
                <a:extLst>
                  <a:ext uri="{0D108BD9-81ED-4DB2-BD59-A6C34878D82A}">
                    <a16:rowId xmlns:a16="http://schemas.microsoft.com/office/drawing/2014/main" val="2342683971"/>
                  </a:ext>
                </a:extLst>
              </a:tr>
              <a:tr h="383591">
                <a:tc>
                  <a:txBody>
                    <a:bodyPr/>
                    <a:lstStyle/>
                    <a:p>
                      <a:pPr lvl="0" algn="l">
                        <a:buNone/>
                      </a:pPr>
                      <a:r>
                        <a:rPr lang="en-US" sz="1400" noProof="0">
                          <a:solidFill>
                            <a:schemeClr val="tx1"/>
                          </a:solidFill>
                          <a:latin typeface="Arial"/>
                          <a:cs typeface="Arial"/>
                        </a:rPr>
                        <a:t>VPAN – South Gate Rally Point </a:t>
                      </a:r>
                      <a:endParaRPr lang="en-US" sz="1400">
                        <a:solidFill>
                          <a:schemeClr val="tx1"/>
                        </a:solidFill>
                        <a:latin typeface="Arial"/>
                        <a:cs typeface="Arial"/>
                      </a:endParaRPr>
                    </a:p>
                  </a:txBody>
                  <a:tcPr anchor="ctr"/>
                </a:tc>
                <a:tc>
                  <a:txBody>
                    <a:bodyPr/>
                    <a:lstStyle/>
                    <a:p>
                      <a:pPr lvl="0" algn="ctr">
                        <a:buNone/>
                      </a:pPr>
                      <a:r>
                        <a:rPr lang="en-US" sz="1400" b="0" i="0" u="none" strike="noStrike" noProof="0">
                          <a:solidFill>
                            <a:schemeClr val="tx1"/>
                          </a:solidFill>
                          <a:latin typeface="Arial"/>
                        </a:rPr>
                        <a:t>85</a:t>
                      </a:r>
                    </a:p>
                  </a:txBody>
                  <a:tcPr anchor="ctr"/>
                </a:tc>
                <a:extLst>
                  <a:ext uri="{0D108BD9-81ED-4DB2-BD59-A6C34878D82A}">
                    <a16:rowId xmlns:a16="http://schemas.microsoft.com/office/drawing/2014/main" val="658235986"/>
                  </a:ext>
                </a:extLst>
              </a:tr>
              <a:tr h="383591">
                <a:tc>
                  <a:txBody>
                    <a:bodyPr/>
                    <a:lstStyle/>
                    <a:p>
                      <a:pPr lvl="0" algn="l">
                        <a:buNone/>
                      </a:pPr>
                      <a:r>
                        <a:rPr lang="en-US" sz="1400" noProof="0">
                          <a:solidFill>
                            <a:schemeClr val="tx1"/>
                          </a:solidFill>
                          <a:latin typeface="Arial"/>
                          <a:cs typeface="Arial"/>
                        </a:rPr>
                        <a:t>Whittier/Pico Rivera/Norwalk</a:t>
                      </a:r>
                      <a:endParaRPr lang="en-US" sz="1400">
                        <a:solidFill>
                          <a:schemeClr val="tx1"/>
                        </a:solidFill>
                        <a:latin typeface="Arial"/>
                        <a:cs typeface="Arial"/>
                      </a:endParaRPr>
                    </a:p>
                  </a:txBody>
                  <a:tcPr anchor="ctr"/>
                </a:tc>
                <a:tc>
                  <a:txBody>
                    <a:bodyPr/>
                    <a:lstStyle/>
                    <a:p>
                      <a:pPr algn="ctr"/>
                      <a:r>
                        <a:rPr lang="en-US" sz="1400">
                          <a:solidFill>
                            <a:schemeClr val="tx1"/>
                          </a:solidFill>
                          <a:latin typeface="Arial"/>
                          <a:cs typeface="Arial"/>
                        </a:rPr>
                        <a:t>77</a:t>
                      </a:r>
                    </a:p>
                  </a:txBody>
                  <a:tcPr anchor="ctr"/>
                </a:tc>
                <a:extLst>
                  <a:ext uri="{0D108BD9-81ED-4DB2-BD59-A6C34878D82A}">
                    <a16:rowId xmlns:a16="http://schemas.microsoft.com/office/drawing/2014/main" val="3464775912"/>
                  </a:ext>
                </a:extLst>
              </a:tr>
              <a:tr h="383591">
                <a:tc>
                  <a:txBody>
                    <a:bodyPr/>
                    <a:lstStyle/>
                    <a:p>
                      <a:pPr lvl="0" algn="l">
                        <a:buNone/>
                      </a:pPr>
                      <a:r>
                        <a:rPr lang="en-US" sz="1400" noProof="0">
                          <a:solidFill>
                            <a:schemeClr val="tx1"/>
                          </a:solidFill>
                          <a:latin typeface="Arial"/>
                          <a:cs typeface="Arial"/>
                        </a:rPr>
                        <a:t>Long Beach VA</a:t>
                      </a:r>
                      <a:endParaRPr lang="en-US" sz="1400">
                        <a:solidFill>
                          <a:schemeClr val="tx1"/>
                        </a:solidFill>
                        <a:latin typeface="Arial"/>
                        <a:cs typeface="Arial"/>
                      </a:endParaRPr>
                    </a:p>
                  </a:txBody>
                  <a:tcPr anchor="ctr"/>
                </a:tc>
                <a:tc>
                  <a:txBody>
                    <a:bodyPr/>
                    <a:lstStyle/>
                    <a:p>
                      <a:pPr lvl="0" algn="ctr">
                        <a:buNone/>
                      </a:pPr>
                      <a:r>
                        <a:rPr lang="en-US" sz="1400">
                          <a:solidFill>
                            <a:schemeClr val="tx1"/>
                          </a:solidFill>
                          <a:latin typeface="Arial"/>
                          <a:cs typeface="Arial"/>
                        </a:rPr>
                        <a:t>210</a:t>
                      </a:r>
                    </a:p>
                  </a:txBody>
                  <a:tcPr anchor="ctr"/>
                </a:tc>
                <a:extLst>
                  <a:ext uri="{0D108BD9-81ED-4DB2-BD59-A6C34878D82A}">
                    <a16:rowId xmlns:a16="http://schemas.microsoft.com/office/drawing/2014/main" val="3116666446"/>
                  </a:ext>
                </a:extLst>
              </a:tr>
              <a:tr h="383591">
                <a:tc>
                  <a:txBody>
                    <a:bodyPr/>
                    <a:lstStyle/>
                    <a:p>
                      <a:pPr lvl="0" algn="l">
                        <a:buNone/>
                      </a:pPr>
                      <a:r>
                        <a:rPr lang="en-US" sz="1400" noProof="0">
                          <a:solidFill>
                            <a:srgbClr val="000000"/>
                          </a:solidFill>
                          <a:latin typeface="Arial"/>
                          <a:cs typeface="Arial"/>
                        </a:rPr>
                        <a:t>Artesia/Paramount/Bell Shelter</a:t>
                      </a:r>
                      <a:endParaRPr lang="en-US" sz="1400">
                        <a:latin typeface="Arial"/>
                        <a:cs typeface="Arial"/>
                      </a:endParaRPr>
                    </a:p>
                  </a:txBody>
                  <a:tcPr anchor="ctr"/>
                </a:tc>
                <a:tc>
                  <a:txBody>
                    <a:bodyPr/>
                    <a:lstStyle/>
                    <a:p>
                      <a:pPr algn="ctr"/>
                      <a:r>
                        <a:rPr lang="en-US" sz="1400">
                          <a:solidFill>
                            <a:schemeClr val="tx1"/>
                          </a:solidFill>
                          <a:latin typeface="Arial"/>
                          <a:cs typeface="Arial"/>
                        </a:rPr>
                        <a:t>49</a:t>
                      </a:r>
                    </a:p>
                  </a:txBody>
                  <a:tcPr anchor="ctr"/>
                </a:tc>
                <a:extLst>
                  <a:ext uri="{0D108BD9-81ED-4DB2-BD59-A6C34878D82A}">
                    <a16:rowId xmlns:a16="http://schemas.microsoft.com/office/drawing/2014/main" val="68439037"/>
                  </a:ext>
                </a:extLst>
              </a:tr>
              <a:tr h="383591">
                <a:tc>
                  <a:txBody>
                    <a:bodyPr/>
                    <a:lstStyle/>
                    <a:p>
                      <a:pPr lvl="0" algn="l">
                        <a:buNone/>
                      </a:pPr>
                      <a:r>
                        <a:rPr lang="en-US" sz="1400" noProof="0">
                          <a:solidFill>
                            <a:schemeClr val="tx1"/>
                          </a:solidFill>
                          <a:latin typeface="Arial"/>
                          <a:cs typeface="Arial"/>
                        </a:rPr>
                        <a:t>VPAN – Palmdale Rally Point</a:t>
                      </a:r>
                      <a:endParaRPr lang="en-US" sz="1400">
                        <a:solidFill>
                          <a:schemeClr val="tx1"/>
                        </a:solidFill>
                        <a:latin typeface="Arial"/>
                        <a:cs typeface="Arial"/>
                      </a:endParaRPr>
                    </a:p>
                  </a:txBody>
                  <a:tcPr anchor="ctr"/>
                </a:tc>
                <a:tc>
                  <a:txBody>
                    <a:bodyPr/>
                    <a:lstStyle/>
                    <a:p>
                      <a:pPr lvl="0" algn="ctr">
                        <a:buNone/>
                      </a:pPr>
                      <a:r>
                        <a:rPr lang="en-US" sz="1400" b="0" i="0" u="none" strike="noStrike" noProof="0">
                          <a:solidFill>
                            <a:schemeClr val="tx1"/>
                          </a:solidFill>
                          <a:latin typeface="Arial"/>
                        </a:rPr>
                        <a:t>311</a:t>
                      </a:r>
                    </a:p>
                  </a:txBody>
                  <a:tcPr anchor="ctr"/>
                </a:tc>
                <a:extLst>
                  <a:ext uri="{0D108BD9-81ED-4DB2-BD59-A6C34878D82A}">
                    <a16:rowId xmlns:a16="http://schemas.microsoft.com/office/drawing/2014/main" val="1842986954"/>
                  </a:ext>
                </a:extLst>
              </a:tr>
              <a:tr h="383591">
                <a:tc>
                  <a:txBody>
                    <a:bodyPr/>
                    <a:lstStyle/>
                    <a:p>
                      <a:pPr lvl="0" algn="l">
                        <a:buNone/>
                      </a:pPr>
                      <a:r>
                        <a:rPr lang="en-US" sz="1400" noProof="0">
                          <a:solidFill>
                            <a:schemeClr val="tx1"/>
                          </a:solidFill>
                          <a:latin typeface="Arial"/>
                          <a:cs typeface="Arial"/>
                        </a:rPr>
                        <a:t>Antelope Valley Veteran Center</a:t>
                      </a:r>
                    </a:p>
                  </a:txBody>
                  <a:tcPr anchor="ctr"/>
                </a:tc>
                <a:tc>
                  <a:txBody>
                    <a:bodyPr/>
                    <a:lstStyle/>
                    <a:p>
                      <a:pPr lvl="0" algn="ctr">
                        <a:buNone/>
                      </a:pPr>
                      <a:r>
                        <a:rPr lang="en-US" sz="1400" b="0" i="0" u="none" strike="noStrike" noProof="0">
                          <a:solidFill>
                            <a:schemeClr val="tx1"/>
                          </a:solidFill>
                          <a:latin typeface="Arial"/>
                        </a:rPr>
                        <a:t>322</a:t>
                      </a:r>
                    </a:p>
                  </a:txBody>
                  <a:tcPr anchor="ctr"/>
                </a:tc>
                <a:extLst>
                  <a:ext uri="{0D108BD9-81ED-4DB2-BD59-A6C34878D82A}">
                    <a16:rowId xmlns:a16="http://schemas.microsoft.com/office/drawing/2014/main" val="4129865248"/>
                  </a:ext>
                </a:extLst>
              </a:tr>
              <a:tr h="383591">
                <a:tc>
                  <a:txBody>
                    <a:bodyPr/>
                    <a:lstStyle/>
                    <a:p>
                      <a:pPr lvl="0" algn="l">
                        <a:buNone/>
                      </a:pPr>
                      <a:r>
                        <a:rPr lang="en-US" sz="1400" noProof="0">
                          <a:solidFill>
                            <a:schemeClr val="tx1"/>
                          </a:solidFill>
                          <a:latin typeface="Arial"/>
                          <a:cs typeface="Arial"/>
                        </a:rPr>
                        <a:t>Santa Clarita</a:t>
                      </a:r>
                    </a:p>
                  </a:txBody>
                  <a:tcPr anchor="ctr"/>
                </a:tc>
                <a:tc>
                  <a:txBody>
                    <a:bodyPr/>
                    <a:lstStyle/>
                    <a:p>
                      <a:pPr lvl="0" algn="ctr">
                        <a:buNone/>
                      </a:pPr>
                      <a:r>
                        <a:rPr lang="en-US" sz="1400" b="0" i="0" u="none" strike="noStrike" noProof="0">
                          <a:solidFill>
                            <a:schemeClr val="tx1"/>
                          </a:solidFill>
                          <a:latin typeface="Arial"/>
                        </a:rPr>
                        <a:t>157</a:t>
                      </a:r>
                    </a:p>
                  </a:txBody>
                  <a:tcPr anchor="ctr"/>
                </a:tc>
                <a:extLst>
                  <a:ext uri="{0D108BD9-81ED-4DB2-BD59-A6C34878D82A}">
                    <a16:rowId xmlns:a16="http://schemas.microsoft.com/office/drawing/2014/main" val="586097180"/>
                  </a:ext>
                </a:extLst>
              </a:tr>
              <a:tr h="383591">
                <a:tc>
                  <a:txBody>
                    <a:bodyPr/>
                    <a:lstStyle/>
                    <a:p>
                      <a:pPr lvl="0" algn="l">
                        <a:buNone/>
                      </a:pPr>
                      <a:r>
                        <a:rPr lang="en-US" sz="1400" noProof="0">
                          <a:solidFill>
                            <a:schemeClr val="tx1"/>
                          </a:solidFill>
                          <a:latin typeface="Arial"/>
                          <a:cs typeface="Arial"/>
                        </a:rPr>
                        <a:t>Monrovia/E. San Gabriel/La Verne</a:t>
                      </a:r>
                    </a:p>
                  </a:txBody>
                  <a:tcPr anchor="ctr"/>
                </a:tc>
                <a:tc>
                  <a:txBody>
                    <a:bodyPr/>
                    <a:lstStyle/>
                    <a:p>
                      <a:pPr lvl="0" algn="ctr">
                        <a:buNone/>
                      </a:pPr>
                      <a:r>
                        <a:rPr lang="en-US" sz="1400" b="0" i="0" u="none" strike="noStrike" noProof="0">
                          <a:solidFill>
                            <a:schemeClr val="tx1"/>
                          </a:solidFill>
                          <a:latin typeface="Arial"/>
                        </a:rPr>
                        <a:t>114</a:t>
                      </a:r>
                    </a:p>
                  </a:txBody>
                  <a:tcPr anchor="ctr"/>
                </a:tc>
                <a:extLst>
                  <a:ext uri="{0D108BD9-81ED-4DB2-BD59-A6C34878D82A}">
                    <a16:rowId xmlns:a16="http://schemas.microsoft.com/office/drawing/2014/main" val="2129737719"/>
                  </a:ext>
                </a:extLst>
              </a:tr>
            </a:tbl>
          </a:graphicData>
        </a:graphic>
      </p:graphicFrame>
    </p:spTree>
    <p:extLst>
      <p:ext uri="{BB962C8B-B14F-4D97-AF65-F5344CB8AC3E}">
        <p14:creationId xmlns:p14="http://schemas.microsoft.com/office/powerpoint/2010/main" val="1378712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2596-C0E6-491A-A53F-23E8B9D963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ECE07B-660D-3529-F38B-1EF313891EB3}"/>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A84DB65-CDF1-C126-B04A-DC1A889D9F70}"/>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Human Resources</a:t>
            </a:r>
          </a:p>
        </p:txBody>
      </p:sp>
      <p:grpSp>
        <p:nvGrpSpPr>
          <p:cNvPr id="3" name="Group 2">
            <a:extLst>
              <a:ext uri="{FF2B5EF4-FFF2-40B4-BE49-F238E27FC236}">
                <a16:creationId xmlns:a16="http://schemas.microsoft.com/office/drawing/2014/main" id="{FCB927EC-4748-A21F-A000-7D1A157BD366}"/>
              </a:ext>
            </a:extLst>
          </p:cNvPr>
          <p:cNvGrpSpPr/>
          <p:nvPr/>
        </p:nvGrpSpPr>
        <p:grpSpPr>
          <a:xfrm>
            <a:off x="6890795" y="1806661"/>
            <a:ext cx="4246315" cy="400110"/>
            <a:chOff x="6936510" y="1973920"/>
            <a:chExt cx="4246315" cy="400110"/>
          </a:xfrm>
        </p:grpSpPr>
        <p:sp>
          <p:nvSpPr>
            <p:cNvPr id="6" name="TextBox 5">
              <a:extLst>
                <a:ext uri="{FF2B5EF4-FFF2-40B4-BE49-F238E27FC236}">
                  <a16:creationId xmlns:a16="http://schemas.microsoft.com/office/drawing/2014/main" id="{8FA7F5D0-08E7-CBF4-EAEB-FB7780514B3A}"/>
                </a:ext>
              </a:extLst>
            </p:cNvPr>
            <p:cNvSpPr txBox="1"/>
            <p:nvPr/>
          </p:nvSpPr>
          <p:spPr>
            <a:xfrm>
              <a:off x="7202103" y="1973920"/>
              <a:ext cx="3980722" cy="400110"/>
            </a:xfrm>
            <a:prstGeom prst="rect">
              <a:avLst/>
            </a:prstGeom>
            <a:noFill/>
          </p:spPr>
          <p:txBody>
            <a:bodyPr wrap="square" lIns="91440" tIns="45720" rIns="91440" bIns="45720" rtlCol="0" anchor="t">
              <a:spAutoFit/>
            </a:bodyPr>
            <a:lstStyle/>
            <a:p>
              <a:pPr algn="l">
                <a:lnSpc>
                  <a:spcPct val="100000"/>
                </a:lnSpc>
              </a:pPr>
              <a:r>
                <a:rPr lang="en-US" sz="2000" b="1">
                  <a:latin typeface="Arial" panose="020B0604020202020204" pitchFamily="34" charset="0"/>
                  <a:ea typeface="Cambria"/>
                  <a:cs typeface="Arial" panose="020B0604020202020204" pitchFamily="34" charset="0"/>
                </a:rPr>
                <a:t>September Breakdown</a:t>
              </a:r>
            </a:p>
          </p:txBody>
        </p:sp>
        <p:pic>
          <p:nvPicPr>
            <p:cNvPr id="9" name="Picture 8">
              <a:extLst>
                <a:ext uri="{FF2B5EF4-FFF2-40B4-BE49-F238E27FC236}">
                  <a16:creationId xmlns:a16="http://schemas.microsoft.com/office/drawing/2014/main" id="{BDE559F6-BE06-8A6A-793F-66D1166FDE19}"/>
                </a:ext>
              </a:extLst>
            </p:cNvPr>
            <p:cNvPicPr>
              <a:picLocks noChangeAspect="1"/>
            </p:cNvPicPr>
            <p:nvPr/>
          </p:nvPicPr>
          <p:blipFill>
            <a:blip r:embed="rId4"/>
            <a:stretch>
              <a:fillRect/>
            </a:stretch>
          </p:blipFill>
          <p:spPr>
            <a:xfrm>
              <a:off x="6936510" y="2086204"/>
              <a:ext cx="170943" cy="161446"/>
            </a:xfrm>
            <a:prstGeom prst="rect">
              <a:avLst/>
            </a:prstGeom>
          </p:spPr>
        </p:pic>
      </p:grpSp>
      <p:sp>
        <p:nvSpPr>
          <p:cNvPr id="10" name="TextBox 9">
            <a:extLst>
              <a:ext uri="{FF2B5EF4-FFF2-40B4-BE49-F238E27FC236}">
                <a16:creationId xmlns:a16="http://schemas.microsoft.com/office/drawing/2014/main" id="{3FCE4230-1F23-6980-C717-42D1599D38E0}"/>
              </a:ext>
            </a:extLst>
          </p:cNvPr>
          <p:cNvSpPr txBox="1"/>
          <p:nvPr/>
        </p:nvSpPr>
        <p:spPr>
          <a:xfrm>
            <a:off x="6830898" y="2243267"/>
            <a:ext cx="4037154" cy="1200329"/>
          </a:xfrm>
          <a:prstGeom prst="rect">
            <a:avLst/>
          </a:prstGeom>
          <a:noFill/>
        </p:spPr>
        <p:txBody>
          <a:bodyPr wrap="square" lIns="91440" tIns="45720" rIns="91440" bIns="45720" rtlCol="0" anchor="t">
            <a:spAutoFit/>
          </a:bodyPr>
          <a:lstStyle/>
          <a:p>
            <a:pPr marL="342900" indent="-342900">
              <a:spcAft>
                <a:spcPts val="600"/>
              </a:spcAft>
              <a:buFont typeface="Wingdings" panose="05000000000000000000" pitchFamily="2" charset="2"/>
              <a:buChar char="§"/>
            </a:pPr>
            <a:r>
              <a:rPr lang="en-US">
                <a:latin typeface="Arial"/>
                <a:cs typeface="Arial"/>
              </a:rPr>
              <a:t>Since the start of the year, two internal candidates have been successfully promoted, supporting staff development and retention.</a:t>
            </a:r>
          </a:p>
        </p:txBody>
      </p:sp>
      <p:graphicFrame>
        <p:nvGraphicFramePr>
          <p:cNvPr id="11" name="Table 10">
            <a:extLst>
              <a:ext uri="{FF2B5EF4-FFF2-40B4-BE49-F238E27FC236}">
                <a16:creationId xmlns:a16="http://schemas.microsoft.com/office/drawing/2014/main" id="{19FB0CEE-3083-391A-6592-D2D93A09BA1F}"/>
              </a:ext>
            </a:extLst>
          </p:cNvPr>
          <p:cNvGraphicFramePr>
            <a:graphicFrameLocks noGrp="1"/>
          </p:cNvGraphicFramePr>
          <p:nvPr/>
        </p:nvGraphicFramePr>
        <p:xfrm>
          <a:off x="940707" y="1746150"/>
          <a:ext cx="5760720" cy="3585690"/>
        </p:xfrm>
        <a:graphic>
          <a:graphicData uri="http://schemas.openxmlformats.org/drawingml/2006/table">
            <a:tbl>
              <a:tblPr firstRow="1" lastRow="1" bandRow="1">
                <a:tableStyleId>{5C22544A-7EE6-4342-B048-85BDC9FD1C3A}</a:tableStyleId>
              </a:tblPr>
              <a:tblGrid>
                <a:gridCol w="822960">
                  <a:extLst>
                    <a:ext uri="{9D8B030D-6E8A-4147-A177-3AD203B41FA5}">
                      <a16:colId xmlns:a16="http://schemas.microsoft.com/office/drawing/2014/main" val="516699183"/>
                    </a:ext>
                  </a:extLst>
                </a:gridCol>
                <a:gridCol w="548640">
                  <a:extLst>
                    <a:ext uri="{9D8B030D-6E8A-4147-A177-3AD203B41FA5}">
                      <a16:colId xmlns:a16="http://schemas.microsoft.com/office/drawing/2014/main" val="2462135299"/>
                    </a:ext>
                  </a:extLst>
                </a:gridCol>
                <a:gridCol w="548640">
                  <a:extLst>
                    <a:ext uri="{9D8B030D-6E8A-4147-A177-3AD203B41FA5}">
                      <a16:colId xmlns:a16="http://schemas.microsoft.com/office/drawing/2014/main" val="697234169"/>
                    </a:ext>
                  </a:extLst>
                </a:gridCol>
                <a:gridCol w="548640">
                  <a:extLst>
                    <a:ext uri="{9D8B030D-6E8A-4147-A177-3AD203B41FA5}">
                      <a16:colId xmlns:a16="http://schemas.microsoft.com/office/drawing/2014/main" val="97433180"/>
                    </a:ext>
                  </a:extLst>
                </a:gridCol>
                <a:gridCol w="548640">
                  <a:extLst>
                    <a:ext uri="{9D8B030D-6E8A-4147-A177-3AD203B41FA5}">
                      <a16:colId xmlns:a16="http://schemas.microsoft.com/office/drawing/2014/main" val="607677502"/>
                    </a:ext>
                  </a:extLst>
                </a:gridCol>
                <a:gridCol w="548640">
                  <a:extLst>
                    <a:ext uri="{9D8B030D-6E8A-4147-A177-3AD203B41FA5}">
                      <a16:colId xmlns:a16="http://schemas.microsoft.com/office/drawing/2014/main" val="1022207905"/>
                    </a:ext>
                  </a:extLst>
                </a:gridCol>
                <a:gridCol w="548640">
                  <a:extLst>
                    <a:ext uri="{9D8B030D-6E8A-4147-A177-3AD203B41FA5}">
                      <a16:colId xmlns:a16="http://schemas.microsoft.com/office/drawing/2014/main" val="2393497783"/>
                    </a:ext>
                  </a:extLst>
                </a:gridCol>
                <a:gridCol w="548640">
                  <a:extLst>
                    <a:ext uri="{9D8B030D-6E8A-4147-A177-3AD203B41FA5}">
                      <a16:colId xmlns:a16="http://schemas.microsoft.com/office/drawing/2014/main" val="2725281060"/>
                    </a:ext>
                  </a:extLst>
                </a:gridCol>
                <a:gridCol w="548640">
                  <a:extLst>
                    <a:ext uri="{9D8B030D-6E8A-4147-A177-3AD203B41FA5}">
                      <a16:colId xmlns:a16="http://schemas.microsoft.com/office/drawing/2014/main" val="2894975826"/>
                    </a:ext>
                  </a:extLst>
                </a:gridCol>
                <a:gridCol w="548640">
                  <a:extLst>
                    <a:ext uri="{9D8B030D-6E8A-4147-A177-3AD203B41FA5}">
                      <a16:colId xmlns:a16="http://schemas.microsoft.com/office/drawing/2014/main" val="1653489420"/>
                    </a:ext>
                  </a:extLst>
                </a:gridCol>
              </a:tblGrid>
              <a:tr h="341012">
                <a:tc gridSpan="10">
                  <a:txBody>
                    <a:bodyPr/>
                    <a:lstStyle/>
                    <a:p>
                      <a:pPr algn="ctr"/>
                      <a:r>
                        <a:rPr lang="en-US" sz="1200">
                          <a:latin typeface="Arial" panose="020B0604020202020204" pitchFamily="34" charset="0"/>
                          <a:cs typeface="Arial" panose="020B0604020202020204" pitchFamily="34" charset="0"/>
                        </a:rPr>
                        <a:t>PROMOTIONS BY CLASSIFICATION </a:t>
                      </a:r>
                    </a:p>
                  </a:txBody>
                  <a:tcPr marL="103028" marR="103028" marT="51514" marB="51514" anchor="ctr"/>
                </a:tc>
                <a:tc hMerge="1">
                  <a:txBody>
                    <a:bodyPr/>
                    <a:lstStyle/>
                    <a:p>
                      <a:pPr algn="ctr"/>
                      <a:endParaRPr lang="en-US" sz="1200"/>
                    </a:p>
                  </a:txBody>
                  <a:tcPr anchor="ctr"/>
                </a:tc>
                <a:tc hMerge="1">
                  <a:txBody>
                    <a:bodyPr/>
                    <a:lstStyle/>
                    <a:p>
                      <a:pPr algn="ctr"/>
                      <a:endParaRPr lang="en-US" sz="14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3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tc hMerge="1">
                  <a:txBody>
                    <a:bodyPr/>
                    <a:lstStyle/>
                    <a:p>
                      <a:pPr algn="ctr"/>
                      <a:endParaRPr lang="en-US" sz="1200">
                        <a:latin typeface="Arial" panose="020B0604020202020204" pitchFamily="34" charset="0"/>
                        <a:cs typeface="Arial" panose="020B0604020202020204" pitchFamily="34" charset="0"/>
                      </a:endParaRPr>
                    </a:p>
                  </a:txBody>
                  <a:tcPr marL="103028" marR="103028" marT="51514" marB="51514" anchor="ctr"/>
                </a:tc>
                <a:extLst>
                  <a:ext uri="{0D108BD9-81ED-4DB2-BD59-A6C34878D82A}">
                    <a16:rowId xmlns:a16="http://schemas.microsoft.com/office/drawing/2014/main" val="280105137"/>
                  </a:ext>
                </a:extLst>
              </a:tr>
              <a:tr h="515139">
                <a:tc>
                  <a:txBody>
                    <a:bodyPr/>
                    <a:lstStyle/>
                    <a:p>
                      <a:endParaRPr lang="en-US" sz="1200">
                        <a:latin typeface="Arial" panose="020B0604020202020204" pitchFamily="34" charset="0"/>
                        <a:cs typeface="Arial" panose="020B0604020202020204" pitchFamily="34" charset="0"/>
                      </a:endParaRP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Jan</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Feb</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Mar</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Apr</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May</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Jun</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Jul</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Aug</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Sep</a:t>
                      </a:r>
                    </a:p>
                  </a:txBody>
                  <a:tcPr marL="103028" marR="103028" marT="51514" marB="51514" anchor="ctr"/>
                </a:tc>
                <a:extLst>
                  <a:ext uri="{0D108BD9-81ED-4DB2-BD59-A6C34878D82A}">
                    <a16:rowId xmlns:a16="http://schemas.microsoft.com/office/drawing/2014/main" val="3089222186"/>
                  </a:ext>
                </a:extLst>
              </a:tr>
              <a:tr h="341493">
                <a:tc>
                  <a:txBody>
                    <a:bodyPr/>
                    <a:lstStyle/>
                    <a:p>
                      <a:r>
                        <a:rPr lang="en-US" sz="1200" b="1">
                          <a:latin typeface="Arial" panose="020B0604020202020204" pitchFamily="34" charset="0"/>
                          <a:cs typeface="Arial" panose="020B0604020202020204" pitchFamily="34" charset="0"/>
                        </a:rPr>
                        <a:t>Sup. VC</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256295109"/>
                  </a:ext>
                </a:extLst>
              </a:tr>
              <a:tr h="341493">
                <a:tc>
                  <a:txBody>
                    <a:bodyPr/>
                    <a:lstStyle/>
                    <a:p>
                      <a:r>
                        <a:rPr lang="en-US" sz="1200" b="1">
                          <a:latin typeface="Arial" panose="020B0604020202020204" pitchFamily="34" charset="0"/>
                          <a:cs typeface="Arial" panose="020B0604020202020204" pitchFamily="34" charset="0"/>
                        </a:rPr>
                        <a:t>VCA III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727033601"/>
                  </a:ext>
                </a:extLst>
              </a:tr>
              <a:tr h="341493">
                <a:tc>
                  <a:txBody>
                    <a:bodyPr/>
                    <a:lstStyle/>
                    <a:p>
                      <a:r>
                        <a:rPr lang="en-US" sz="1200" b="1">
                          <a:latin typeface="Arial" panose="020B0604020202020204" pitchFamily="34" charset="0"/>
                          <a:cs typeface="Arial" panose="020B0604020202020204" pitchFamily="34" charset="0"/>
                        </a:rPr>
                        <a:t>VCA II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550946308"/>
                  </a:ext>
                </a:extLst>
              </a:tr>
              <a:tr h="341012">
                <a:tc>
                  <a:txBody>
                    <a:bodyPr/>
                    <a:lstStyle/>
                    <a:p>
                      <a:r>
                        <a:rPr lang="en-US" sz="1200" b="1">
                          <a:latin typeface="Arial" panose="020B0604020202020204" pitchFamily="34" charset="0"/>
                          <a:cs typeface="Arial" panose="020B0604020202020204" pitchFamily="34" charset="0"/>
                        </a:rPr>
                        <a:t>ASM II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r>
                        <a:rPr lang="en-US" sz="1200">
                          <a:latin typeface="Arial" panose="020B0604020202020204" pitchFamily="34" charset="0"/>
                          <a:cs typeface="Arial" panose="020B0604020202020204" pitchFamily="34" charset="0"/>
                        </a:rPr>
                        <a:t>1</a:t>
                      </a: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1473149544"/>
                  </a:ext>
                </a:extLst>
              </a:tr>
              <a:tr h="341012">
                <a:tc>
                  <a:txBody>
                    <a:bodyPr/>
                    <a:lstStyle/>
                    <a:p>
                      <a:r>
                        <a:rPr lang="en-US" sz="1200" b="1">
                          <a:latin typeface="Arial" panose="020B0604020202020204" pitchFamily="34" charset="0"/>
                          <a:cs typeface="Arial" panose="020B0604020202020204" pitchFamily="34" charset="0"/>
                        </a:rPr>
                        <a:t>ASM 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15070107"/>
                  </a:ext>
                </a:extLst>
              </a:tr>
              <a:tr h="341012">
                <a:tc>
                  <a:txBody>
                    <a:bodyPr/>
                    <a:lstStyle/>
                    <a:p>
                      <a:r>
                        <a:rPr lang="en-US" sz="1200" b="1">
                          <a:latin typeface="Arial" panose="020B0604020202020204" pitchFamily="34" charset="0"/>
                          <a:cs typeface="Arial" panose="020B0604020202020204" pitchFamily="34" charset="0"/>
                        </a:rPr>
                        <a:t>MA</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2138158903"/>
                  </a:ext>
                </a:extLst>
              </a:tr>
              <a:tr h="341012">
                <a:tc>
                  <a:txBody>
                    <a:bodyPr/>
                    <a:lstStyle/>
                    <a:p>
                      <a:r>
                        <a:rPr lang="en-US" sz="1200" b="1">
                          <a:latin typeface="Arial" panose="020B0604020202020204" pitchFamily="34" charset="0"/>
                          <a:cs typeface="Arial" panose="020B0604020202020204" pitchFamily="34" charset="0"/>
                        </a:rPr>
                        <a:t>SA I</a:t>
                      </a:r>
                    </a:p>
                  </a:txBody>
                  <a:tcPr marL="103028" marR="103028" marT="51514" marB="51514"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tc>
                  <a:txBody>
                    <a:bodyPr/>
                    <a:lstStyle/>
                    <a:p>
                      <a:pPr algn="ctr"/>
                      <a:r>
                        <a:rPr lang="en-US" sz="1200">
                          <a:latin typeface="Arial" panose="020B0604020202020204" pitchFamily="34" charset="0"/>
                          <a:cs typeface="Arial" panose="020B0604020202020204" pitchFamily="34" charset="0"/>
                        </a:rPr>
                        <a:t>1</a:t>
                      </a:r>
                    </a:p>
                  </a:txBody>
                  <a:tcPr marL="125434" marR="125434" marT="62717" marB="62717" anchor="ctr"/>
                </a:tc>
                <a:tc>
                  <a:txBody>
                    <a:bodyPr/>
                    <a:lstStyle/>
                    <a:p>
                      <a:pPr algn="ctr"/>
                      <a:endParaRPr lang="en-US" sz="1200">
                        <a:latin typeface="Arial" panose="020B0604020202020204" pitchFamily="34" charset="0"/>
                        <a:cs typeface="Arial" panose="020B0604020202020204" pitchFamily="34" charset="0"/>
                      </a:endParaRPr>
                    </a:p>
                  </a:txBody>
                  <a:tcPr marL="125434" marR="125434" marT="62717" marB="62717" anchor="ctr"/>
                </a:tc>
                <a:extLst>
                  <a:ext uri="{0D108BD9-81ED-4DB2-BD59-A6C34878D82A}">
                    <a16:rowId xmlns:a16="http://schemas.microsoft.com/office/drawing/2014/main" val="4031970144"/>
                  </a:ext>
                </a:extLst>
              </a:tr>
              <a:tr h="341012">
                <a:tc>
                  <a:txBody>
                    <a:bodyPr/>
                    <a:lstStyle/>
                    <a:p>
                      <a:r>
                        <a:rPr lang="en-US" sz="1200" b="1">
                          <a:latin typeface="Arial" panose="020B0604020202020204" pitchFamily="34" charset="0"/>
                          <a:cs typeface="Arial" panose="020B0604020202020204" pitchFamily="34" charset="0"/>
                        </a:rPr>
                        <a:t>TOTAL </a:t>
                      </a:r>
                    </a:p>
                  </a:txBody>
                  <a:tcPr marL="103028" marR="103028" marT="51514" marB="51514"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1</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1</a:t>
                      </a:r>
                    </a:p>
                  </a:txBody>
                  <a:tcPr marL="125434" marR="125434" marT="62717" marB="62717" anchor="ctr"/>
                </a:tc>
                <a:tc>
                  <a:txBody>
                    <a:bodyPr/>
                    <a:lstStyle/>
                    <a:p>
                      <a:pPr algn="ctr"/>
                      <a:r>
                        <a:rPr lang="en-US" sz="1200" b="1">
                          <a:latin typeface="Arial" panose="020B0604020202020204" pitchFamily="34" charset="0"/>
                          <a:cs typeface="Arial" panose="020B0604020202020204" pitchFamily="34" charset="0"/>
                        </a:rPr>
                        <a:t>0</a:t>
                      </a:r>
                    </a:p>
                  </a:txBody>
                  <a:tcPr marL="125434" marR="125434" marT="62717" marB="62717" anchor="ctr"/>
                </a:tc>
                <a:extLst>
                  <a:ext uri="{0D108BD9-81ED-4DB2-BD59-A6C34878D82A}">
                    <a16:rowId xmlns:a16="http://schemas.microsoft.com/office/drawing/2014/main" val="489029181"/>
                  </a:ext>
                </a:extLst>
              </a:tr>
            </a:tbl>
          </a:graphicData>
        </a:graphic>
      </p:graphicFrame>
    </p:spTree>
    <p:extLst>
      <p:ext uri="{BB962C8B-B14F-4D97-AF65-F5344CB8AC3E}">
        <p14:creationId xmlns:p14="http://schemas.microsoft.com/office/powerpoint/2010/main" val="256187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04A6-65BE-046A-BF0F-4E5663F08A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91C89A-E9CD-9F91-C24C-686FBEDB0527}"/>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76E6B74-21EC-662E-B6FB-3CD01CEACCD1}"/>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Human Resources</a:t>
            </a:r>
          </a:p>
        </p:txBody>
      </p:sp>
      <p:grpSp>
        <p:nvGrpSpPr>
          <p:cNvPr id="3" name="Group 2">
            <a:extLst>
              <a:ext uri="{FF2B5EF4-FFF2-40B4-BE49-F238E27FC236}">
                <a16:creationId xmlns:a16="http://schemas.microsoft.com/office/drawing/2014/main" id="{DA974B62-4537-449A-DFD3-F26B8B4A66B6}"/>
              </a:ext>
            </a:extLst>
          </p:cNvPr>
          <p:cNvGrpSpPr/>
          <p:nvPr/>
        </p:nvGrpSpPr>
        <p:grpSpPr>
          <a:xfrm>
            <a:off x="5145356" y="1801652"/>
            <a:ext cx="4246315" cy="400110"/>
            <a:chOff x="6195211" y="1405916"/>
            <a:chExt cx="4246315" cy="400110"/>
          </a:xfrm>
        </p:grpSpPr>
        <p:sp>
          <p:nvSpPr>
            <p:cNvPr id="6" name="TextBox 5">
              <a:extLst>
                <a:ext uri="{FF2B5EF4-FFF2-40B4-BE49-F238E27FC236}">
                  <a16:creationId xmlns:a16="http://schemas.microsoft.com/office/drawing/2014/main" id="{2B8DF450-2EB9-8162-7289-21EA45B50EA5}"/>
                </a:ext>
              </a:extLst>
            </p:cNvPr>
            <p:cNvSpPr txBox="1"/>
            <p:nvPr/>
          </p:nvSpPr>
          <p:spPr>
            <a:xfrm>
              <a:off x="6460804" y="1405916"/>
              <a:ext cx="3980722" cy="400110"/>
            </a:xfrm>
            <a:prstGeom prst="rect">
              <a:avLst/>
            </a:prstGeom>
            <a:noFill/>
          </p:spPr>
          <p:txBody>
            <a:bodyPr wrap="square" lIns="91440" tIns="45720" rIns="91440" bIns="45720" rtlCol="0" anchor="t">
              <a:spAutoFit/>
            </a:bodyPr>
            <a:lstStyle/>
            <a:p>
              <a:pPr algn="l">
                <a:lnSpc>
                  <a:spcPct val="100000"/>
                </a:lnSpc>
              </a:pPr>
              <a:r>
                <a:rPr lang="en-US" sz="2000" b="1">
                  <a:latin typeface="Arial" panose="020B0604020202020204" pitchFamily="34" charset="0"/>
                  <a:ea typeface="Cambria"/>
                  <a:cs typeface="Arial" panose="020B0604020202020204" pitchFamily="34" charset="0"/>
                </a:rPr>
                <a:t>September Breakdown</a:t>
              </a:r>
            </a:p>
          </p:txBody>
        </p:sp>
        <p:pic>
          <p:nvPicPr>
            <p:cNvPr id="9" name="Picture 8">
              <a:extLst>
                <a:ext uri="{FF2B5EF4-FFF2-40B4-BE49-F238E27FC236}">
                  <a16:creationId xmlns:a16="http://schemas.microsoft.com/office/drawing/2014/main" id="{C63A6BCF-91A4-98BA-DE02-DB13E33044EB}"/>
                </a:ext>
              </a:extLst>
            </p:cNvPr>
            <p:cNvPicPr>
              <a:picLocks noChangeAspect="1"/>
            </p:cNvPicPr>
            <p:nvPr/>
          </p:nvPicPr>
          <p:blipFill>
            <a:blip r:embed="rId4"/>
            <a:stretch>
              <a:fillRect/>
            </a:stretch>
          </p:blipFill>
          <p:spPr>
            <a:xfrm>
              <a:off x="6195211" y="1518200"/>
              <a:ext cx="170943" cy="161446"/>
            </a:xfrm>
            <a:prstGeom prst="rect">
              <a:avLst/>
            </a:prstGeom>
          </p:spPr>
        </p:pic>
      </p:grpSp>
      <p:sp>
        <p:nvSpPr>
          <p:cNvPr id="10" name="TextBox 9">
            <a:extLst>
              <a:ext uri="{FF2B5EF4-FFF2-40B4-BE49-F238E27FC236}">
                <a16:creationId xmlns:a16="http://schemas.microsoft.com/office/drawing/2014/main" id="{490EB193-6B39-0963-72F1-EAA634097AE4}"/>
              </a:ext>
            </a:extLst>
          </p:cNvPr>
          <p:cNvSpPr txBox="1"/>
          <p:nvPr/>
        </p:nvSpPr>
        <p:spPr>
          <a:xfrm>
            <a:off x="5145356" y="2181806"/>
            <a:ext cx="6666688" cy="3046988"/>
          </a:xfrm>
          <a:prstGeom prst="rect">
            <a:avLst/>
          </a:prstGeom>
          <a:noFill/>
        </p:spPr>
        <p:txBody>
          <a:bodyPr wrap="square" lIns="91440" tIns="45720" rIns="91440" bIns="45720" rtlCol="0" anchor="t">
            <a:spAutoFit/>
          </a:bodyPr>
          <a:lstStyle/>
          <a:p>
            <a:pPr marL="285750" indent="-285750">
              <a:spcAft>
                <a:spcPts val="600"/>
              </a:spcAft>
              <a:buFont typeface="Wingdings" panose="05000000000000000000" pitchFamily="2" charset="2"/>
              <a:buChar char="§"/>
            </a:pPr>
            <a:r>
              <a:rPr lang="en-US" sz="1400">
                <a:latin typeface="Arial" panose="020B0604020202020204" pitchFamily="34" charset="0"/>
                <a:cs typeface="Arial" panose="020B0604020202020204" pitchFamily="34" charset="0"/>
              </a:rPr>
              <a:t>Between January 1</a:t>
            </a:r>
            <a:r>
              <a:rPr lang="en-US" sz="1400" baseline="30000">
                <a:latin typeface="Arial" panose="020B0604020202020204" pitchFamily="34" charset="0"/>
                <a:cs typeface="Arial" panose="020B0604020202020204" pitchFamily="34" charset="0"/>
              </a:rPr>
              <a:t>st</a:t>
            </a:r>
            <a:r>
              <a:rPr lang="en-US" sz="1400">
                <a:latin typeface="Arial" panose="020B0604020202020204" pitchFamily="34" charset="0"/>
                <a:cs typeface="Arial" panose="020B0604020202020204" pitchFamily="34" charset="0"/>
              </a:rPr>
              <a:t> and March 31</a:t>
            </a:r>
            <a:r>
              <a:rPr lang="en-US" sz="1400" baseline="30000">
                <a:latin typeface="Arial" panose="020B0604020202020204" pitchFamily="34" charset="0"/>
                <a:cs typeface="Arial" panose="020B0604020202020204" pitchFamily="34" charset="0"/>
              </a:rPr>
              <a:t>st</a:t>
            </a:r>
            <a:r>
              <a:rPr lang="en-US" sz="1400">
                <a:latin typeface="Arial" panose="020B0604020202020204" pitchFamily="34" charset="0"/>
                <a:cs typeface="Arial" panose="020B0604020202020204" pitchFamily="34" charset="0"/>
              </a:rPr>
              <a:t>, two staff members were onboarded for Admin Services, three for Veteran Services, and one staff member transitioned to another county department, resulting in a 6% decrease in the vacancy rate.</a:t>
            </a:r>
          </a:p>
          <a:p>
            <a:pPr marL="285750" indent="-285750">
              <a:spcAft>
                <a:spcPts val="600"/>
              </a:spcAft>
              <a:buFont typeface="Wingdings" panose="05000000000000000000" pitchFamily="2" charset="2"/>
              <a:buChar char="§"/>
            </a:pPr>
            <a:r>
              <a:rPr lang="en-US" sz="1400">
                <a:latin typeface="Arial" panose="020B0604020202020204" pitchFamily="34" charset="0"/>
                <a:cs typeface="Arial" panose="020B0604020202020204" pitchFamily="34" charset="0"/>
              </a:rPr>
              <a:t>Between April 1st and June 30th, two staff members were onboarded to assist the Veteran Services Division, one staff member was onboarded to assist the Admin Services Division, one staff member was released, and one </a:t>
            </a:r>
            <a:r>
              <a:rPr lang="en-US" sz="1400" err="1">
                <a:latin typeface="Arial" panose="020B0604020202020204" pitchFamily="34" charset="0"/>
                <a:cs typeface="Arial" panose="020B0604020202020204" pitchFamily="34" charset="0"/>
              </a:rPr>
              <a:t>VCA</a:t>
            </a:r>
            <a:r>
              <a:rPr lang="en-US" sz="1400">
                <a:latin typeface="Arial" panose="020B0604020202020204" pitchFamily="34" charset="0"/>
                <a:cs typeface="Arial" panose="020B0604020202020204" pitchFamily="34" charset="0"/>
              </a:rPr>
              <a:t> I position was frozen due to the curtailment, resulting in no change in the vacancy rate.</a:t>
            </a:r>
          </a:p>
          <a:p>
            <a:pPr marL="285750" indent="-285750">
              <a:spcAft>
                <a:spcPts val="600"/>
              </a:spcAft>
              <a:buFont typeface="Wingdings" panose="05000000000000000000" pitchFamily="2" charset="2"/>
              <a:buChar char="§"/>
            </a:pPr>
            <a:r>
              <a:rPr lang="en-US" sz="1400">
                <a:latin typeface="Arial" panose="020B0604020202020204" pitchFamily="34" charset="0"/>
                <a:cs typeface="Arial" panose="020B0604020202020204" pitchFamily="34" charset="0"/>
              </a:rPr>
              <a:t>Between July 31</a:t>
            </a:r>
            <a:r>
              <a:rPr lang="en-US" sz="1400" baseline="30000">
                <a:latin typeface="Arial" panose="020B0604020202020204" pitchFamily="34" charset="0"/>
                <a:cs typeface="Arial" panose="020B0604020202020204" pitchFamily="34" charset="0"/>
              </a:rPr>
              <a:t>st</a:t>
            </a:r>
            <a:r>
              <a:rPr lang="en-US" sz="1400">
                <a:latin typeface="Arial" panose="020B0604020202020204" pitchFamily="34" charset="0"/>
                <a:cs typeface="Arial" panose="020B0604020202020204" pitchFamily="34" charset="0"/>
              </a:rPr>
              <a:t> and September 30</a:t>
            </a:r>
            <a:r>
              <a:rPr lang="en-US" sz="1400" baseline="30000">
                <a:latin typeface="Arial" panose="020B0604020202020204" pitchFamily="34" charset="0"/>
                <a:cs typeface="Arial" panose="020B0604020202020204" pitchFamily="34" charset="0"/>
              </a:rPr>
              <a:t>th</a:t>
            </a:r>
            <a:r>
              <a:rPr lang="en-US" sz="1400">
                <a:latin typeface="Arial" panose="020B0604020202020204" pitchFamily="34" charset="0"/>
                <a:cs typeface="Arial" panose="020B0604020202020204" pitchFamily="34" charset="0"/>
              </a:rPr>
              <a:t>, the department received eight positions for the Veteran Services Division and one position in IT. Additionally, one staff member was onboarded to assist the IT Division, two staff members resigned from county service and one staff member transitioned to another county department resulting in a 1% increase in vacancy rate.</a:t>
            </a:r>
          </a:p>
        </p:txBody>
      </p:sp>
      <p:graphicFrame>
        <p:nvGraphicFramePr>
          <p:cNvPr id="11" name="Table 10">
            <a:extLst>
              <a:ext uri="{FF2B5EF4-FFF2-40B4-BE49-F238E27FC236}">
                <a16:creationId xmlns:a16="http://schemas.microsoft.com/office/drawing/2014/main" id="{3E10FCA9-02F9-B0E9-FB01-2862056F0849}"/>
              </a:ext>
            </a:extLst>
          </p:cNvPr>
          <p:cNvGraphicFramePr>
            <a:graphicFrameLocks noGrp="1"/>
          </p:cNvGraphicFramePr>
          <p:nvPr/>
        </p:nvGraphicFramePr>
        <p:xfrm>
          <a:off x="701869" y="1867769"/>
          <a:ext cx="3741618" cy="3522050"/>
        </p:xfrm>
        <a:graphic>
          <a:graphicData uri="http://schemas.openxmlformats.org/drawingml/2006/table">
            <a:tbl>
              <a:tblPr firstRow="1" bandRow="1">
                <a:tableStyleId>{5C22544A-7EE6-4342-B048-85BDC9FD1C3A}</a:tableStyleId>
              </a:tblPr>
              <a:tblGrid>
                <a:gridCol w="1729938">
                  <a:extLst>
                    <a:ext uri="{9D8B030D-6E8A-4147-A177-3AD203B41FA5}">
                      <a16:colId xmlns:a16="http://schemas.microsoft.com/office/drawing/2014/main" val="516699183"/>
                    </a:ext>
                  </a:extLst>
                </a:gridCol>
                <a:gridCol w="2011680">
                  <a:extLst>
                    <a:ext uri="{9D8B030D-6E8A-4147-A177-3AD203B41FA5}">
                      <a16:colId xmlns:a16="http://schemas.microsoft.com/office/drawing/2014/main" val="3444737030"/>
                    </a:ext>
                  </a:extLst>
                </a:gridCol>
              </a:tblGrid>
              <a:tr h="274320">
                <a:tc gridSpan="2">
                  <a:txBody>
                    <a:bodyPr/>
                    <a:lstStyle/>
                    <a:p>
                      <a:pPr algn="ctr"/>
                      <a:r>
                        <a:rPr lang="en-US" sz="1500"/>
                        <a:t>Vacancy Rate</a:t>
                      </a:r>
                    </a:p>
                  </a:txBody>
                  <a:tcPr marL="99692" marR="99692" marT="49846" marB="49846" anchor="ctr"/>
                </a:tc>
                <a:tc hMerge="1">
                  <a:txBody>
                    <a:bodyPr/>
                    <a:lstStyle/>
                    <a:p>
                      <a:pPr algn="ctr"/>
                      <a:endParaRPr lang="en-US" sz="1400"/>
                    </a:p>
                  </a:txBody>
                  <a:tcPr/>
                </a:tc>
                <a:extLst>
                  <a:ext uri="{0D108BD9-81ED-4DB2-BD59-A6C34878D82A}">
                    <a16:rowId xmlns:a16="http://schemas.microsoft.com/office/drawing/2014/main" val="280105137"/>
                  </a:ext>
                </a:extLst>
              </a:tr>
              <a:tr h="274320">
                <a:tc>
                  <a:txBody>
                    <a:bodyPr/>
                    <a:lstStyle/>
                    <a:p>
                      <a:r>
                        <a:rPr lang="en-US" sz="1500" b="1"/>
                        <a:t>January</a:t>
                      </a:r>
                    </a:p>
                  </a:txBody>
                  <a:tcPr marL="126260" marR="126260" marT="63131" marB="63131" anchor="ctr"/>
                </a:tc>
                <a:tc>
                  <a:txBody>
                    <a:bodyPr/>
                    <a:lstStyle/>
                    <a:p>
                      <a:pPr algn="ctr"/>
                      <a:r>
                        <a:rPr lang="en-US" sz="1500"/>
                        <a:t>24%</a:t>
                      </a:r>
                    </a:p>
                  </a:txBody>
                  <a:tcPr marL="126260" marR="126260" marT="63131" marB="63131" anchor="ctr"/>
                </a:tc>
                <a:extLst>
                  <a:ext uri="{0D108BD9-81ED-4DB2-BD59-A6C34878D82A}">
                    <a16:rowId xmlns:a16="http://schemas.microsoft.com/office/drawing/2014/main" val="967597424"/>
                  </a:ext>
                </a:extLst>
              </a:tr>
              <a:tr h="274320">
                <a:tc>
                  <a:txBody>
                    <a:bodyPr/>
                    <a:lstStyle/>
                    <a:p>
                      <a:r>
                        <a:rPr lang="en-US" sz="1500" b="1"/>
                        <a:t>February</a:t>
                      </a:r>
                    </a:p>
                  </a:txBody>
                  <a:tcPr marL="126260" marR="126260" marT="63131" marB="63131" anchor="ctr"/>
                </a:tc>
                <a:tc>
                  <a:txBody>
                    <a:bodyPr/>
                    <a:lstStyle/>
                    <a:p>
                      <a:pPr algn="ctr"/>
                      <a:r>
                        <a:rPr lang="en-US" sz="1500"/>
                        <a:t>22%</a:t>
                      </a:r>
                    </a:p>
                  </a:txBody>
                  <a:tcPr marL="126260" marR="126260" marT="63131" marB="63131" anchor="ctr"/>
                </a:tc>
                <a:extLst>
                  <a:ext uri="{0D108BD9-81ED-4DB2-BD59-A6C34878D82A}">
                    <a16:rowId xmlns:a16="http://schemas.microsoft.com/office/drawing/2014/main" val="2206796418"/>
                  </a:ext>
                </a:extLst>
              </a:tr>
              <a:tr h="274320">
                <a:tc>
                  <a:txBody>
                    <a:bodyPr/>
                    <a:lstStyle/>
                    <a:p>
                      <a:r>
                        <a:rPr lang="en-US" sz="1500" b="1"/>
                        <a:t>March</a:t>
                      </a:r>
                    </a:p>
                  </a:txBody>
                  <a:tcPr marL="126260" marR="126260" marT="63131" marB="63131" anchor="ctr"/>
                </a:tc>
                <a:tc>
                  <a:txBody>
                    <a:bodyPr/>
                    <a:lstStyle/>
                    <a:p>
                      <a:pPr algn="ctr"/>
                      <a:r>
                        <a:rPr lang="en-US" sz="1500"/>
                        <a:t>18%</a:t>
                      </a:r>
                    </a:p>
                  </a:txBody>
                  <a:tcPr marL="126260" marR="126260" marT="63131" marB="63131" anchor="ctr"/>
                </a:tc>
                <a:extLst>
                  <a:ext uri="{0D108BD9-81ED-4DB2-BD59-A6C34878D82A}">
                    <a16:rowId xmlns:a16="http://schemas.microsoft.com/office/drawing/2014/main" val="709365992"/>
                  </a:ext>
                </a:extLst>
              </a:tr>
              <a:tr h="274320">
                <a:tc>
                  <a:txBody>
                    <a:bodyPr/>
                    <a:lstStyle/>
                    <a:p>
                      <a:r>
                        <a:rPr lang="en-US" sz="1500" b="1"/>
                        <a:t>April</a:t>
                      </a:r>
                    </a:p>
                  </a:txBody>
                  <a:tcPr marL="126260" marR="126260" marT="63131" marB="63131" anchor="ctr"/>
                </a:tc>
                <a:tc>
                  <a:txBody>
                    <a:bodyPr/>
                    <a:lstStyle/>
                    <a:p>
                      <a:pPr algn="ctr"/>
                      <a:r>
                        <a:rPr lang="en-US" sz="1500"/>
                        <a:t>15%</a:t>
                      </a:r>
                    </a:p>
                  </a:txBody>
                  <a:tcPr marL="126260" marR="126260" marT="63131" marB="63131" anchor="ctr"/>
                </a:tc>
                <a:extLst>
                  <a:ext uri="{0D108BD9-81ED-4DB2-BD59-A6C34878D82A}">
                    <a16:rowId xmlns:a16="http://schemas.microsoft.com/office/drawing/2014/main" val="4053091181"/>
                  </a:ext>
                </a:extLst>
              </a:tr>
              <a:tr h="274320">
                <a:tc>
                  <a:txBody>
                    <a:bodyPr/>
                    <a:lstStyle/>
                    <a:p>
                      <a:r>
                        <a:rPr lang="en-US" sz="1500" b="1"/>
                        <a:t>May</a:t>
                      </a:r>
                    </a:p>
                  </a:txBody>
                  <a:tcPr marL="126260" marR="126260" marT="63131" marB="63131" anchor="ctr"/>
                </a:tc>
                <a:tc>
                  <a:txBody>
                    <a:bodyPr/>
                    <a:lstStyle/>
                    <a:p>
                      <a:pPr algn="ctr"/>
                      <a:r>
                        <a:rPr lang="en-US" sz="1500"/>
                        <a:t>16%</a:t>
                      </a:r>
                    </a:p>
                  </a:txBody>
                  <a:tcPr marL="126260" marR="126260" marT="63131" marB="63131" anchor="ctr"/>
                </a:tc>
                <a:extLst>
                  <a:ext uri="{0D108BD9-81ED-4DB2-BD59-A6C34878D82A}">
                    <a16:rowId xmlns:a16="http://schemas.microsoft.com/office/drawing/2014/main" val="2037946979"/>
                  </a:ext>
                </a:extLst>
              </a:tr>
              <a:tr h="274320">
                <a:tc>
                  <a:txBody>
                    <a:bodyPr/>
                    <a:lstStyle/>
                    <a:p>
                      <a:r>
                        <a:rPr lang="en-US" sz="1500" b="1"/>
                        <a:t>June</a:t>
                      </a:r>
                    </a:p>
                  </a:txBody>
                  <a:tcPr marL="126260" marR="126260" marT="63131" marB="63131" anchor="ctr"/>
                </a:tc>
                <a:tc>
                  <a:txBody>
                    <a:bodyPr/>
                    <a:lstStyle/>
                    <a:p>
                      <a:pPr algn="ctr"/>
                      <a:r>
                        <a:rPr lang="en-US" sz="1500"/>
                        <a:t>15%</a:t>
                      </a:r>
                    </a:p>
                  </a:txBody>
                  <a:tcPr marL="126260" marR="126260" marT="63131" marB="63131" anchor="ctr"/>
                </a:tc>
                <a:extLst>
                  <a:ext uri="{0D108BD9-81ED-4DB2-BD59-A6C34878D82A}">
                    <a16:rowId xmlns:a16="http://schemas.microsoft.com/office/drawing/2014/main" val="39723443"/>
                  </a:ext>
                </a:extLst>
              </a:tr>
              <a:tr h="274320">
                <a:tc>
                  <a:txBody>
                    <a:bodyPr/>
                    <a:lstStyle/>
                    <a:p>
                      <a:r>
                        <a:rPr lang="en-US" sz="1500" b="1"/>
                        <a:t>July</a:t>
                      </a:r>
                    </a:p>
                  </a:txBody>
                  <a:tcPr marL="126260" marR="126260" marT="63131" marB="63131" anchor="ctr"/>
                </a:tc>
                <a:tc>
                  <a:txBody>
                    <a:bodyPr/>
                    <a:lstStyle/>
                    <a:p>
                      <a:pPr algn="ctr"/>
                      <a:r>
                        <a:rPr lang="en-US" sz="1500"/>
                        <a:t>28%</a:t>
                      </a:r>
                    </a:p>
                  </a:txBody>
                  <a:tcPr marL="126260" marR="126260" marT="63131" marB="63131" anchor="ctr"/>
                </a:tc>
                <a:extLst>
                  <a:ext uri="{0D108BD9-81ED-4DB2-BD59-A6C34878D82A}">
                    <a16:rowId xmlns:a16="http://schemas.microsoft.com/office/drawing/2014/main" val="1173862188"/>
                  </a:ext>
                </a:extLst>
              </a:tr>
              <a:tr h="274320">
                <a:tc>
                  <a:txBody>
                    <a:bodyPr/>
                    <a:lstStyle/>
                    <a:p>
                      <a:r>
                        <a:rPr lang="en-US" sz="1500" b="1"/>
                        <a:t>August</a:t>
                      </a:r>
                    </a:p>
                  </a:txBody>
                  <a:tcPr marL="126260" marR="126260" marT="63131" marB="63131" anchor="ctr"/>
                </a:tc>
                <a:tc>
                  <a:txBody>
                    <a:bodyPr/>
                    <a:lstStyle/>
                    <a:p>
                      <a:pPr algn="ctr"/>
                      <a:r>
                        <a:rPr lang="en-US" sz="1500"/>
                        <a:t>29%</a:t>
                      </a:r>
                    </a:p>
                  </a:txBody>
                  <a:tcPr marL="126260" marR="126260" marT="63131" marB="63131" anchor="ctr"/>
                </a:tc>
                <a:extLst>
                  <a:ext uri="{0D108BD9-81ED-4DB2-BD59-A6C34878D82A}">
                    <a16:rowId xmlns:a16="http://schemas.microsoft.com/office/drawing/2014/main" val="3642719765"/>
                  </a:ext>
                </a:extLst>
              </a:tr>
              <a:tr h="274320">
                <a:tc>
                  <a:txBody>
                    <a:bodyPr/>
                    <a:lstStyle/>
                    <a:p>
                      <a:r>
                        <a:rPr lang="en-US" sz="1500" b="1"/>
                        <a:t>September</a:t>
                      </a:r>
                    </a:p>
                  </a:txBody>
                  <a:tcPr marL="126260" marR="126260" marT="63131" marB="63131" anchor="ctr"/>
                </a:tc>
                <a:tc>
                  <a:txBody>
                    <a:bodyPr/>
                    <a:lstStyle/>
                    <a:p>
                      <a:pPr algn="ctr"/>
                      <a:r>
                        <a:rPr lang="en-US" sz="1500"/>
                        <a:t>29%</a:t>
                      </a:r>
                    </a:p>
                  </a:txBody>
                  <a:tcPr marL="126260" marR="126260" marT="63131" marB="63131" anchor="ctr"/>
                </a:tc>
                <a:extLst>
                  <a:ext uri="{0D108BD9-81ED-4DB2-BD59-A6C34878D82A}">
                    <a16:rowId xmlns:a16="http://schemas.microsoft.com/office/drawing/2014/main" val="839730603"/>
                  </a:ext>
                </a:extLst>
              </a:tr>
            </a:tbl>
          </a:graphicData>
        </a:graphic>
      </p:graphicFrame>
    </p:spTree>
    <p:extLst>
      <p:ext uri="{BB962C8B-B14F-4D97-AF65-F5344CB8AC3E}">
        <p14:creationId xmlns:p14="http://schemas.microsoft.com/office/powerpoint/2010/main" val="65522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C3FA-18AD-11F6-5669-8CD7DAB06C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D66F04-1373-4349-798E-38D08970EE2A}"/>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2DD0868-4EF4-AFB2-9883-68153C23D41D}"/>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Human Resources</a:t>
            </a:r>
          </a:p>
        </p:txBody>
      </p:sp>
      <p:sp>
        <p:nvSpPr>
          <p:cNvPr id="15" name="TextBox 14">
            <a:extLst>
              <a:ext uri="{FF2B5EF4-FFF2-40B4-BE49-F238E27FC236}">
                <a16:creationId xmlns:a16="http://schemas.microsoft.com/office/drawing/2014/main" id="{64DEDFA7-C9E9-F433-59FA-B993573B36AB}"/>
              </a:ext>
            </a:extLst>
          </p:cNvPr>
          <p:cNvSpPr txBox="1"/>
          <p:nvPr/>
        </p:nvSpPr>
        <p:spPr>
          <a:xfrm>
            <a:off x="6195278" y="2119726"/>
            <a:ext cx="5378771" cy="3046988"/>
          </a:xfrm>
          <a:prstGeom prst="rect">
            <a:avLst/>
          </a:prstGeom>
          <a:noFill/>
        </p:spPr>
        <p:txBody>
          <a:bodyPr wrap="square" lIns="91440" tIns="45720" rIns="91440" bIns="45720" rtlCol="0" anchor="t">
            <a:spAutoFit/>
          </a:bodyPr>
          <a:lstStyle/>
          <a:p>
            <a:pPr marL="285750" indent="-285750">
              <a:lnSpc>
                <a:spcPct val="100000"/>
              </a:lnSpc>
              <a:spcBef>
                <a:spcPts val="0"/>
              </a:spcBef>
              <a:spcAft>
                <a:spcPts val="600"/>
              </a:spcAft>
              <a:buFont typeface="Wingdings" panose="05000000000000000000" pitchFamily="2" charset="2"/>
              <a:buChar char="§"/>
            </a:pPr>
            <a:r>
              <a:rPr lang="en-US" sz="1400">
                <a:latin typeface="Arial" panose="020B0604020202020204" pitchFamily="34" charset="0"/>
                <a:ea typeface="Cambria" panose="02040503050406030204" pitchFamily="18" charset="0"/>
                <a:cs typeface="Arial" panose="020B0604020202020204" pitchFamily="34" charset="0"/>
              </a:rPr>
              <a:t>Since the start of the year, 10 new volunteers were successfully onboarded, assisting at various MVA offices, media support, and public relations efforts.</a:t>
            </a:r>
          </a:p>
          <a:p>
            <a:pPr marL="285750" indent="-285750">
              <a:spcAft>
                <a:spcPts val="600"/>
              </a:spcAft>
              <a:buFont typeface="Wingdings" panose="05000000000000000000" pitchFamily="2" charset="2"/>
              <a:buChar char="§"/>
            </a:pPr>
            <a:r>
              <a:rPr lang="en-US" sz="1400">
                <a:latin typeface="Arial" panose="020B0604020202020204" pitchFamily="34" charset="0"/>
                <a:ea typeface="Cambria" panose="02040503050406030204" pitchFamily="18" charset="0"/>
                <a:cs typeface="Arial" panose="020B0604020202020204" pitchFamily="34" charset="0"/>
              </a:rPr>
              <a:t>In collaboration with the Los Angeles and Palmdale Workforce Development offices, the department has successful onboarding of seven TSE candidates. As the program did not receive funding for next year, the department will maintain the active TSEs for the remainder of their contract through next summer but will no longer receive any new candidates. </a:t>
            </a:r>
          </a:p>
          <a:p>
            <a:pPr marL="285750" indent="-285750">
              <a:spcAft>
                <a:spcPts val="600"/>
              </a:spcAft>
              <a:buFont typeface="Wingdings" panose="05000000000000000000" pitchFamily="2" charset="2"/>
              <a:buChar char="§"/>
            </a:pPr>
            <a:r>
              <a:rPr lang="en-US" sz="1400">
                <a:latin typeface="Arial" panose="020B0604020202020204" pitchFamily="34" charset="0"/>
                <a:ea typeface="Cambria" panose="02040503050406030204" pitchFamily="18" charset="0"/>
                <a:cs typeface="Arial" panose="020B0604020202020204" pitchFamily="34" charset="0"/>
              </a:rPr>
              <a:t>The department is working with the VA to onboard Work Study applicants. Since the start of the year, recruitment efforts have successfully resulted in the placement of 10 veteran student at MVA satellite offices. </a:t>
            </a:r>
          </a:p>
        </p:txBody>
      </p:sp>
      <p:grpSp>
        <p:nvGrpSpPr>
          <p:cNvPr id="3" name="Group 2">
            <a:extLst>
              <a:ext uri="{FF2B5EF4-FFF2-40B4-BE49-F238E27FC236}">
                <a16:creationId xmlns:a16="http://schemas.microsoft.com/office/drawing/2014/main" id="{56434608-7B7E-DD68-0BA6-1204C10CED33}"/>
              </a:ext>
            </a:extLst>
          </p:cNvPr>
          <p:cNvGrpSpPr/>
          <p:nvPr/>
        </p:nvGrpSpPr>
        <p:grpSpPr>
          <a:xfrm>
            <a:off x="6195279" y="1777387"/>
            <a:ext cx="4246315" cy="400110"/>
            <a:chOff x="6959298" y="1719616"/>
            <a:chExt cx="4246315" cy="400110"/>
          </a:xfrm>
        </p:grpSpPr>
        <p:sp>
          <p:nvSpPr>
            <p:cNvPr id="17" name="TextBox 16">
              <a:extLst>
                <a:ext uri="{FF2B5EF4-FFF2-40B4-BE49-F238E27FC236}">
                  <a16:creationId xmlns:a16="http://schemas.microsoft.com/office/drawing/2014/main" id="{EFF9C77F-4298-55EF-BEF6-306E9E25938C}"/>
                </a:ext>
              </a:extLst>
            </p:cNvPr>
            <p:cNvSpPr txBox="1"/>
            <p:nvPr/>
          </p:nvSpPr>
          <p:spPr>
            <a:xfrm>
              <a:off x="7224891" y="1719616"/>
              <a:ext cx="3980722" cy="400110"/>
            </a:xfrm>
            <a:prstGeom prst="rect">
              <a:avLst/>
            </a:prstGeom>
            <a:noFill/>
          </p:spPr>
          <p:txBody>
            <a:bodyPr wrap="square" lIns="91440" tIns="45720" rIns="91440" bIns="45720" rtlCol="0" anchor="t">
              <a:spAutoFit/>
            </a:bodyPr>
            <a:lstStyle/>
            <a:p>
              <a:pPr algn="l">
                <a:lnSpc>
                  <a:spcPct val="100000"/>
                </a:lnSpc>
              </a:pPr>
              <a:r>
                <a:rPr lang="en-US" sz="2000" b="1">
                  <a:latin typeface="Arial" panose="020B0604020202020204" pitchFamily="34" charset="0"/>
                  <a:ea typeface="Cambria"/>
                  <a:cs typeface="Arial" panose="020B0604020202020204" pitchFamily="34" charset="0"/>
                </a:rPr>
                <a:t>September Breakdown</a:t>
              </a:r>
            </a:p>
          </p:txBody>
        </p:sp>
        <p:pic>
          <p:nvPicPr>
            <p:cNvPr id="18" name="Picture 17">
              <a:extLst>
                <a:ext uri="{FF2B5EF4-FFF2-40B4-BE49-F238E27FC236}">
                  <a16:creationId xmlns:a16="http://schemas.microsoft.com/office/drawing/2014/main" id="{B44FBD96-880C-D1B3-126D-1905D9F67AA2}"/>
                </a:ext>
              </a:extLst>
            </p:cNvPr>
            <p:cNvPicPr>
              <a:picLocks noChangeAspect="1"/>
            </p:cNvPicPr>
            <p:nvPr/>
          </p:nvPicPr>
          <p:blipFill>
            <a:blip r:embed="rId4"/>
            <a:stretch>
              <a:fillRect/>
            </a:stretch>
          </p:blipFill>
          <p:spPr>
            <a:xfrm>
              <a:off x="6959298" y="1831900"/>
              <a:ext cx="170943" cy="161446"/>
            </a:xfrm>
            <a:prstGeom prst="rect">
              <a:avLst/>
            </a:prstGeom>
          </p:spPr>
        </p:pic>
      </p:grpSp>
      <p:graphicFrame>
        <p:nvGraphicFramePr>
          <p:cNvPr id="5" name="Table 4">
            <a:extLst>
              <a:ext uri="{FF2B5EF4-FFF2-40B4-BE49-F238E27FC236}">
                <a16:creationId xmlns:a16="http://schemas.microsoft.com/office/drawing/2014/main" id="{33A917CB-CE89-47C5-040A-674C8D8D6B10}"/>
              </a:ext>
            </a:extLst>
          </p:cNvPr>
          <p:cNvGraphicFramePr>
            <a:graphicFrameLocks noGrp="1"/>
          </p:cNvGraphicFramePr>
          <p:nvPr/>
        </p:nvGraphicFramePr>
        <p:xfrm>
          <a:off x="1437256" y="1777387"/>
          <a:ext cx="4423644" cy="3624194"/>
        </p:xfrm>
        <a:graphic>
          <a:graphicData uri="http://schemas.openxmlformats.org/drawingml/2006/table">
            <a:tbl>
              <a:tblPr firstRow="1" bandRow="1">
                <a:tableStyleId>{5C22544A-7EE6-4342-B048-85BDC9FD1C3A}</a:tableStyleId>
              </a:tblPr>
              <a:tblGrid>
                <a:gridCol w="1131804">
                  <a:extLst>
                    <a:ext uri="{9D8B030D-6E8A-4147-A177-3AD203B41FA5}">
                      <a16:colId xmlns:a16="http://schemas.microsoft.com/office/drawing/2014/main" val="516699183"/>
                    </a:ext>
                  </a:extLst>
                </a:gridCol>
                <a:gridCol w="1097280">
                  <a:extLst>
                    <a:ext uri="{9D8B030D-6E8A-4147-A177-3AD203B41FA5}">
                      <a16:colId xmlns:a16="http://schemas.microsoft.com/office/drawing/2014/main" val="3444737030"/>
                    </a:ext>
                  </a:extLst>
                </a:gridCol>
                <a:gridCol w="1097280">
                  <a:extLst>
                    <a:ext uri="{9D8B030D-6E8A-4147-A177-3AD203B41FA5}">
                      <a16:colId xmlns:a16="http://schemas.microsoft.com/office/drawing/2014/main" val="3393961506"/>
                    </a:ext>
                  </a:extLst>
                </a:gridCol>
                <a:gridCol w="1097280">
                  <a:extLst>
                    <a:ext uri="{9D8B030D-6E8A-4147-A177-3AD203B41FA5}">
                      <a16:colId xmlns:a16="http://schemas.microsoft.com/office/drawing/2014/main" val="227195154"/>
                    </a:ext>
                  </a:extLst>
                </a:gridCol>
              </a:tblGrid>
              <a:tr h="341012">
                <a:tc gridSpan="4">
                  <a:txBody>
                    <a:bodyPr/>
                    <a:lstStyle/>
                    <a:p>
                      <a:pPr algn="ctr"/>
                      <a:r>
                        <a:rPr lang="en-US" sz="1100">
                          <a:latin typeface="Arial" panose="020B0604020202020204" pitchFamily="34" charset="0"/>
                          <a:cs typeface="Arial" panose="020B0604020202020204" pitchFamily="34" charset="0"/>
                        </a:rPr>
                        <a:t>MVA VOLUNTEER MONTHLY BREAKDOWN</a:t>
                      </a:r>
                    </a:p>
                  </a:txBody>
                  <a:tcPr marL="103028" marR="103028" marT="51514" marB="51514" anchor="ctr"/>
                </a:tc>
                <a:tc hMerge="1">
                  <a:txBody>
                    <a:bodyPr/>
                    <a:lstStyle/>
                    <a:p>
                      <a:pPr algn="ctr"/>
                      <a:endParaRPr lang="en-US" sz="1400"/>
                    </a:p>
                  </a:txBody>
                  <a:tcPr/>
                </a:tc>
                <a:tc hMerge="1">
                  <a:txBody>
                    <a:bodyPr/>
                    <a:lstStyle/>
                    <a:p>
                      <a:pPr algn="ctr"/>
                      <a:endParaRPr lang="en-US" sz="1400"/>
                    </a:p>
                  </a:txBody>
                  <a:tcPr/>
                </a:tc>
                <a:tc hMerge="1">
                  <a:txBody>
                    <a:bodyPr/>
                    <a:lstStyle/>
                    <a:p>
                      <a:pPr algn="ctr"/>
                      <a:endParaRPr lang="en-US" sz="1400"/>
                    </a:p>
                  </a:txBody>
                  <a:tcPr/>
                </a:tc>
                <a:extLst>
                  <a:ext uri="{0D108BD9-81ED-4DB2-BD59-A6C34878D82A}">
                    <a16:rowId xmlns:a16="http://schemas.microsoft.com/office/drawing/2014/main" val="280105137"/>
                  </a:ext>
                </a:extLst>
              </a:tr>
              <a:tr h="731520">
                <a:tc>
                  <a:txBody>
                    <a:bodyPr/>
                    <a:lstStyle/>
                    <a:p>
                      <a:endParaRPr lang="en-US" sz="1100">
                        <a:latin typeface="Arial" panose="020B0604020202020204" pitchFamily="34" charset="0"/>
                        <a:cs typeface="Arial" panose="020B0604020202020204" pitchFamily="34" charset="0"/>
                      </a:endParaRPr>
                    </a:p>
                  </a:txBody>
                  <a:tcPr marL="103028" marR="103028" marT="51514" marB="5151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Volunteers</a:t>
                      </a:r>
                    </a:p>
                  </a:txBody>
                  <a:tcPr marL="103028" marR="103028" marT="51514" marB="5151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VA Work Study</a:t>
                      </a:r>
                    </a:p>
                  </a:txBody>
                  <a:tcPr marL="103028" marR="103028" marT="51514" marB="5151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Transitional Subsidized Employment</a:t>
                      </a:r>
                    </a:p>
                  </a:txBody>
                  <a:tcPr marL="103028" marR="103028" marT="51514" marB="51514" anchor="ctr"/>
                </a:tc>
                <a:extLst>
                  <a:ext uri="{0D108BD9-81ED-4DB2-BD59-A6C34878D82A}">
                    <a16:rowId xmlns:a16="http://schemas.microsoft.com/office/drawing/2014/main" val="3089222186"/>
                  </a:ext>
                </a:extLst>
              </a:tr>
              <a:tr h="274320">
                <a:tc>
                  <a:txBody>
                    <a:bodyPr/>
                    <a:lstStyle/>
                    <a:p>
                      <a:r>
                        <a:rPr lang="en-US" sz="1100" b="1">
                          <a:latin typeface="Arial" panose="020B0604020202020204" pitchFamily="34" charset="0"/>
                          <a:cs typeface="Arial" panose="020B0604020202020204" pitchFamily="34" charset="0"/>
                        </a:rPr>
                        <a:t>January</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extLst>
                  <a:ext uri="{0D108BD9-81ED-4DB2-BD59-A6C34878D82A}">
                    <a16:rowId xmlns:a16="http://schemas.microsoft.com/office/drawing/2014/main" val="2239938821"/>
                  </a:ext>
                </a:extLst>
              </a:tr>
              <a:tr h="274320">
                <a:tc>
                  <a:txBody>
                    <a:bodyPr/>
                    <a:lstStyle/>
                    <a:p>
                      <a:r>
                        <a:rPr lang="en-US" sz="1100" b="1">
                          <a:latin typeface="Arial" panose="020B0604020202020204" pitchFamily="34" charset="0"/>
                          <a:cs typeface="Arial" panose="020B0604020202020204" pitchFamily="34" charset="0"/>
                        </a:rPr>
                        <a:t>February</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extLst>
                  <a:ext uri="{0D108BD9-81ED-4DB2-BD59-A6C34878D82A}">
                    <a16:rowId xmlns:a16="http://schemas.microsoft.com/office/drawing/2014/main" val="1740048171"/>
                  </a:ext>
                </a:extLst>
              </a:tr>
              <a:tr h="274320">
                <a:tc>
                  <a:txBody>
                    <a:bodyPr/>
                    <a:lstStyle/>
                    <a:p>
                      <a:r>
                        <a:rPr lang="en-US" sz="1100" b="1">
                          <a:latin typeface="Arial" panose="020B0604020202020204" pitchFamily="34" charset="0"/>
                          <a:cs typeface="Arial" panose="020B0604020202020204" pitchFamily="34" charset="0"/>
                        </a:rPr>
                        <a:t>March</a:t>
                      </a: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extLst>
                  <a:ext uri="{0D108BD9-81ED-4DB2-BD59-A6C34878D82A}">
                    <a16:rowId xmlns:a16="http://schemas.microsoft.com/office/drawing/2014/main" val="148025563"/>
                  </a:ext>
                </a:extLst>
              </a:tr>
              <a:tr h="274320">
                <a:tc>
                  <a:txBody>
                    <a:bodyPr/>
                    <a:lstStyle/>
                    <a:p>
                      <a:r>
                        <a:rPr lang="en-US" sz="1100" b="1">
                          <a:latin typeface="Arial" panose="020B0604020202020204" pitchFamily="34" charset="0"/>
                          <a:cs typeface="Arial" panose="020B0604020202020204" pitchFamily="34" charset="0"/>
                        </a:rPr>
                        <a:t>April</a:t>
                      </a: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extLst>
                  <a:ext uri="{0D108BD9-81ED-4DB2-BD59-A6C34878D82A}">
                    <a16:rowId xmlns:a16="http://schemas.microsoft.com/office/drawing/2014/main" val="1195227402"/>
                  </a:ext>
                </a:extLst>
              </a:tr>
              <a:tr h="274320">
                <a:tc>
                  <a:txBody>
                    <a:bodyPr/>
                    <a:lstStyle/>
                    <a:p>
                      <a:r>
                        <a:rPr lang="en-US" sz="1100" b="1">
                          <a:latin typeface="Arial" panose="020B0604020202020204" pitchFamily="34" charset="0"/>
                          <a:cs typeface="Arial" panose="020B0604020202020204" pitchFamily="34" charset="0"/>
                        </a:rPr>
                        <a:t>May</a:t>
                      </a:r>
                    </a:p>
                  </a:txBody>
                  <a:tcPr marL="115877" marR="115877" marT="57939" marB="57939" anchor="ctr"/>
                </a:tc>
                <a:tc>
                  <a:txBody>
                    <a:bodyPr/>
                    <a:lstStyle/>
                    <a:p>
                      <a:pPr algn="ctr"/>
                      <a:endParaRPr lang="en-US" sz="1100">
                        <a:latin typeface="Arial" panose="020B0604020202020204" pitchFamily="34" charset="0"/>
                        <a:cs typeface="Arial" panose="020B0604020202020204" pitchFamily="34" charset="0"/>
                      </a:endParaRP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extLst>
                  <a:ext uri="{0D108BD9-81ED-4DB2-BD59-A6C34878D82A}">
                    <a16:rowId xmlns:a16="http://schemas.microsoft.com/office/drawing/2014/main" val="1209023377"/>
                  </a:ext>
                </a:extLst>
              </a:tr>
              <a:tr h="274320">
                <a:tc>
                  <a:txBody>
                    <a:bodyPr/>
                    <a:lstStyle/>
                    <a:p>
                      <a:r>
                        <a:rPr lang="en-US" sz="1100" b="1">
                          <a:latin typeface="Arial" panose="020B0604020202020204" pitchFamily="34" charset="0"/>
                          <a:cs typeface="Arial" panose="020B0604020202020204" pitchFamily="34" charset="0"/>
                        </a:rPr>
                        <a:t>June</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3</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extLst>
                  <a:ext uri="{0D108BD9-81ED-4DB2-BD59-A6C34878D82A}">
                    <a16:rowId xmlns:a16="http://schemas.microsoft.com/office/drawing/2014/main" val="3649904973"/>
                  </a:ext>
                </a:extLst>
              </a:tr>
              <a:tr h="274320">
                <a:tc>
                  <a:txBody>
                    <a:bodyPr/>
                    <a:lstStyle/>
                    <a:p>
                      <a:r>
                        <a:rPr lang="en-US" sz="1100" b="1">
                          <a:latin typeface="Arial" panose="020B0604020202020204" pitchFamily="34" charset="0"/>
                          <a:cs typeface="Arial" panose="020B0604020202020204" pitchFamily="34" charset="0"/>
                        </a:rPr>
                        <a:t>July</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3</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extLst>
                  <a:ext uri="{0D108BD9-81ED-4DB2-BD59-A6C34878D82A}">
                    <a16:rowId xmlns:a16="http://schemas.microsoft.com/office/drawing/2014/main" val="2707710043"/>
                  </a:ext>
                </a:extLst>
              </a:tr>
              <a:tr h="274320">
                <a:tc>
                  <a:txBody>
                    <a:bodyPr/>
                    <a:lstStyle/>
                    <a:p>
                      <a:r>
                        <a:rPr lang="en-US" sz="1100" b="1">
                          <a:latin typeface="Arial" panose="020B0604020202020204" pitchFamily="34" charset="0"/>
                          <a:cs typeface="Arial" panose="020B0604020202020204" pitchFamily="34" charset="0"/>
                        </a:rPr>
                        <a:t>August</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extLst>
                  <a:ext uri="{0D108BD9-81ED-4DB2-BD59-A6C34878D82A}">
                    <a16:rowId xmlns:a16="http://schemas.microsoft.com/office/drawing/2014/main" val="2314702888"/>
                  </a:ext>
                </a:extLst>
              </a:tr>
              <a:tr h="274320">
                <a:tc>
                  <a:txBody>
                    <a:bodyPr/>
                    <a:lstStyle/>
                    <a:p>
                      <a:r>
                        <a:rPr lang="en-US" sz="1100" b="1">
                          <a:latin typeface="Arial" panose="020B0604020202020204" pitchFamily="34" charset="0"/>
                          <a:cs typeface="Arial" panose="020B0604020202020204" pitchFamily="34" charset="0"/>
                        </a:rPr>
                        <a:t>September</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2</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1</a:t>
                      </a:r>
                    </a:p>
                  </a:txBody>
                  <a:tcPr marL="115877" marR="115877" marT="57939" marB="57939" anchor="ctr"/>
                </a:tc>
                <a:tc>
                  <a:txBody>
                    <a:bodyPr/>
                    <a:lstStyle/>
                    <a:p>
                      <a:pPr algn="ctr"/>
                      <a:r>
                        <a:rPr lang="en-US" sz="1100">
                          <a:latin typeface="Arial" panose="020B0604020202020204" pitchFamily="34" charset="0"/>
                          <a:cs typeface="Arial" panose="020B0604020202020204" pitchFamily="34" charset="0"/>
                        </a:rPr>
                        <a:t>0</a:t>
                      </a:r>
                    </a:p>
                  </a:txBody>
                  <a:tcPr marL="115877" marR="115877" marT="57939" marB="57939" anchor="ctr"/>
                </a:tc>
                <a:extLst>
                  <a:ext uri="{0D108BD9-81ED-4DB2-BD59-A6C34878D82A}">
                    <a16:rowId xmlns:a16="http://schemas.microsoft.com/office/drawing/2014/main" val="2977772002"/>
                  </a:ext>
                </a:extLst>
              </a:tr>
            </a:tbl>
          </a:graphicData>
        </a:graphic>
      </p:graphicFrame>
    </p:spTree>
    <p:extLst>
      <p:ext uri="{BB962C8B-B14F-4D97-AF65-F5344CB8AC3E}">
        <p14:creationId xmlns:p14="http://schemas.microsoft.com/office/powerpoint/2010/main" val="3074497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24BBAC1D-8687-6D0D-5E5E-11AE9B632C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97CF26-6B1C-89ED-9F8B-FDD1BE71FEA0}"/>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Communications</a:t>
            </a:r>
          </a:p>
        </p:txBody>
      </p:sp>
      <p:sp>
        <p:nvSpPr>
          <p:cNvPr id="5" name="TextBox 4">
            <a:extLst>
              <a:ext uri="{FF2B5EF4-FFF2-40B4-BE49-F238E27FC236}">
                <a16:creationId xmlns:a16="http://schemas.microsoft.com/office/drawing/2014/main" id="{C740A40E-239B-3EDA-4F33-5FF7CCB75F3F}"/>
              </a:ext>
            </a:extLst>
          </p:cNvPr>
          <p:cNvSpPr txBox="1"/>
          <p:nvPr/>
        </p:nvSpPr>
        <p:spPr>
          <a:xfrm>
            <a:off x="793167" y="1482503"/>
            <a:ext cx="9370543" cy="400815"/>
          </a:xfrm>
          <a:prstGeom prst="rect">
            <a:avLst/>
          </a:prstGeom>
          <a:noFill/>
        </p:spPr>
        <p:txBody>
          <a:bodyPr wrap="square" lIns="91440" tIns="45720" rIns="91440" bIns="45720" rtlCol="0" anchor="t">
            <a:spAutoFit/>
          </a:bodyPr>
          <a:lstStyle/>
          <a:p>
            <a:pPr>
              <a:lnSpc>
                <a:spcPts val="2560"/>
              </a:lnSpc>
            </a:pPr>
            <a:r>
              <a:rPr lang="en-US" sz="2000" b="1">
                <a:latin typeface="Arial"/>
                <a:ea typeface="Montserrat"/>
                <a:cs typeface="Arial"/>
              </a:rPr>
              <a:t>Communication Insights September, 2025</a:t>
            </a:r>
            <a:endParaRPr lang="en-US" sz="2000" b="1">
              <a:latin typeface="Arial" panose="020B0604020202020204" pitchFamily="34" charset="0"/>
              <a:ea typeface="Montserrat"/>
              <a:cs typeface="Arial" panose="020B0604020202020204" pitchFamily="34" charset="0"/>
            </a:endParaRPr>
          </a:p>
        </p:txBody>
      </p:sp>
      <p:pic>
        <p:nvPicPr>
          <p:cNvPr id="7" name="Picture 6">
            <a:extLst>
              <a:ext uri="{FF2B5EF4-FFF2-40B4-BE49-F238E27FC236}">
                <a16:creationId xmlns:a16="http://schemas.microsoft.com/office/drawing/2014/main" id="{CC74FD1A-F15C-DA08-B1C2-CDFEEBB7DDEF}"/>
              </a:ext>
            </a:extLst>
          </p:cNvPr>
          <p:cNvPicPr>
            <a:picLocks noChangeAspect="1"/>
          </p:cNvPicPr>
          <p:nvPr/>
        </p:nvPicPr>
        <p:blipFill>
          <a:blip r:embed="rId4"/>
          <a:stretch>
            <a:fillRect/>
          </a:stretch>
        </p:blipFill>
        <p:spPr>
          <a:xfrm>
            <a:off x="540170" y="1601084"/>
            <a:ext cx="170943" cy="161446"/>
          </a:xfrm>
          <a:prstGeom prst="rect">
            <a:avLst/>
          </a:prstGeom>
        </p:spPr>
      </p:pic>
      <p:graphicFrame>
        <p:nvGraphicFramePr>
          <p:cNvPr id="11" name="Table 10">
            <a:extLst>
              <a:ext uri="{FF2B5EF4-FFF2-40B4-BE49-F238E27FC236}">
                <a16:creationId xmlns:a16="http://schemas.microsoft.com/office/drawing/2014/main" id="{CE9117DA-3478-B6CA-B03F-CE00CB1690DF}"/>
              </a:ext>
            </a:extLst>
          </p:cNvPr>
          <p:cNvGraphicFramePr>
            <a:graphicFrameLocks noGrp="1"/>
          </p:cNvGraphicFramePr>
          <p:nvPr>
            <p:extLst>
              <p:ext uri="{D42A27DB-BD31-4B8C-83A1-F6EECF244321}">
                <p14:modId xmlns:p14="http://schemas.microsoft.com/office/powerpoint/2010/main" val="1353657199"/>
              </p:ext>
            </p:extLst>
          </p:nvPr>
        </p:nvGraphicFramePr>
        <p:xfrm>
          <a:off x="7925230" y="2246376"/>
          <a:ext cx="3618034" cy="1117311"/>
        </p:xfrm>
        <a:graphic>
          <a:graphicData uri="http://schemas.openxmlformats.org/drawingml/2006/table">
            <a:tbl>
              <a:tblPr firstRow="1" bandRow="1">
                <a:tableStyleId>{5C22544A-7EE6-4342-B048-85BDC9FD1C3A}</a:tableStyleId>
              </a:tblPr>
              <a:tblGrid>
                <a:gridCol w="2399676">
                  <a:extLst>
                    <a:ext uri="{9D8B030D-6E8A-4147-A177-3AD203B41FA5}">
                      <a16:colId xmlns:a16="http://schemas.microsoft.com/office/drawing/2014/main" val="4037839226"/>
                    </a:ext>
                  </a:extLst>
                </a:gridCol>
                <a:gridCol w="1218358">
                  <a:extLst>
                    <a:ext uri="{9D8B030D-6E8A-4147-A177-3AD203B41FA5}">
                      <a16:colId xmlns:a16="http://schemas.microsoft.com/office/drawing/2014/main" val="1336172308"/>
                    </a:ext>
                  </a:extLst>
                </a:gridCol>
              </a:tblGrid>
              <a:tr h="375633">
                <a:tc>
                  <a:txBody>
                    <a:bodyPr/>
                    <a:lstStyle/>
                    <a:p>
                      <a:r>
                        <a:rPr lang="en-US"/>
                        <a:t>Metric (avg. Per post)</a:t>
                      </a:r>
                    </a:p>
                  </a:txBody>
                  <a:tcPr>
                    <a:solidFill>
                      <a:schemeClr val="accent6">
                        <a:lumMod val="75000"/>
                      </a:schemeClr>
                    </a:solidFill>
                  </a:tcPr>
                </a:tc>
                <a:tc>
                  <a:txBody>
                    <a:bodyPr/>
                    <a:lstStyle/>
                    <a:p>
                      <a:r>
                        <a:rPr lang="en-US"/>
                        <a:t>Value</a:t>
                      </a:r>
                    </a:p>
                  </a:txBody>
                  <a:tcPr>
                    <a:solidFill>
                      <a:schemeClr val="accent6">
                        <a:lumMod val="75000"/>
                      </a:schemeClr>
                    </a:solidFill>
                  </a:tcPr>
                </a:tc>
                <a:extLst>
                  <a:ext uri="{0D108BD9-81ED-4DB2-BD59-A6C34878D82A}">
                    <a16:rowId xmlns:a16="http://schemas.microsoft.com/office/drawing/2014/main" val="3694607288"/>
                  </a:ext>
                </a:extLst>
              </a:tr>
              <a:tr h="370838">
                <a:tc>
                  <a:txBody>
                    <a:bodyPr/>
                    <a:lstStyle/>
                    <a:p>
                      <a:pPr lvl="0">
                        <a:buNone/>
                      </a:pPr>
                      <a:r>
                        <a:rPr lang="en-US"/>
                        <a:t>Total Posts</a:t>
                      </a:r>
                    </a:p>
                  </a:txBody>
                  <a:tcPr/>
                </a:tc>
                <a:tc>
                  <a:txBody>
                    <a:bodyPr/>
                    <a:lstStyle/>
                    <a:p>
                      <a:pPr lvl="0">
                        <a:buNone/>
                      </a:pPr>
                      <a:r>
                        <a:rPr lang="en-US"/>
                        <a:t>7</a:t>
                      </a:r>
                    </a:p>
                  </a:txBody>
                  <a:tcPr/>
                </a:tc>
                <a:extLst>
                  <a:ext uri="{0D108BD9-81ED-4DB2-BD59-A6C34878D82A}">
                    <a16:rowId xmlns:a16="http://schemas.microsoft.com/office/drawing/2014/main" val="1814581070"/>
                  </a:ext>
                </a:extLst>
              </a:tr>
              <a:tr h="370840">
                <a:tc>
                  <a:txBody>
                    <a:bodyPr/>
                    <a:lstStyle/>
                    <a:p>
                      <a:pPr lvl="0">
                        <a:buNone/>
                      </a:pPr>
                      <a:r>
                        <a:rPr lang="en-US"/>
                        <a:t>Average Impressions</a:t>
                      </a:r>
                    </a:p>
                  </a:txBody>
                  <a:tcPr/>
                </a:tc>
                <a:tc>
                  <a:txBody>
                    <a:bodyPr/>
                    <a:lstStyle/>
                    <a:p>
                      <a:pPr lvl="0">
                        <a:buNone/>
                      </a:pPr>
                      <a:r>
                        <a:rPr lang="en-US"/>
                        <a:t>8255</a:t>
                      </a:r>
                    </a:p>
                  </a:txBody>
                  <a:tcPr/>
                </a:tc>
                <a:extLst>
                  <a:ext uri="{0D108BD9-81ED-4DB2-BD59-A6C34878D82A}">
                    <a16:rowId xmlns:a16="http://schemas.microsoft.com/office/drawing/2014/main" val="1243027315"/>
                  </a:ext>
                </a:extLst>
              </a:tr>
            </a:tbl>
          </a:graphicData>
        </a:graphic>
      </p:graphicFrame>
      <p:sp>
        <p:nvSpPr>
          <p:cNvPr id="12" name="TextBox 11">
            <a:extLst>
              <a:ext uri="{FF2B5EF4-FFF2-40B4-BE49-F238E27FC236}">
                <a16:creationId xmlns:a16="http://schemas.microsoft.com/office/drawing/2014/main" id="{C1A1B39F-1DE9-7ACF-44D9-57B5C13D962C}"/>
              </a:ext>
            </a:extLst>
          </p:cNvPr>
          <p:cNvSpPr txBox="1"/>
          <p:nvPr/>
        </p:nvSpPr>
        <p:spPr>
          <a:xfrm>
            <a:off x="7931239" y="1878168"/>
            <a:ext cx="3606084" cy="369332"/>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err="1">
                <a:solidFill>
                  <a:srgbClr val="FFFFFF"/>
                </a:solidFill>
              </a:rPr>
              <a:t>NEXTDOOR</a:t>
            </a:r>
            <a:r>
              <a:rPr lang="en-US" b="1">
                <a:solidFill>
                  <a:srgbClr val="FFFFFF"/>
                </a:solidFill>
              </a:rPr>
              <a:t> METRICS</a:t>
            </a:r>
          </a:p>
        </p:txBody>
      </p:sp>
      <p:pic>
        <p:nvPicPr>
          <p:cNvPr id="3" name="Picture 2">
            <a:extLst>
              <a:ext uri="{FF2B5EF4-FFF2-40B4-BE49-F238E27FC236}">
                <a16:creationId xmlns:a16="http://schemas.microsoft.com/office/drawing/2014/main" id="{3522429D-AF64-D017-E3B5-714FC9A94F6B}"/>
              </a:ext>
            </a:extLst>
          </p:cNvPr>
          <p:cNvPicPr>
            <a:picLocks noChangeAspect="1"/>
          </p:cNvPicPr>
          <p:nvPr/>
        </p:nvPicPr>
        <p:blipFill>
          <a:blip r:embed="rId5"/>
          <a:stretch>
            <a:fillRect/>
          </a:stretch>
        </p:blipFill>
        <p:spPr>
          <a:xfrm>
            <a:off x="706953" y="1883229"/>
            <a:ext cx="7055182" cy="4223658"/>
          </a:xfrm>
          <a:prstGeom prst="rect">
            <a:avLst/>
          </a:prstGeom>
        </p:spPr>
      </p:pic>
    </p:spTree>
    <p:extLst>
      <p:ext uri="{BB962C8B-B14F-4D97-AF65-F5344CB8AC3E}">
        <p14:creationId xmlns:p14="http://schemas.microsoft.com/office/powerpoint/2010/main" val="196850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F491-80C2-B815-0071-50C07C93C9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AFBB31-0483-1150-2767-1D385A75C491}"/>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FE07FE8-DF21-B48F-491C-6D99986A64F9}"/>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Legislative Updates – State Legislation</a:t>
            </a:r>
          </a:p>
        </p:txBody>
      </p:sp>
      <p:graphicFrame>
        <p:nvGraphicFramePr>
          <p:cNvPr id="30" name="Diagram 29">
            <a:extLst>
              <a:ext uri="{FF2B5EF4-FFF2-40B4-BE49-F238E27FC236}">
                <a16:creationId xmlns:a16="http://schemas.microsoft.com/office/drawing/2014/main" id="{0D45BB18-444F-DBD4-1233-7339C11E4C2E}"/>
              </a:ext>
            </a:extLst>
          </p:cNvPr>
          <p:cNvGraphicFramePr/>
          <p:nvPr>
            <p:extLst>
              <p:ext uri="{D42A27DB-BD31-4B8C-83A1-F6EECF244321}">
                <p14:modId xmlns:p14="http://schemas.microsoft.com/office/powerpoint/2010/main" val="832306529"/>
              </p:ext>
            </p:extLst>
          </p:nvPr>
        </p:nvGraphicFramePr>
        <p:xfrm>
          <a:off x="0" y="1311565"/>
          <a:ext cx="12192000" cy="5058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7092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4F77B-3ED6-078B-8B97-A0553DBED0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757A99-A825-5396-A5FF-BD5D769B0E49}"/>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6545026-DCBB-6CB3-EFFB-B7B52F2DE83C}"/>
              </a:ext>
            </a:extLst>
          </p:cNvPr>
          <p:cNvSpPr txBox="1"/>
          <p:nvPr/>
        </p:nvSpPr>
        <p:spPr>
          <a:xfrm>
            <a:off x="1182428" y="489798"/>
            <a:ext cx="10539519" cy="646331"/>
          </a:xfrm>
          <a:prstGeom prst="rect">
            <a:avLst/>
          </a:prstGeom>
          <a:noFill/>
        </p:spPr>
        <p:txBody>
          <a:bodyPr wrap="square" lIns="91440" tIns="45720" rIns="91440" bIns="45720" rtlCol="0" anchor="t">
            <a:spAutoFit/>
          </a:bodyPr>
          <a:lstStyle/>
          <a:p>
            <a:r>
              <a:rPr lang="en-US" sz="3600" b="1">
                <a:solidFill>
                  <a:schemeClr val="bg1"/>
                </a:solidFill>
                <a:latin typeface="Arial Black" panose="020B0604020202020204" pitchFamily="34" charset="0"/>
                <a:ea typeface="Cambria" panose="02040503050406030204" pitchFamily="18" charset="0"/>
                <a:cs typeface="Arial Black" panose="020B0604020202020204" pitchFamily="34" charset="0"/>
              </a:rPr>
              <a:t>Legislative Updates – State Legislation</a:t>
            </a:r>
          </a:p>
        </p:txBody>
      </p:sp>
      <p:graphicFrame>
        <p:nvGraphicFramePr>
          <p:cNvPr id="30" name="Diagram 29">
            <a:extLst>
              <a:ext uri="{FF2B5EF4-FFF2-40B4-BE49-F238E27FC236}">
                <a16:creationId xmlns:a16="http://schemas.microsoft.com/office/drawing/2014/main" id="{DF6E373D-23DB-0E61-A265-5DD158E84280}"/>
              </a:ext>
            </a:extLst>
          </p:cNvPr>
          <p:cNvGraphicFramePr/>
          <p:nvPr/>
        </p:nvGraphicFramePr>
        <p:xfrm>
          <a:off x="0" y="1311565"/>
          <a:ext cx="12192000" cy="5058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6169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99010" y="5084976"/>
            <a:ext cx="3194050" cy="344593"/>
          </a:xfrm>
          <a:prstGeom prst="rect">
            <a:avLst/>
          </a:prstGeom>
        </p:spPr>
        <p:txBody>
          <a:bodyPr vert="horz" wrap="square" lIns="0" tIns="8467" rIns="0" bIns="0" rtlCol="0">
            <a:spAutoFit/>
          </a:bodyPr>
          <a:lstStyle/>
          <a:p>
            <a:pPr algn="ctr">
              <a:lnSpc>
                <a:spcPct val="100000"/>
              </a:lnSpc>
              <a:spcBef>
                <a:spcPts val="67"/>
              </a:spcBef>
            </a:pPr>
            <a:r>
              <a:rPr sz="800" spc="136">
                <a:solidFill>
                  <a:srgbClr val="DAD3BE"/>
                </a:solidFill>
                <a:latin typeface="Palatino Linotype"/>
                <a:cs typeface="Palatino Linotype"/>
              </a:rPr>
              <a:t>Official</a:t>
            </a:r>
            <a:r>
              <a:rPr sz="800" spc="57">
                <a:solidFill>
                  <a:srgbClr val="DAD3BE"/>
                </a:solidFill>
                <a:latin typeface="Palatino Linotype"/>
                <a:cs typeface="Palatino Linotype"/>
              </a:rPr>
              <a:t> </a:t>
            </a:r>
            <a:r>
              <a:rPr sz="800" spc="143">
                <a:solidFill>
                  <a:srgbClr val="DAD3BE"/>
                </a:solidFill>
                <a:latin typeface="Palatino Linotype"/>
                <a:cs typeface="Palatino Linotype"/>
              </a:rPr>
              <a:t>Partner</a:t>
            </a:r>
            <a:r>
              <a:rPr sz="800" spc="57">
                <a:solidFill>
                  <a:srgbClr val="DAD3BE"/>
                </a:solidFill>
                <a:latin typeface="Palatino Linotype"/>
                <a:cs typeface="Palatino Linotype"/>
              </a:rPr>
              <a:t> </a:t>
            </a:r>
            <a:r>
              <a:rPr sz="800" spc="90">
                <a:solidFill>
                  <a:srgbClr val="DAD3BE"/>
                </a:solidFill>
                <a:latin typeface="Palatino Linotype"/>
                <a:cs typeface="Palatino Linotype"/>
              </a:rPr>
              <a:t>Of</a:t>
            </a:r>
            <a:endParaRPr sz="800">
              <a:latin typeface="Palatino Linotype"/>
              <a:cs typeface="Palatino Linotype"/>
            </a:endParaRPr>
          </a:p>
          <a:p>
            <a:pPr algn="ctr">
              <a:lnSpc>
                <a:spcPct val="100000"/>
              </a:lnSpc>
              <a:spcBef>
                <a:spcPts val="657"/>
              </a:spcBef>
            </a:pPr>
            <a:r>
              <a:rPr sz="800">
                <a:solidFill>
                  <a:srgbClr val="DAD3BE"/>
                </a:solidFill>
                <a:latin typeface="Lucida Sans"/>
                <a:cs typeface="Lucida Sans"/>
              </a:rPr>
              <a:t>LA</a:t>
            </a:r>
            <a:r>
              <a:rPr sz="800" spc="-10">
                <a:solidFill>
                  <a:srgbClr val="DAD3BE"/>
                </a:solidFill>
                <a:latin typeface="Lucida Sans"/>
                <a:cs typeface="Lucida Sans"/>
              </a:rPr>
              <a:t> </a:t>
            </a:r>
            <a:r>
              <a:rPr sz="800">
                <a:solidFill>
                  <a:srgbClr val="DAD3BE"/>
                </a:solidFill>
                <a:latin typeface="Lucida Sans"/>
                <a:cs typeface="Lucida Sans"/>
              </a:rPr>
              <a:t>COUNTY</a:t>
            </a:r>
            <a:r>
              <a:rPr sz="800" spc="-7">
                <a:solidFill>
                  <a:srgbClr val="DAD3BE"/>
                </a:solidFill>
                <a:latin typeface="Lucida Sans"/>
                <a:cs typeface="Lucida Sans"/>
              </a:rPr>
              <a:t> </a:t>
            </a:r>
            <a:r>
              <a:rPr sz="800">
                <a:solidFill>
                  <a:srgbClr val="DAD3BE"/>
                </a:solidFill>
                <a:latin typeface="Lucida Sans"/>
                <a:cs typeface="Lucida Sans"/>
              </a:rPr>
              <a:t>DEPARTMENT</a:t>
            </a:r>
            <a:r>
              <a:rPr sz="800" spc="-7">
                <a:solidFill>
                  <a:srgbClr val="DAD3BE"/>
                </a:solidFill>
                <a:latin typeface="Lucida Sans"/>
                <a:cs typeface="Lucida Sans"/>
              </a:rPr>
              <a:t> </a:t>
            </a:r>
            <a:r>
              <a:rPr sz="800">
                <a:solidFill>
                  <a:srgbClr val="DAD3BE"/>
                </a:solidFill>
                <a:latin typeface="Lucida Sans"/>
                <a:cs typeface="Lucida Sans"/>
              </a:rPr>
              <a:t>OF</a:t>
            </a:r>
            <a:r>
              <a:rPr sz="800" spc="-7">
                <a:solidFill>
                  <a:srgbClr val="DAD3BE"/>
                </a:solidFill>
                <a:latin typeface="Lucida Sans"/>
                <a:cs typeface="Lucida Sans"/>
              </a:rPr>
              <a:t> </a:t>
            </a:r>
            <a:r>
              <a:rPr sz="800">
                <a:solidFill>
                  <a:srgbClr val="DAD3BE"/>
                </a:solidFill>
                <a:latin typeface="Lucida Sans"/>
                <a:cs typeface="Lucida Sans"/>
              </a:rPr>
              <a:t>MILITARY</a:t>
            </a:r>
            <a:r>
              <a:rPr sz="800" spc="-10">
                <a:solidFill>
                  <a:srgbClr val="DAD3BE"/>
                </a:solidFill>
                <a:latin typeface="Lucida Sans"/>
                <a:cs typeface="Lucida Sans"/>
              </a:rPr>
              <a:t> </a:t>
            </a:r>
            <a:r>
              <a:rPr sz="800">
                <a:solidFill>
                  <a:srgbClr val="DAD3BE"/>
                </a:solidFill>
                <a:latin typeface="Lucida Sans"/>
                <a:cs typeface="Lucida Sans"/>
              </a:rPr>
              <a:t>AND</a:t>
            </a:r>
            <a:r>
              <a:rPr sz="800" spc="-7">
                <a:solidFill>
                  <a:srgbClr val="DAD3BE"/>
                </a:solidFill>
                <a:latin typeface="Lucida Sans"/>
                <a:cs typeface="Lucida Sans"/>
              </a:rPr>
              <a:t> </a:t>
            </a:r>
            <a:r>
              <a:rPr sz="800">
                <a:solidFill>
                  <a:srgbClr val="DAD3BE"/>
                </a:solidFill>
                <a:latin typeface="Lucida Sans"/>
                <a:cs typeface="Lucida Sans"/>
              </a:rPr>
              <a:t>VETERANS</a:t>
            </a:r>
            <a:r>
              <a:rPr sz="800" spc="-7">
                <a:solidFill>
                  <a:srgbClr val="DAD3BE"/>
                </a:solidFill>
                <a:latin typeface="Lucida Sans"/>
                <a:cs typeface="Lucida Sans"/>
              </a:rPr>
              <a:t> AFFAIRS</a:t>
            </a:r>
            <a:endParaRPr sz="800">
              <a:latin typeface="Lucida Sans"/>
              <a:cs typeface="Lucida Sans"/>
            </a:endParaRPr>
          </a:p>
        </p:txBody>
      </p:sp>
      <p:pic>
        <p:nvPicPr>
          <p:cNvPr id="3" name="object 3"/>
          <p:cNvPicPr/>
          <p:nvPr/>
        </p:nvPicPr>
        <p:blipFill>
          <a:blip r:embed="rId2" cstate="print"/>
          <a:stretch>
            <a:fillRect/>
          </a:stretch>
        </p:blipFill>
        <p:spPr>
          <a:xfrm>
            <a:off x="3261220" y="2002258"/>
            <a:ext cx="5670549" cy="2292349"/>
          </a:xfrm>
          <a:prstGeom prst="rect">
            <a:avLst/>
          </a:prstGeom>
        </p:spPr>
      </p:pic>
    </p:spTree>
    <p:extLst>
      <p:ext uri="{BB962C8B-B14F-4D97-AF65-F5344CB8AC3E}">
        <p14:creationId xmlns:p14="http://schemas.microsoft.com/office/powerpoint/2010/main" val="356709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06986" y="5611362"/>
            <a:ext cx="2774949" cy="1123949"/>
          </a:xfrm>
          <a:prstGeom prst="rect">
            <a:avLst/>
          </a:prstGeom>
        </p:spPr>
      </p:pic>
      <p:pic>
        <p:nvPicPr>
          <p:cNvPr id="3" name="object 3"/>
          <p:cNvPicPr/>
          <p:nvPr/>
        </p:nvPicPr>
        <p:blipFill>
          <a:blip r:embed="rId3" cstate="print"/>
          <a:stretch>
            <a:fillRect/>
          </a:stretch>
        </p:blipFill>
        <p:spPr>
          <a:xfrm>
            <a:off x="1330142" y="1054699"/>
            <a:ext cx="2546349" cy="4559299"/>
          </a:xfrm>
          <a:prstGeom prst="rect">
            <a:avLst/>
          </a:prstGeom>
        </p:spPr>
      </p:pic>
      <p:pic>
        <p:nvPicPr>
          <p:cNvPr id="4" name="object 4"/>
          <p:cNvPicPr/>
          <p:nvPr/>
        </p:nvPicPr>
        <p:blipFill>
          <a:blip r:embed="rId4" cstate="print"/>
          <a:stretch>
            <a:fillRect/>
          </a:stretch>
        </p:blipFill>
        <p:spPr>
          <a:xfrm>
            <a:off x="3974503" y="3117659"/>
            <a:ext cx="2768600" cy="2495550"/>
          </a:xfrm>
          <a:prstGeom prst="rect">
            <a:avLst/>
          </a:prstGeom>
        </p:spPr>
      </p:pic>
      <p:pic>
        <p:nvPicPr>
          <p:cNvPr id="5" name="object 5"/>
          <p:cNvPicPr/>
          <p:nvPr/>
        </p:nvPicPr>
        <p:blipFill>
          <a:blip r:embed="rId5" cstate="print"/>
          <a:stretch>
            <a:fillRect/>
          </a:stretch>
        </p:blipFill>
        <p:spPr>
          <a:xfrm>
            <a:off x="6845031" y="3117659"/>
            <a:ext cx="1879600" cy="2495550"/>
          </a:xfrm>
          <a:prstGeom prst="rect">
            <a:avLst/>
          </a:prstGeom>
        </p:spPr>
      </p:pic>
      <p:pic>
        <p:nvPicPr>
          <p:cNvPr id="6" name="object 6"/>
          <p:cNvPicPr/>
          <p:nvPr/>
        </p:nvPicPr>
        <p:blipFill>
          <a:blip r:embed="rId6" cstate="print"/>
          <a:stretch>
            <a:fillRect/>
          </a:stretch>
        </p:blipFill>
        <p:spPr>
          <a:xfrm>
            <a:off x="4340451" y="2199273"/>
            <a:ext cx="52820" cy="52820"/>
          </a:xfrm>
          <a:prstGeom prst="rect">
            <a:avLst/>
          </a:prstGeom>
        </p:spPr>
      </p:pic>
      <p:pic>
        <p:nvPicPr>
          <p:cNvPr id="7" name="object 7"/>
          <p:cNvPicPr/>
          <p:nvPr/>
        </p:nvPicPr>
        <p:blipFill>
          <a:blip r:embed="rId7" cstate="print"/>
          <a:stretch>
            <a:fillRect/>
          </a:stretch>
        </p:blipFill>
        <p:spPr>
          <a:xfrm>
            <a:off x="4340451" y="2429761"/>
            <a:ext cx="52820" cy="52820"/>
          </a:xfrm>
          <a:prstGeom prst="rect">
            <a:avLst/>
          </a:prstGeom>
        </p:spPr>
      </p:pic>
      <p:sp>
        <p:nvSpPr>
          <p:cNvPr id="8" name="object 8"/>
          <p:cNvSpPr txBox="1"/>
          <p:nvPr/>
        </p:nvSpPr>
        <p:spPr>
          <a:xfrm>
            <a:off x="4465311" y="2066957"/>
            <a:ext cx="6684010" cy="708660"/>
          </a:xfrm>
          <a:prstGeom prst="rect">
            <a:avLst/>
          </a:prstGeom>
        </p:spPr>
        <p:txBody>
          <a:bodyPr vert="horz" wrap="square" lIns="0" tIns="8043" rIns="0" bIns="0" rtlCol="0">
            <a:spAutoFit/>
          </a:bodyPr>
          <a:lstStyle/>
          <a:p>
            <a:pPr marL="8467" marR="3387">
              <a:lnSpc>
                <a:spcPct val="129600"/>
              </a:lnSpc>
              <a:spcBef>
                <a:spcPts val="63"/>
              </a:spcBef>
            </a:pPr>
            <a:r>
              <a:rPr sz="1167">
                <a:solidFill>
                  <a:srgbClr val="EFE8E3"/>
                </a:solidFill>
                <a:latin typeface="Arial Black"/>
                <a:cs typeface="Arial Black"/>
              </a:rPr>
              <a:t>ENTIRE</a:t>
            </a:r>
            <a:r>
              <a:rPr sz="1167" spc="76">
                <a:solidFill>
                  <a:srgbClr val="EFE8E3"/>
                </a:solidFill>
                <a:latin typeface="Arial Black"/>
                <a:cs typeface="Arial Black"/>
              </a:rPr>
              <a:t> </a:t>
            </a:r>
            <a:r>
              <a:rPr sz="1167">
                <a:solidFill>
                  <a:srgbClr val="EFE8E3"/>
                </a:solidFill>
                <a:latin typeface="Arial Black"/>
                <a:cs typeface="Arial Black"/>
              </a:rPr>
              <a:t>A-</a:t>
            </a:r>
            <a:r>
              <a:rPr sz="1167" spc="-260">
                <a:solidFill>
                  <a:srgbClr val="EFE8E3"/>
                </a:solidFill>
                <a:latin typeface="Arial Black"/>
                <a:cs typeface="Arial Black"/>
              </a:rPr>
              <a:t> </a:t>
            </a:r>
            <a:r>
              <a:rPr sz="1167">
                <a:solidFill>
                  <a:srgbClr val="EFE8E3"/>
                </a:solidFill>
                <a:latin typeface="Arial Black"/>
                <a:cs typeface="Arial Black"/>
              </a:rPr>
              <a:t>LIST</a:t>
            </a:r>
            <a:r>
              <a:rPr sz="1167" spc="110">
                <a:solidFill>
                  <a:srgbClr val="EFE8E3"/>
                </a:solidFill>
                <a:latin typeface="Arial Black"/>
                <a:cs typeface="Arial Black"/>
              </a:rPr>
              <a:t> </a:t>
            </a:r>
            <a:r>
              <a:rPr sz="1167" spc="-70">
                <a:solidFill>
                  <a:srgbClr val="EFE8E3"/>
                </a:solidFill>
                <a:latin typeface="Arial Black"/>
                <a:cs typeface="Arial Black"/>
              </a:rPr>
              <a:t>“</a:t>
            </a:r>
            <a:r>
              <a:rPr sz="1167" spc="-260">
                <a:solidFill>
                  <a:srgbClr val="EFE8E3"/>
                </a:solidFill>
                <a:latin typeface="Arial Black"/>
                <a:cs typeface="Arial Black"/>
              </a:rPr>
              <a:t> </a:t>
            </a:r>
            <a:r>
              <a:rPr sz="1167">
                <a:solidFill>
                  <a:srgbClr val="EFE8E3"/>
                </a:solidFill>
                <a:latin typeface="Arial Black"/>
                <a:cs typeface="Arial Black"/>
              </a:rPr>
              <a:t>AVENGERS’”</a:t>
            </a:r>
            <a:r>
              <a:rPr sz="1167" spc="110">
                <a:solidFill>
                  <a:srgbClr val="EFE8E3"/>
                </a:solidFill>
                <a:latin typeface="Arial Black"/>
                <a:cs typeface="Arial Black"/>
              </a:rPr>
              <a:t> </a:t>
            </a:r>
            <a:r>
              <a:rPr sz="1167" spc="-17">
                <a:solidFill>
                  <a:srgbClr val="EFE8E3"/>
                </a:solidFill>
                <a:latin typeface="Arial Black"/>
                <a:cs typeface="Arial Black"/>
              </a:rPr>
              <a:t>CAST</a:t>
            </a:r>
            <a:r>
              <a:rPr sz="1167" spc="110">
                <a:solidFill>
                  <a:srgbClr val="EFE8E3"/>
                </a:solidFill>
                <a:latin typeface="Arial Black"/>
                <a:cs typeface="Arial Black"/>
              </a:rPr>
              <a:t> </a:t>
            </a:r>
            <a:r>
              <a:rPr sz="1167">
                <a:solidFill>
                  <a:srgbClr val="EFE8E3"/>
                </a:solidFill>
                <a:latin typeface="Arial Black"/>
                <a:cs typeface="Arial Black"/>
              </a:rPr>
              <a:t>APPEARING</a:t>
            </a:r>
            <a:r>
              <a:rPr sz="1167" spc="110">
                <a:solidFill>
                  <a:srgbClr val="EFE8E3"/>
                </a:solidFill>
                <a:latin typeface="Arial Black"/>
                <a:cs typeface="Arial Black"/>
              </a:rPr>
              <a:t> </a:t>
            </a:r>
            <a:r>
              <a:rPr sz="1167">
                <a:solidFill>
                  <a:srgbClr val="EFE8E3"/>
                </a:solidFill>
                <a:latin typeface="Arial Black"/>
                <a:cs typeface="Arial Black"/>
              </a:rPr>
              <a:t>AT</a:t>
            </a:r>
            <a:r>
              <a:rPr sz="1167" spc="110">
                <a:solidFill>
                  <a:srgbClr val="EFE8E3"/>
                </a:solidFill>
                <a:latin typeface="Arial Black"/>
                <a:cs typeface="Arial Black"/>
              </a:rPr>
              <a:t> </a:t>
            </a:r>
            <a:r>
              <a:rPr sz="1167">
                <a:solidFill>
                  <a:srgbClr val="EFE8E3"/>
                </a:solidFill>
                <a:latin typeface="Arial Black"/>
                <a:cs typeface="Arial Black"/>
              </a:rPr>
              <a:t>BOB</a:t>
            </a:r>
            <a:r>
              <a:rPr sz="1167" spc="110">
                <a:solidFill>
                  <a:srgbClr val="EFE8E3"/>
                </a:solidFill>
                <a:latin typeface="Arial Black"/>
                <a:cs typeface="Arial Black"/>
              </a:rPr>
              <a:t> </a:t>
            </a:r>
            <a:r>
              <a:rPr sz="1167">
                <a:solidFill>
                  <a:srgbClr val="EFE8E3"/>
                </a:solidFill>
                <a:latin typeface="Arial Black"/>
                <a:cs typeface="Arial Black"/>
              </a:rPr>
              <a:t>HOPE</a:t>
            </a:r>
            <a:r>
              <a:rPr sz="1167" spc="110">
                <a:solidFill>
                  <a:srgbClr val="EFE8E3"/>
                </a:solidFill>
                <a:latin typeface="Arial Black"/>
                <a:cs typeface="Arial Black"/>
              </a:rPr>
              <a:t> </a:t>
            </a:r>
            <a:r>
              <a:rPr sz="1167">
                <a:solidFill>
                  <a:srgbClr val="EFE8E3"/>
                </a:solidFill>
                <a:latin typeface="Arial Black"/>
                <a:cs typeface="Arial Black"/>
              </a:rPr>
              <a:t>PATRIOTIC</a:t>
            </a:r>
            <a:r>
              <a:rPr sz="1167" spc="110">
                <a:solidFill>
                  <a:srgbClr val="EFE8E3"/>
                </a:solidFill>
                <a:latin typeface="Arial Black"/>
                <a:cs typeface="Arial Black"/>
              </a:rPr>
              <a:t> </a:t>
            </a:r>
            <a:r>
              <a:rPr sz="1167" spc="-13">
                <a:solidFill>
                  <a:srgbClr val="EFE8E3"/>
                </a:solidFill>
                <a:latin typeface="Arial Black"/>
                <a:cs typeface="Arial Black"/>
              </a:rPr>
              <a:t>HALL </a:t>
            </a:r>
            <a:r>
              <a:rPr sz="1167">
                <a:solidFill>
                  <a:srgbClr val="EFE8E3"/>
                </a:solidFill>
                <a:latin typeface="Arial Black"/>
                <a:cs typeface="Arial Black"/>
              </a:rPr>
              <a:t>WHF</a:t>
            </a:r>
            <a:r>
              <a:rPr sz="1167" spc="133">
                <a:solidFill>
                  <a:srgbClr val="EFE8E3"/>
                </a:solidFill>
                <a:latin typeface="Arial Black"/>
                <a:cs typeface="Arial Black"/>
              </a:rPr>
              <a:t> </a:t>
            </a:r>
            <a:r>
              <a:rPr sz="1167" spc="-7">
                <a:solidFill>
                  <a:srgbClr val="EFE8E3"/>
                </a:solidFill>
                <a:latin typeface="Arial Black"/>
                <a:cs typeface="Arial Black"/>
              </a:rPr>
              <a:t>ASKED</a:t>
            </a:r>
            <a:r>
              <a:rPr sz="1167" spc="136">
                <a:solidFill>
                  <a:srgbClr val="EFE8E3"/>
                </a:solidFill>
                <a:latin typeface="Arial Black"/>
                <a:cs typeface="Arial Black"/>
              </a:rPr>
              <a:t> </a:t>
            </a:r>
            <a:r>
              <a:rPr sz="1167">
                <a:solidFill>
                  <a:srgbClr val="EFE8E3"/>
                </a:solidFill>
                <a:latin typeface="Arial Black"/>
                <a:cs typeface="Arial Black"/>
              </a:rPr>
              <a:t>BY</a:t>
            </a:r>
            <a:r>
              <a:rPr sz="1167" spc="133">
                <a:solidFill>
                  <a:srgbClr val="EFE8E3"/>
                </a:solidFill>
                <a:latin typeface="Arial Black"/>
                <a:cs typeface="Arial Black"/>
              </a:rPr>
              <a:t> </a:t>
            </a:r>
            <a:r>
              <a:rPr sz="1167">
                <a:solidFill>
                  <a:srgbClr val="EFE8E3"/>
                </a:solidFill>
                <a:latin typeface="Arial Black"/>
                <a:cs typeface="Arial Black"/>
              </a:rPr>
              <a:t>COMIC</a:t>
            </a:r>
            <a:r>
              <a:rPr sz="1167" spc="136">
                <a:solidFill>
                  <a:srgbClr val="EFE8E3"/>
                </a:solidFill>
                <a:latin typeface="Arial Black"/>
                <a:cs typeface="Arial Black"/>
              </a:rPr>
              <a:t> </a:t>
            </a:r>
            <a:r>
              <a:rPr sz="1167">
                <a:solidFill>
                  <a:srgbClr val="EFE8E3"/>
                </a:solidFill>
                <a:latin typeface="Arial Black"/>
                <a:cs typeface="Arial Black"/>
              </a:rPr>
              <a:t>CON</a:t>
            </a:r>
            <a:r>
              <a:rPr sz="1167" spc="136">
                <a:solidFill>
                  <a:srgbClr val="EFE8E3"/>
                </a:solidFill>
                <a:latin typeface="Arial Black"/>
                <a:cs typeface="Arial Black"/>
              </a:rPr>
              <a:t> </a:t>
            </a:r>
            <a:r>
              <a:rPr sz="1167">
                <a:solidFill>
                  <a:srgbClr val="EFE8E3"/>
                </a:solidFill>
                <a:latin typeface="Arial Black"/>
                <a:cs typeface="Arial Black"/>
              </a:rPr>
              <a:t>TO</a:t>
            </a:r>
            <a:r>
              <a:rPr sz="1167" spc="133">
                <a:solidFill>
                  <a:srgbClr val="EFE8E3"/>
                </a:solidFill>
                <a:latin typeface="Arial Black"/>
                <a:cs typeface="Arial Black"/>
              </a:rPr>
              <a:t> </a:t>
            </a:r>
            <a:r>
              <a:rPr sz="1167" spc="-20">
                <a:solidFill>
                  <a:srgbClr val="EFE8E3"/>
                </a:solidFill>
                <a:latin typeface="Arial Black"/>
                <a:cs typeface="Arial Black"/>
              </a:rPr>
              <a:t>SPEAK</a:t>
            </a:r>
            <a:r>
              <a:rPr sz="1167" spc="136">
                <a:solidFill>
                  <a:srgbClr val="EFE8E3"/>
                </a:solidFill>
                <a:latin typeface="Arial Black"/>
                <a:cs typeface="Arial Black"/>
              </a:rPr>
              <a:t> </a:t>
            </a:r>
            <a:r>
              <a:rPr sz="1167">
                <a:solidFill>
                  <a:srgbClr val="EFE8E3"/>
                </a:solidFill>
                <a:latin typeface="Arial Black"/>
                <a:cs typeface="Arial Black"/>
              </a:rPr>
              <a:t>ABOUT</a:t>
            </a:r>
            <a:r>
              <a:rPr sz="1167" spc="136">
                <a:solidFill>
                  <a:srgbClr val="EFE8E3"/>
                </a:solidFill>
                <a:latin typeface="Arial Black"/>
                <a:cs typeface="Arial Black"/>
              </a:rPr>
              <a:t> </a:t>
            </a:r>
            <a:r>
              <a:rPr sz="1167">
                <a:solidFill>
                  <a:srgbClr val="EFE8E3"/>
                </a:solidFill>
                <a:latin typeface="Arial Black"/>
                <a:cs typeface="Arial Black"/>
              </a:rPr>
              <a:t>PATRIOTIC</a:t>
            </a:r>
            <a:r>
              <a:rPr sz="1167" spc="133">
                <a:solidFill>
                  <a:srgbClr val="EFE8E3"/>
                </a:solidFill>
                <a:latin typeface="Arial Black"/>
                <a:cs typeface="Arial Black"/>
              </a:rPr>
              <a:t> </a:t>
            </a:r>
            <a:r>
              <a:rPr sz="1167">
                <a:solidFill>
                  <a:srgbClr val="EFE8E3"/>
                </a:solidFill>
                <a:latin typeface="Arial Black"/>
                <a:cs typeface="Arial Black"/>
              </a:rPr>
              <a:t>HALL</a:t>
            </a:r>
            <a:r>
              <a:rPr sz="1167" spc="136">
                <a:solidFill>
                  <a:srgbClr val="EFE8E3"/>
                </a:solidFill>
                <a:latin typeface="Arial Black"/>
                <a:cs typeface="Arial Black"/>
              </a:rPr>
              <a:t> </a:t>
            </a:r>
            <a:r>
              <a:rPr sz="1167">
                <a:solidFill>
                  <a:srgbClr val="EFE8E3"/>
                </a:solidFill>
                <a:latin typeface="Arial Black"/>
                <a:cs typeface="Arial Black"/>
              </a:rPr>
              <a:t>AND</a:t>
            </a:r>
            <a:r>
              <a:rPr sz="1167" spc="136">
                <a:solidFill>
                  <a:srgbClr val="EFE8E3"/>
                </a:solidFill>
                <a:latin typeface="Arial Black"/>
                <a:cs typeface="Arial Black"/>
              </a:rPr>
              <a:t> </a:t>
            </a:r>
            <a:r>
              <a:rPr sz="1167" spc="-17">
                <a:solidFill>
                  <a:srgbClr val="EFE8E3"/>
                </a:solidFill>
                <a:latin typeface="Arial Black"/>
                <a:cs typeface="Arial Black"/>
              </a:rPr>
              <a:t>THE</a:t>
            </a:r>
            <a:endParaRPr sz="1167">
              <a:latin typeface="Arial Black"/>
              <a:cs typeface="Arial Black"/>
            </a:endParaRPr>
          </a:p>
          <a:p>
            <a:pPr marL="8467">
              <a:lnSpc>
                <a:spcPct val="100000"/>
              </a:lnSpc>
              <a:spcBef>
                <a:spcPts val="417"/>
              </a:spcBef>
            </a:pPr>
            <a:r>
              <a:rPr sz="1167">
                <a:solidFill>
                  <a:srgbClr val="EFE8E3"/>
                </a:solidFill>
                <a:latin typeface="Arial Black"/>
                <a:cs typeface="Arial Black"/>
              </a:rPr>
              <a:t>POWERFUL</a:t>
            </a:r>
            <a:r>
              <a:rPr sz="1167" spc="136">
                <a:solidFill>
                  <a:srgbClr val="EFE8E3"/>
                </a:solidFill>
                <a:latin typeface="Arial Black"/>
                <a:cs typeface="Arial Black"/>
              </a:rPr>
              <a:t> </a:t>
            </a:r>
            <a:r>
              <a:rPr sz="1167" spc="33">
                <a:solidFill>
                  <a:srgbClr val="EFE8E3"/>
                </a:solidFill>
                <a:latin typeface="Arial Black"/>
                <a:cs typeface="Arial Black"/>
              </a:rPr>
              <a:t>BOND</a:t>
            </a:r>
            <a:r>
              <a:rPr sz="1167" spc="140">
                <a:solidFill>
                  <a:srgbClr val="EFE8E3"/>
                </a:solidFill>
                <a:latin typeface="Arial Black"/>
                <a:cs typeface="Arial Black"/>
              </a:rPr>
              <a:t> </a:t>
            </a:r>
            <a:r>
              <a:rPr sz="1167">
                <a:solidFill>
                  <a:srgbClr val="EFE8E3"/>
                </a:solidFill>
                <a:latin typeface="Arial Black"/>
                <a:cs typeface="Arial Black"/>
              </a:rPr>
              <a:t>BETWEEN</a:t>
            </a:r>
            <a:r>
              <a:rPr sz="1167" spc="136">
                <a:solidFill>
                  <a:srgbClr val="EFE8E3"/>
                </a:solidFill>
                <a:latin typeface="Arial Black"/>
                <a:cs typeface="Arial Black"/>
              </a:rPr>
              <a:t> </a:t>
            </a:r>
            <a:r>
              <a:rPr sz="1167" spc="-7">
                <a:solidFill>
                  <a:srgbClr val="EFE8E3"/>
                </a:solidFill>
                <a:latin typeface="Arial Black"/>
                <a:cs typeface="Arial Black"/>
              </a:rPr>
              <a:t>VETERANS</a:t>
            </a:r>
            <a:r>
              <a:rPr sz="1167" spc="140">
                <a:solidFill>
                  <a:srgbClr val="EFE8E3"/>
                </a:solidFill>
                <a:latin typeface="Arial Black"/>
                <a:cs typeface="Arial Black"/>
              </a:rPr>
              <a:t> </a:t>
            </a:r>
            <a:r>
              <a:rPr sz="1167">
                <a:solidFill>
                  <a:srgbClr val="EFE8E3"/>
                </a:solidFill>
                <a:latin typeface="Arial Black"/>
                <a:cs typeface="Arial Black"/>
              </a:rPr>
              <a:t>AND</a:t>
            </a:r>
            <a:r>
              <a:rPr sz="1167" spc="136">
                <a:solidFill>
                  <a:srgbClr val="EFE8E3"/>
                </a:solidFill>
                <a:latin typeface="Arial Black"/>
                <a:cs typeface="Arial Black"/>
              </a:rPr>
              <a:t> </a:t>
            </a:r>
            <a:r>
              <a:rPr sz="1167" spc="-7">
                <a:solidFill>
                  <a:srgbClr val="EFE8E3"/>
                </a:solidFill>
                <a:latin typeface="Arial Black"/>
                <a:cs typeface="Arial Black"/>
              </a:rPr>
              <a:t>SUPERHEROES</a:t>
            </a:r>
            <a:endParaRPr sz="1167">
              <a:latin typeface="Arial Black"/>
              <a:cs typeface="Arial Black"/>
            </a:endParaRPr>
          </a:p>
        </p:txBody>
      </p:sp>
      <p:sp>
        <p:nvSpPr>
          <p:cNvPr id="9" name="object 9"/>
          <p:cNvSpPr txBox="1">
            <a:spLocks noGrp="1"/>
          </p:cNvSpPr>
          <p:nvPr>
            <p:ph type="title"/>
          </p:nvPr>
        </p:nvSpPr>
        <p:spPr>
          <a:xfrm>
            <a:off x="4334364" y="673366"/>
            <a:ext cx="3724487" cy="1159933"/>
          </a:xfrm>
          <a:prstGeom prst="rect">
            <a:avLst/>
          </a:prstGeom>
        </p:spPr>
        <p:txBody>
          <a:bodyPr vert="horz" wrap="square" lIns="0" tIns="170180" rIns="0" bIns="0" rtlCol="0">
            <a:spAutoFit/>
          </a:bodyPr>
          <a:lstStyle/>
          <a:p>
            <a:pPr marL="8467">
              <a:lnSpc>
                <a:spcPct val="100000"/>
              </a:lnSpc>
              <a:spcBef>
                <a:spcPts val="1340"/>
              </a:spcBef>
            </a:pPr>
            <a:r>
              <a:rPr spc="637">
                <a:solidFill>
                  <a:srgbClr val="DAD3BE"/>
                </a:solidFill>
              </a:rPr>
              <a:t>Comic</a:t>
            </a:r>
            <a:r>
              <a:rPr spc="283">
                <a:solidFill>
                  <a:srgbClr val="DAD3BE"/>
                </a:solidFill>
              </a:rPr>
              <a:t> </a:t>
            </a:r>
            <a:r>
              <a:rPr spc="797">
                <a:solidFill>
                  <a:srgbClr val="DAD3BE"/>
                </a:solidFill>
              </a:rPr>
              <a:t>Con</a:t>
            </a:r>
          </a:p>
          <a:p>
            <a:pPr marL="44876">
              <a:lnSpc>
                <a:spcPct val="100000"/>
              </a:lnSpc>
              <a:spcBef>
                <a:spcPts val="400"/>
              </a:spcBef>
            </a:pPr>
            <a:r>
              <a:rPr sz="1433" spc="-13">
                <a:solidFill>
                  <a:srgbClr val="EFE8E3"/>
                </a:solidFill>
                <a:latin typeface="Arial Black"/>
                <a:cs typeface="Arial Black"/>
              </a:rPr>
              <a:t>SEPTEMBER</a:t>
            </a:r>
            <a:r>
              <a:rPr sz="1433" spc="17">
                <a:solidFill>
                  <a:srgbClr val="EFE8E3"/>
                </a:solidFill>
                <a:latin typeface="Arial Black"/>
                <a:cs typeface="Arial Black"/>
              </a:rPr>
              <a:t> </a:t>
            </a:r>
            <a:r>
              <a:rPr sz="1433" spc="-17">
                <a:solidFill>
                  <a:srgbClr val="EFE8E3"/>
                </a:solidFill>
                <a:latin typeface="Arial Black"/>
                <a:cs typeface="Arial Black"/>
              </a:rPr>
              <a:t>27</a:t>
            </a:r>
            <a:endParaRPr sz="1433">
              <a:latin typeface="Arial Black"/>
              <a:cs typeface="Arial Black"/>
            </a:endParaRPr>
          </a:p>
        </p:txBody>
      </p:sp>
    </p:spTree>
    <p:extLst>
      <p:ext uri="{BB962C8B-B14F-4D97-AF65-F5344CB8AC3E}">
        <p14:creationId xmlns:p14="http://schemas.microsoft.com/office/powerpoint/2010/main" val="123047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06986" y="5611362"/>
            <a:ext cx="2774949" cy="1123949"/>
          </a:xfrm>
          <a:prstGeom prst="rect">
            <a:avLst/>
          </a:prstGeom>
        </p:spPr>
      </p:pic>
      <p:pic>
        <p:nvPicPr>
          <p:cNvPr id="3" name="object 3"/>
          <p:cNvPicPr/>
          <p:nvPr/>
        </p:nvPicPr>
        <p:blipFill>
          <a:blip r:embed="rId3" cstate="print"/>
          <a:stretch>
            <a:fillRect/>
          </a:stretch>
        </p:blipFill>
        <p:spPr>
          <a:xfrm>
            <a:off x="7934752" y="520550"/>
            <a:ext cx="1854199" cy="2749549"/>
          </a:xfrm>
          <a:prstGeom prst="rect">
            <a:avLst/>
          </a:prstGeom>
        </p:spPr>
      </p:pic>
      <p:pic>
        <p:nvPicPr>
          <p:cNvPr id="4" name="object 4"/>
          <p:cNvPicPr/>
          <p:nvPr/>
        </p:nvPicPr>
        <p:blipFill>
          <a:blip r:embed="rId4" cstate="print"/>
          <a:stretch>
            <a:fillRect/>
          </a:stretch>
        </p:blipFill>
        <p:spPr>
          <a:xfrm>
            <a:off x="685801" y="3569129"/>
            <a:ext cx="3619499" cy="1650999"/>
          </a:xfrm>
          <a:prstGeom prst="rect">
            <a:avLst/>
          </a:prstGeom>
        </p:spPr>
      </p:pic>
      <p:sp>
        <p:nvSpPr>
          <p:cNvPr id="5" name="object 5"/>
          <p:cNvSpPr txBox="1">
            <a:spLocks noGrp="1"/>
          </p:cNvSpPr>
          <p:nvPr>
            <p:ph type="title"/>
          </p:nvPr>
        </p:nvSpPr>
        <p:spPr>
          <a:xfrm>
            <a:off x="1237347" y="843669"/>
            <a:ext cx="4414520" cy="381847"/>
          </a:xfrm>
          <a:prstGeom prst="rect">
            <a:avLst/>
          </a:prstGeom>
        </p:spPr>
        <p:txBody>
          <a:bodyPr vert="horz" wrap="square" lIns="0" tIns="7620" rIns="0" bIns="0" rtlCol="0">
            <a:spAutoFit/>
          </a:bodyPr>
          <a:lstStyle/>
          <a:p>
            <a:pPr marL="8467">
              <a:lnSpc>
                <a:spcPct val="100000"/>
              </a:lnSpc>
              <a:spcBef>
                <a:spcPts val="60"/>
              </a:spcBef>
            </a:pPr>
            <a:r>
              <a:rPr sz="2400" spc="253">
                <a:solidFill>
                  <a:srgbClr val="DAD3BE"/>
                </a:solidFill>
              </a:rPr>
              <a:t>Hispanic</a:t>
            </a:r>
            <a:r>
              <a:rPr sz="2400" spc="153">
                <a:solidFill>
                  <a:srgbClr val="DAD3BE"/>
                </a:solidFill>
              </a:rPr>
              <a:t> </a:t>
            </a:r>
            <a:r>
              <a:rPr sz="2400" spc="347">
                <a:solidFill>
                  <a:srgbClr val="DAD3BE"/>
                </a:solidFill>
              </a:rPr>
              <a:t>Heritage</a:t>
            </a:r>
            <a:r>
              <a:rPr sz="2400" spc="157">
                <a:solidFill>
                  <a:srgbClr val="DAD3BE"/>
                </a:solidFill>
              </a:rPr>
              <a:t> </a:t>
            </a:r>
            <a:r>
              <a:rPr sz="2400" spc="433">
                <a:solidFill>
                  <a:srgbClr val="DAD3BE"/>
                </a:solidFill>
              </a:rPr>
              <a:t>Month</a:t>
            </a:r>
            <a:endParaRPr sz="2400"/>
          </a:p>
        </p:txBody>
      </p:sp>
      <p:pic>
        <p:nvPicPr>
          <p:cNvPr id="6" name="object 6"/>
          <p:cNvPicPr/>
          <p:nvPr/>
        </p:nvPicPr>
        <p:blipFill>
          <a:blip r:embed="rId5" cstate="print"/>
          <a:stretch>
            <a:fillRect/>
          </a:stretch>
        </p:blipFill>
        <p:spPr>
          <a:xfrm>
            <a:off x="1002145" y="2027176"/>
            <a:ext cx="52820" cy="52820"/>
          </a:xfrm>
          <a:prstGeom prst="rect">
            <a:avLst/>
          </a:prstGeom>
        </p:spPr>
      </p:pic>
      <p:sp>
        <p:nvSpPr>
          <p:cNvPr id="7" name="object 7"/>
          <p:cNvSpPr txBox="1"/>
          <p:nvPr/>
        </p:nvSpPr>
        <p:spPr>
          <a:xfrm>
            <a:off x="1127004" y="1499323"/>
            <a:ext cx="6106160" cy="1104053"/>
          </a:xfrm>
          <a:prstGeom prst="rect">
            <a:avLst/>
          </a:prstGeom>
        </p:spPr>
        <p:txBody>
          <a:bodyPr vert="horz" wrap="square" lIns="0" tIns="9313" rIns="0" bIns="0" rtlCol="0">
            <a:spAutoFit/>
          </a:bodyPr>
          <a:lstStyle/>
          <a:p>
            <a:pPr marL="157911">
              <a:lnSpc>
                <a:spcPct val="100000"/>
              </a:lnSpc>
              <a:spcBef>
                <a:spcPts val="73"/>
              </a:spcBef>
            </a:pPr>
            <a:r>
              <a:rPr sz="1433" spc="-83">
                <a:solidFill>
                  <a:srgbClr val="EFE8E3"/>
                </a:solidFill>
                <a:latin typeface="Arial Black"/>
                <a:cs typeface="Arial Black"/>
              </a:rPr>
              <a:t>“</a:t>
            </a:r>
            <a:r>
              <a:rPr sz="1433" spc="-320">
                <a:solidFill>
                  <a:srgbClr val="EFE8E3"/>
                </a:solidFill>
                <a:latin typeface="Arial Black"/>
                <a:cs typeface="Arial Black"/>
              </a:rPr>
              <a:t> </a:t>
            </a:r>
            <a:r>
              <a:rPr sz="1433">
                <a:solidFill>
                  <a:srgbClr val="EFE8E3"/>
                </a:solidFill>
                <a:latin typeface="Arial Black"/>
                <a:cs typeface="Arial Black"/>
              </a:rPr>
              <a:t>AMERICAN</a:t>
            </a:r>
            <a:r>
              <a:rPr sz="1433" spc="207">
                <a:solidFill>
                  <a:srgbClr val="EFE8E3"/>
                </a:solidFill>
                <a:latin typeface="Arial Black"/>
                <a:cs typeface="Arial Black"/>
              </a:rPr>
              <a:t> </a:t>
            </a:r>
            <a:r>
              <a:rPr sz="1433">
                <a:solidFill>
                  <a:srgbClr val="EFE8E3"/>
                </a:solidFill>
                <a:latin typeface="Arial Black"/>
                <a:cs typeface="Arial Black"/>
              </a:rPr>
              <a:t>SONS”</a:t>
            </a:r>
            <a:r>
              <a:rPr sz="1433" spc="210">
                <a:solidFill>
                  <a:srgbClr val="EFE8E3"/>
                </a:solidFill>
                <a:latin typeface="Arial Black"/>
                <a:cs typeface="Arial Black"/>
              </a:rPr>
              <a:t> </a:t>
            </a:r>
            <a:r>
              <a:rPr sz="1433">
                <a:solidFill>
                  <a:srgbClr val="EFE8E3"/>
                </a:solidFill>
                <a:latin typeface="Arial Black"/>
                <a:cs typeface="Arial Black"/>
              </a:rPr>
              <a:t>SCREENING</a:t>
            </a:r>
            <a:r>
              <a:rPr sz="1433" spc="210">
                <a:solidFill>
                  <a:srgbClr val="EFE8E3"/>
                </a:solidFill>
                <a:latin typeface="Arial Black"/>
                <a:cs typeface="Arial Black"/>
              </a:rPr>
              <a:t> </a:t>
            </a:r>
            <a:r>
              <a:rPr sz="1433">
                <a:solidFill>
                  <a:srgbClr val="EFE8E3"/>
                </a:solidFill>
                <a:latin typeface="Arial Black"/>
                <a:cs typeface="Arial Black"/>
              </a:rPr>
              <a:t>-</a:t>
            </a:r>
            <a:r>
              <a:rPr sz="1433" spc="210">
                <a:solidFill>
                  <a:srgbClr val="EFE8E3"/>
                </a:solidFill>
                <a:latin typeface="Arial Black"/>
                <a:cs typeface="Arial Black"/>
              </a:rPr>
              <a:t> </a:t>
            </a:r>
            <a:r>
              <a:rPr sz="1433">
                <a:solidFill>
                  <a:srgbClr val="EFE8E3"/>
                </a:solidFill>
                <a:latin typeface="Arial Black"/>
                <a:cs typeface="Arial Black"/>
              </a:rPr>
              <a:t>OCTOBER</a:t>
            </a:r>
            <a:r>
              <a:rPr sz="1433" spc="207">
                <a:solidFill>
                  <a:srgbClr val="EFE8E3"/>
                </a:solidFill>
                <a:latin typeface="Arial Black"/>
                <a:cs typeface="Arial Black"/>
              </a:rPr>
              <a:t> </a:t>
            </a:r>
            <a:r>
              <a:rPr sz="1433" spc="-33">
                <a:solidFill>
                  <a:srgbClr val="EFE8E3"/>
                </a:solidFill>
                <a:latin typeface="Arial Black"/>
                <a:cs typeface="Arial Black"/>
              </a:rPr>
              <a:t>8</a:t>
            </a:r>
            <a:endParaRPr sz="1433">
              <a:latin typeface="Arial Black"/>
              <a:cs typeface="Arial Black"/>
            </a:endParaRPr>
          </a:p>
          <a:p>
            <a:pPr marL="8467" marR="3387">
              <a:lnSpc>
                <a:spcPct val="129600"/>
              </a:lnSpc>
              <a:spcBef>
                <a:spcPts val="1387"/>
              </a:spcBef>
            </a:pPr>
            <a:r>
              <a:rPr sz="1167">
                <a:solidFill>
                  <a:srgbClr val="EFE8E3"/>
                </a:solidFill>
                <a:latin typeface="Arial Black"/>
                <a:cs typeface="Arial Black"/>
              </a:rPr>
              <a:t>IN</a:t>
            </a:r>
            <a:r>
              <a:rPr sz="1167" spc="157">
                <a:solidFill>
                  <a:srgbClr val="EFE8E3"/>
                </a:solidFill>
                <a:latin typeface="Arial Black"/>
                <a:cs typeface="Arial Black"/>
              </a:rPr>
              <a:t> </a:t>
            </a:r>
            <a:r>
              <a:rPr sz="1167">
                <a:solidFill>
                  <a:srgbClr val="EFE8E3"/>
                </a:solidFill>
                <a:latin typeface="Arial Black"/>
                <a:cs typeface="Arial Black"/>
              </a:rPr>
              <a:t>CONJUNCTION</a:t>
            </a:r>
            <a:r>
              <a:rPr sz="1167" spc="157">
                <a:solidFill>
                  <a:srgbClr val="EFE8E3"/>
                </a:solidFill>
                <a:latin typeface="Arial Black"/>
                <a:cs typeface="Arial Black"/>
              </a:rPr>
              <a:t> </a:t>
            </a:r>
            <a:r>
              <a:rPr sz="1167">
                <a:solidFill>
                  <a:srgbClr val="EFE8E3"/>
                </a:solidFill>
                <a:latin typeface="Arial Black"/>
                <a:cs typeface="Arial Black"/>
              </a:rPr>
              <a:t>WITH</a:t>
            </a:r>
            <a:r>
              <a:rPr sz="1167" spc="157">
                <a:solidFill>
                  <a:srgbClr val="EFE8E3"/>
                </a:solidFill>
                <a:latin typeface="Arial Black"/>
                <a:cs typeface="Arial Black"/>
              </a:rPr>
              <a:t> </a:t>
            </a:r>
            <a:r>
              <a:rPr sz="1167">
                <a:solidFill>
                  <a:srgbClr val="EFE8E3"/>
                </a:solidFill>
                <a:latin typeface="Arial Black"/>
                <a:cs typeface="Arial Black"/>
              </a:rPr>
              <a:t>SUPERVISOR</a:t>
            </a:r>
            <a:r>
              <a:rPr sz="1167" spc="157">
                <a:solidFill>
                  <a:srgbClr val="EFE8E3"/>
                </a:solidFill>
                <a:latin typeface="Arial Black"/>
                <a:cs typeface="Arial Black"/>
              </a:rPr>
              <a:t> </a:t>
            </a:r>
            <a:r>
              <a:rPr sz="1167">
                <a:solidFill>
                  <a:srgbClr val="EFE8E3"/>
                </a:solidFill>
                <a:latin typeface="Arial Black"/>
                <a:cs typeface="Arial Black"/>
              </a:rPr>
              <a:t>SOLIS’</a:t>
            </a:r>
            <a:r>
              <a:rPr sz="1167" spc="157">
                <a:solidFill>
                  <a:srgbClr val="EFE8E3"/>
                </a:solidFill>
                <a:latin typeface="Arial Black"/>
                <a:cs typeface="Arial Black"/>
              </a:rPr>
              <a:t> </a:t>
            </a:r>
            <a:r>
              <a:rPr sz="1167">
                <a:solidFill>
                  <a:srgbClr val="EFE8E3"/>
                </a:solidFill>
                <a:latin typeface="Arial Black"/>
                <a:cs typeface="Arial Black"/>
              </a:rPr>
              <a:t>OFFICE,</a:t>
            </a:r>
            <a:r>
              <a:rPr sz="1167" spc="157">
                <a:solidFill>
                  <a:srgbClr val="EFE8E3"/>
                </a:solidFill>
                <a:latin typeface="Arial Black"/>
                <a:cs typeface="Arial Black"/>
              </a:rPr>
              <a:t> </a:t>
            </a:r>
            <a:r>
              <a:rPr sz="1167">
                <a:solidFill>
                  <a:srgbClr val="EFE8E3"/>
                </a:solidFill>
                <a:latin typeface="Arial Black"/>
                <a:cs typeface="Arial Black"/>
              </a:rPr>
              <a:t>AND</a:t>
            </a:r>
            <a:r>
              <a:rPr sz="1167" spc="157">
                <a:solidFill>
                  <a:srgbClr val="EFE8E3"/>
                </a:solidFill>
                <a:latin typeface="Arial Black"/>
                <a:cs typeface="Arial Black"/>
              </a:rPr>
              <a:t> </a:t>
            </a:r>
            <a:r>
              <a:rPr sz="1167">
                <a:solidFill>
                  <a:srgbClr val="EFE8E3"/>
                </a:solidFill>
                <a:latin typeface="Arial Black"/>
                <a:cs typeface="Arial Black"/>
              </a:rPr>
              <a:t>PBS</a:t>
            </a:r>
            <a:r>
              <a:rPr sz="1167" spc="157">
                <a:solidFill>
                  <a:srgbClr val="EFE8E3"/>
                </a:solidFill>
                <a:latin typeface="Arial Black"/>
                <a:cs typeface="Arial Black"/>
              </a:rPr>
              <a:t> </a:t>
            </a:r>
            <a:r>
              <a:rPr sz="1167" spc="-7">
                <a:solidFill>
                  <a:srgbClr val="EFE8E3"/>
                </a:solidFill>
                <a:latin typeface="Arial Black"/>
                <a:cs typeface="Arial Black"/>
              </a:rPr>
              <a:t>SOCAL </a:t>
            </a:r>
            <a:r>
              <a:rPr sz="1167">
                <a:solidFill>
                  <a:srgbClr val="EFE8E3"/>
                </a:solidFill>
                <a:latin typeface="Arial Black"/>
                <a:cs typeface="Arial Black"/>
              </a:rPr>
              <a:t>WHF</a:t>
            </a:r>
            <a:r>
              <a:rPr sz="1167" spc="130">
                <a:solidFill>
                  <a:srgbClr val="EFE8E3"/>
                </a:solidFill>
                <a:latin typeface="Arial Black"/>
                <a:cs typeface="Arial Black"/>
              </a:rPr>
              <a:t> </a:t>
            </a:r>
            <a:r>
              <a:rPr sz="1167">
                <a:solidFill>
                  <a:srgbClr val="EFE8E3"/>
                </a:solidFill>
                <a:latin typeface="Arial Black"/>
                <a:cs typeface="Arial Black"/>
              </a:rPr>
              <a:t>IS</a:t>
            </a:r>
            <a:r>
              <a:rPr sz="1167" spc="147">
                <a:solidFill>
                  <a:srgbClr val="EFE8E3"/>
                </a:solidFill>
                <a:latin typeface="Arial Black"/>
                <a:cs typeface="Arial Black"/>
              </a:rPr>
              <a:t> </a:t>
            </a:r>
            <a:r>
              <a:rPr sz="1167">
                <a:solidFill>
                  <a:srgbClr val="EFE8E3"/>
                </a:solidFill>
                <a:latin typeface="Arial Black"/>
                <a:cs typeface="Arial Black"/>
              </a:rPr>
              <a:t>SCREENING</a:t>
            </a:r>
            <a:r>
              <a:rPr sz="1167" spc="147">
                <a:solidFill>
                  <a:srgbClr val="EFE8E3"/>
                </a:solidFill>
                <a:latin typeface="Arial Black"/>
                <a:cs typeface="Arial Black"/>
              </a:rPr>
              <a:t> </a:t>
            </a:r>
            <a:r>
              <a:rPr sz="1167">
                <a:solidFill>
                  <a:srgbClr val="EFE8E3"/>
                </a:solidFill>
                <a:latin typeface="Arial Black"/>
                <a:cs typeface="Arial Black"/>
              </a:rPr>
              <a:t>THE</a:t>
            </a:r>
            <a:r>
              <a:rPr sz="1167" spc="147">
                <a:solidFill>
                  <a:srgbClr val="EFE8E3"/>
                </a:solidFill>
                <a:latin typeface="Arial Black"/>
                <a:cs typeface="Arial Black"/>
              </a:rPr>
              <a:t> </a:t>
            </a:r>
            <a:r>
              <a:rPr sz="1167" spc="33">
                <a:solidFill>
                  <a:srgbClr val="EFE8E3"/>
                </a:solidFill>
                <a:latin typeface="Arial Black"/>
                <a:cs typeface="Arial Black"/>
              </a:rPr>
              <a:t>AWARD-</a:t>
            </a:r>
            <a:r>
              <a:rPr sz="1167" spc="-260">
                <a:solidFill>
                  <a:srgbClr val="EFE8E3"/>
                </a:solidFill>
                <a:latin typeface="Arial Black"/>
                <a:cs typeface="Arial Black"/>
              </a:rPr>
              <a:t> </a:t>
            </a:r>
            <a:r>
              <a:rPr sz="1167" spc="57">
                <a:solidFill>
                  <a:srgbClr val="EFE8E3"/>
                </a:solidFill>
                <a:latin typeface="Arial Black"/>
                <a:cs typeface="Arial Black"/>
              </a:rPr>
              <a:t>WINNING</a:t>
            </a:r>
            <a:r>
              <a:rPr sz="1167" spc="147">
                <a:solidFill>
                  <a:srgbClr val="EFE8E3"/>
                </a:solidFill>
                <a:latin typeface="Arial Black"/>
                <a:cs typeface="Arial Black"/>
              </a:rPr>
              <a:t> </a:t>
            </a:r>
            <a:r>
              <a:rPr sz="1167">
                <a:solidFill>
                  <a:srgbClr val="EFE8E3"/>
                </a:solidFill>
                <a:latin typeface="Arial Black"/>
                <a:cs typeface="Arial Black"/>
              </a:rPr>
              <a:t>DOCUMENTARY</a:t>
            </a:r>
            <a:r>
              <a:rPr sz="1167" spc="147">
                <a:solidFill>
                  <a:srgbClr val="EFE8E3"/>
                </a:solidFill>
                <a:latin typeface="Arial Black"/>
                <a:cs typeface="Arial Black"/>
              </a:rPr>
              <a:t> </a:t>
            </a:r>
            <a:r>
              <a:rPr sz="1167" spc="-70">
                <a:solidFill>
                  <a:srgbClr val="EFE8E3"/>
                </a:solidFill>
                <a:latin typeface="Arial Black"/>
                <a:cs typeface="Arial Black"/>
              </a:rPr>
              <a:t>“</a:t>
            </a:r>
            <a:r>
              <a:rPr sz="1167" spc="-260">
                <a:solidFill>
                  <a:srgbClr val="EFE8E3"/>
                </a:solidFill>
                <a:latin typeface="Arial Black"/>
                <a:cs typeface="Arial Black"/>
              </a:rPr>
              <a:t> </a:t>
            </a:r>
            <a:r>
              <a:rPr sz="1167" spc="-7">
                <a:solidFill>
                  <a:srgbClr val="EFE8E3"/>
                </a:solidFill>
                <a:latin typeface="Arial Black"/>
                <a:cs typeface="Arial Black"/>
              </a:rPr>
              <a:t>AMERICAN </a:t>
            </a:r>
            <a:r>
              <a:rPr sz="1167">
                <a:solidFill>
                  <a:srgbClr val="EFE8E3"/>
                </a:solidFill>
                <a:latin typeface="Arial Black"/>
                <a:cs typeface="Arial Black"/>
              </a:rPr>
              <a:t>SONS,”</a:t>
            </a:r>
            <a:r>
              <a:rPr sz="1167" spc="133">
                <a:solidFill>
                  <a:srgbClr val="EFE8E3"/>
                </a:solidFill>
                <a:latin typeface="Arial Black"/>
                <a:cs typeface="Arial Black"/>
              </a:rPr>
              <a:t> </a:t>
            </a:r>
            <a:r>
              <a:rPr sz="1167">
                <a:solidFill>
                  <a:srgbClr val="EFE8E3"/>
                </a:solidFill>
                <a:latin typeface="Arial Black"/>
                <a:cs typeface="Arial Black"/>
              </a:rPr>
              <a:t>WHICH</a:t>
            </a:r>
            <a:r>
              <a:rPr sz="1167" spc="136">
                <a:solidFill>
                  <a:srgbClr val="EFE8E3"/>
                </a:solidFill>
                <a:latin typeface="Arial Black"/>
                <a:cs typeface="Arial Black"/>
              </a:rPr>
              <a:t> </a:t>
            </a:r>
            <a:r>
              <a:rPr sz="1167">
                <a:solidFill>
                  <a:srgbClr val="EFE8E3"/>
                </a:solidFill>
                <a:latin typeface="Arial Black"/>
                <a:cs typeface="Arial Black"/>
              </a:rPr>
              <a:t>PREMIERED</a:t>
            </a:r>
            <a:r>
              <a:rPr sz="1167" spc="133">
                <a:solidFill>
                  <a:srgbClr val="EFE8E3"/>
                </a:solidFill>
                <a:latin typeface="Arial Black"/>
                <a:cs typeface="Arial Black"/>
              </a:rPr>
              <a:t> </a:t>
            </a:r>
            <a:r>
              <a:rPr sz="1167">
                <a:solidFill>
                  <a:srgbClr val="EFE8E3"/>
                </a:solidFill>
                <a:latin typeface="Arial Black"/>
                <a:cs typeface="Arial Black"/>
              </a:rPr>
              <a:t>AT</a:t>
            </a:r>
            <a:r>
              <a:rPr sz="1167" spc="136">
                <a:solidFill>
                  <a:srgbClr val="EFE8E3"/>
                </a:solidFill>
                <a:latin typeface="Arial Black"/>
                <a:cs typeface="Arial Black"/>
              </a:rPr>
              <a:t> </a:t>
            </a:r>
            <a:r>
              <a:rPr sz="1167">
                <a:solidFill>
                  <a:srgbClr val="EFE8E3"/>
                </a:solidFill>
                <a:latin typeface="Arial Black"/>
                <a:cs typeface="Arial Black"/>
              </a:rPr>
              <a:t>SOUTH</a:t>
            </a:r>
            <a:r>
              <a:rPr sz="1167" spc="133">
                <a:solidFill>
                  <a:srgbClr val="EFE8E3"/>
                </a:solidFill>
                <a:latin typeface="Arial Black"/>
                <a:cs typeface="Arial Black"/>
              </a:rPr>
              <a:t> </a:t>
            </a:r>
            <a:r>
              <a:rPr sz="1167">
                <a:solidFill>
                  <a:srgbClr val="EFE8E3"/>
                </a:solidFill>
                <a:latin typeface="Arial Black"/>
                <a:cs typeface="Arial Black"/>
              </a:rPr>
              <a:t>BY</a:t>
            </a:r>
            <a:r>
              <a:rPr sz="1167" spc="136">
                <a:solidFill>
                  <a:srgbClr val="EFE8E3"/>
                </a:solidFill>
                <a:latin typeface="Arial Black"/>
                <a:cs typeface="Arial Black"/>
              </a:rPr>
              <a:t> </a:t>
            </a:r>
            <a:r>
              <a:rPr sz="1167" spc="-7">
                <a:solidFill>
                  <a:srgbClr val="EFE8E3"/>
                </a:solidFill>
                <a:latin typeface="Arial Black"/>
                <a:cs typeface="Arial Black"/>
              </a:rPr>
              <a:t>SOUTHWEST.</a:t>
            </a:r>
            <a:endParaRPr sz="1167">
              <a:latin typeface="Arial Black"/>
              <a:cs typeface="Arial Black"/>
            </a:endParaRPr>
          </a:p>
        </p:txBody>
      </p:sp>
      <p:sp>
        <p:nvSpPr>
          <p:cNvPr id="8" name="object 8"/>
          <p:cNvSpPr txBox="1"/>
          <p:nvPr/>
        </p:nvSpPr>
        <p:spPr>
          <a:xfrm>
            <a:off x="4950980" y="3419761"/>
            <a:ext cx="5967730" cy="814917"/>
          </a:xfrm>
          <a:prstGeom prst="rect">
            <a:avLst/>
          </a:prstGeom>
        </p:spPr>
        <p:txBody>
          <a:bodyPr vert="horz" wrap="square" lIns="0" tIns="140547" rIns="0" bIns="0" rtlCol="0">
            <a:spAutoFit/>
          </a:bodyPr>
          <a:lstStyle/>
          <a:p>
            <a:pPr marL="8467">
              <a:lnSpc>
                <a:spcPct val="100000"/>
              </a:lnSpc>
              <a:spcBef>
                <a:spcPts val="1107"/>
              </a:spcBef>
            </a:pPr>
            <a:r>
              <a:rPr sz="2400" spc="207">
                <a:solidFill>
                  <a:srgbClr val="DAD3BE"/>
                </a:solidFill>
                <a:latin typeface="Palatino Linotype"/>
                <a:cs typeface="Palatino Linotype"/>
              </a:rPr>
              <a:t>Los</a:t>
            </a:r>
            <a:r>
              <a:rPr sz="2400" spc="147">
                <a:solidFill>
                  <a:srgbClr val="DAD3BE"/>
                </a:solidFill>
                <a:latin typeface="Palatino Linotype"/>
                <a:cs typeface="Palatino Linotype"/>
              </a:rPr>
              <a:t> </a:t>
            </a:r>
            <a:r>
              <a:rPr sz="2400" spc="300">
                <a:solidFill>
                  <a:srgbClr val="DAD3BE"/>
                </a:solidFill>
                <a:latin typeface="Palatino Linotype"/>
                <a:cs typeface="Palatino Linotype"/>
              </a:rPr>
              <a:t>Angeles</a:t>
            </a:r>
            <a:r>
              <a:rPr sz="2400" spc="150">
                <a:solidFill>
                  <a:srgbClr val="DAD3BE"/>
                </a:solidFill>
                <a:latin typeface="Palatino Linotype"/>
                <a:cs typeface="Palatino Linotype"/>
              </a:rPr>
              <a:t> </a:t>
            </a:r>
            <a:r>
              <a:rPr sz="2400" spc="360">
                <a:solidFill>
                  <a:srgbClr val="DAD3BE"/>
                </a:solidFill>
                <a:latin typeface="Palatino Linotype"/>
                <a:cs typeface="Palatino Linotype"/>
              </a:rPr>
              <a:t>Veterans</a:t>
            </a:r>
            <a:r>
              <a:rPr sz="2400" spc="150">
                <a:solidFill>
                  <a:srgbClr val="DAD3BE"/>
                </a:solidFill>
                <a:latin typeface="Palatino Linotype"/>
                <a:cs typeface="Palatino Linotype"/>
              </a:rPr>
              <a:t> </a:t>
            </a:r>
            <a:r>
              <a:rPr sz="2400" spc="423">
                <a:solidFill>
                  <a:srgbClr val="DAD3BE"/>
                </a:solidFill>
                <a:latin typeface="Palatino Linotype"/>
                <a:cs typeface="Palatino Linotype"/>
              </a:rPr>
              <a:t>Orientation</a:t>
            </a:r>
            <a:endParaRPr sz="2400">
              <a:latin typeface="Palatino Linotype"/>
              <a:cs typeface="Palatino Linotype"/>
            </a:endParaRPr>
          </a:p>
          <a:p>
            <a:pPr marL="1947007">
              <a:lnSpc>
                <a:spcPct val="100000"/>
              </a:lnSpc>
              <a:spcBef>
                <a:spcPts val="637"/>
              </a:spcBef>
            </a:pPr>
            <a:r>
              <a:rPr sz="1433" spc="-13">
                <a:solidFill>
                  <a:srgbClr val="EFE8E3"/>
                </a:solidFill>
                <a:latin typeface="Arial Black"/>
                <a:cs typeface="Arial Black"/>
              </a:rPr>
              <a:t>SEPTEMBER</a:t>
            </a:r>
            <a:r>
              <a:rPr sz="1433" spc="17">
                <a:solidFill>
                  <a:srgbClr val="EFE8E3"/>
                </a:solidFill>
                <a:latin typeface="Arial Black"/>
                <a:cs typeface="Arial Black"/>
              </a:rPr>
              <a:t> </a:t>
            </a:r>
            <a:r>
              <a:rPr sz="1433" spc="-17">
                <a:solidFill>
                  <a:srgbClr val="EFE8E3"/>
                </a:solidFill>
                <a:latin typeface="Arial Black"/>
                <a:cs typeface="Arial Black"/>
              </a:rPr>
              <a:t>26</a:t>
            </a:r>
            <a:endParaRPr sz="1433">
              <a:latin typeface="Arial Black"/>
              <a:cs typeface="Arial Black"/>
            </a:endParaRPr>
          </a:p>
        </p:txBody>
      </p:sp>
      <p:pic>
        <p:nvPicPr>
          <p:cNvPr id="9" name="object 9"/>
          <p:cNvPicPr/>
          <p:nvPr/>
        </p:nvPicPr>
        <p:blipFill>
          <a:blip r:embed="rId6" cstate="print"/>
          <a:stretch>
            <a:fillRect/>
          </a:stretch>
        </p:blipFill>
        <p:spPr>
          <a:xfrm>
            <a:off x="4905652" y="4535799"/>
            <a:ext cx="50800" cy="50799"/>
          </a:xfrm>
          <a:prstGeom prst="rect">
            <a:avLst/>
          </a:prstGeom>
        </p:spPr>
      </p:pic>
      <p:sp>
        <p:nvSpPr>
          <p:cNvPr id="10" name="object 10"/>
          <p:cNvSpPr txBox="1"/>
          <p:nvPr/>
        </p:nvSpPr>
        <p:spPr>
          <a:xfrm>
            <a:off x="5042541" y="4404738"/>
            <a:ext cx="5596890" cy="702733"/>
          </a:xfrm>
          <a:prstGeom prst="rect">
            <a:avLst/>
          </a:prstGeom>
        </p:spPr>
        <p:txBody>
          <a:bodyPr vert="horz" wrap="square" lIns="0" tIns="8043" rIns="0" bIns="0" rtlCol="0">
            <a:spAutoFit/>
          </a:bodyPr>
          <a:lstStyle/>
          <a:p>
            <a:pPr marL="8467" marR="3387" algn="just">
              <a:lnSpc>
                <a:spcPct val="128600"/>
              </a:lnSpc>
              <a:spcBef>
                <a:spcPts val="63"/>
              </a:spcBef>
            </a:pPr>
            <a:r>
              <a:rPr sz="1167">
                <a:solidFill>
                  <a:srgbClr val="EFE8E3"/>
                </a:solidFill>
                <a:latin typeface="Arial Black"/>
                <a:cs typeface="Arial Black"/>
              </a:rPr>
              <a:t>LAVO</a:t>
            </a:r>
            <a:r>
              <a:rPr sz="1167" spc="140">
                <a:solidFill>
                  <a:srgbClr val="EFE8E3"/>
                </a:solidFill>
                <a:latin typeface="Arial Black"/>
                <a:cs typeface="Arial Black"/>
              </a:rPr>
              <a:t> </a:t>
            </a:r>
            <a:r>
              <a:rPr sz="1167">
                <a:solidFill>
                  <a:srgbClr val="EFE8E3"/>
                </a:solidFill>
                <a:latin typeface="Arial Black"/>
                <a:cs typeface="Arial Black"/>
              </a:rPr>
              <a:t>IS</a:t>
            </a:r>
            <a:r>
              <a:rPr sz="1167" spc="143">
                <a:solidFill>
                  <a:srgbClr val="EFE8E3"/>
                </a:solidFill>
                <a:latin typeface="Arial Black"/>
                <a:cs typeface="Arial Black"/>
              </a:rPr>
              <a:t> </a:t>
            </a:r>
            <a:r>
              <a:rPr sz="1167">
                <a:solidFill>
                  <a:srgbClr val="EFE8E3"/>
                </a:solidFill>
                <a:latin typeface="Arial Black"/>
                <a:cs typeface="Arial Black"/>
              </a:rPr>
              <a:t>UTILIZED</a:t>
            </a:r>
            <a:r>
              <a:rPr sz="1167" spc="143">
                <a:solidFill>
                  <a:srgbClr val="EFE8E3"/>
                </a:solidFill>
                <a:latin typeface="Arial Black"/>
                <a:cs typeface="Arial Black"/>
              </a:rPr>
              <a:t> </a:t>
            </a:r>
            <a:r>
              <a:rPr sz="1167">
                <a:solidFill>
                  <a:srgbClr val="EFE8E3"/>
                </a:solidFill>
                <a:latin typeface="Arial Black"/>
                <a:cs typeface="Arial Black"/>
              </a:rPr>
              <a:t>AS</a:t>
            </a:r>
            <a:r>
              <a:rPr sz="1167" spc="143">
                <a:solidFill>
                  <a:srgbClr val="EFE8E3"/>
                </a:solidFill>
                <a:latin typeface="Arial Black"/>
                <a:cs typeface="Arial Black"/>
              </a:rPr>
              <a:t> </a:t>
            </a:r>
            <a:r>
              <a:rPr sz="1167">
                <a:solidFill>
                  <a:srgbClr val="EFE8E3"/>
                </a:solidFill>
                <a:latin typeface="Arial Black"/>
                <a:cs typeface="Arial Black"/>
              </a:rPr>
              <a:t>AN</a:t>
            </a:r>
            <a:r>
              <a:rPr sz="1167" spc="143">
                <a:solidFill>
                  <a:srgbClr val="EFE8E3"/>
                </a:solidFill>
                <a:latin typeface="Arial Black"/>
                <a:cs typeface="Arial Black"/>
              </a:rPr>
              <a:t> </a:t>
            </a:r>
            <a:r>
              <a:rPr sz="1167" spc="30">
                <a:solidFill>
                  <a:srgbClr val="EFE8E3"/>
                </a:solidFill>
                <a:latin typeface="Arial Black"/>
                <a:cs typeface="Arial Black"/>
              </a:rPr>
              <a:t>INTRODUCTION</a:t>
            </a:r>
            <a:r>
              <a:rPr sz="1167" spc="143">
                <a:solidFill>
                  <a:srgbClr val="EFE8E3"/>
                </a:solidFill>
                <a:latin typeface="Arial Black"/>
                <a:cs typeface="Arial Black"/>
              </a:rPr>
              <a:t> </a:t>
            </a:r>
            <a:r>
              <a:rPr sz="1167">
                <a:solidFill>
                  <a:srgbClr val="EFE8E3"/>
                </a:solidFill>
                <a:latin typeface="Arial Black"/>
                <a:cs typeface="Arial Black"/>
              </a:rPr>
              <a:t>AND</a:t>
            </a:r>
            <a:r>
              <a:rPr sz="1167" spc="140">
                <a:solidFill>
                  <a:srgbClr val="EFE8E3"/>
                </a:solidFill>
                <a:latin typeface="Arial Black"/>
                <a:cs typeface="Arial Black"/>
              </a:rPr>
              <a:t> </a:t>
            </a:r>
            <a:r>
              <a:rPr sz="1167">
                <a:solidFill>
                  <a:srgbClr val="EFE8E3"/>
                </a:solidFill>
                <a:latin typeface="Arial Black"/>
                <a:cs typeface="Arial Black"/>
              </a:rPr>
              <a:t>RECRUITMENT</a:t>
            </a:r>
            <a:r>
              <a:rPr sz="1167" spc="143">
                <a:solidFill>
                  <a:srgbClr val="EFE8E3"/>
                </a:solidFill>
                <a:latin typeface="Arial Black"/>
                <a:cs typeface="Arial Black"/>
              </a:rPr>
              <a:t> </a:t>
            </a:r>
            <a:r>
              <a:rPr sz="1167" spc="-17">
                <a:solidFill>
                  <a:srgbClr val="EFE8E3"/>
                </a:solidFill>
                <a:latin typeface="Arial Black"/>
                <a:cs typeface="Arial Black"/>
              </a:rPr>
              <a:t>OF </a:t>
            </a:r>
            <a:r>
              <a:rPr sz="1167">
                <a:solidFill>
                  <a:srgbClr val="EFE8E3"/>
                </a:solidFill>
                <a:latin typeface="Arial Black"/>
                <a:cs typeface="Arial Black"/>
              </a:rPr>
              <a:t>ACTIVE</a:t>
            </a:r>
            <a:r>
              <a:rPr sz="1167" spc="-93">
                <a:solidFill>
                  <a:srgbClr val="EFE8E3"/>
                </a:solidFill>
                <a:latin typeface="Arial Black"/>
                <a:cs typeface="Arial Black"/>
              </a:rPr>
              <a:t> </a:t>
            </a:r>
            <a:r>
              <a:rPr sz="1167">
                <a:solidFill>
                  <a:srgbClr val="EFE8E3"/>
                </a:solidFill>
                <a:latin typeface="Arial Black"/>
                <a:cs typeface="Arial Black"/>
              </a:rPr>
              <a:t>DUTY</a:t>
            </a:r>
            <a:r>
              <a:rPr sz="1167" spc="117">
                <a:solidFill>
                  <a:srgbClr val="EFE8E3"/>
                </a:solidFill>
                <a:latin typeface="Arial Black"/>
                <a:cs typeface="Arial Black"/>
              </a:rPr>
              <a:t> </a:t>
            </a:r>
            <a:r>
              <a:rPr sz="1167">
                <a:solidFill>
                  <a:srgbClr val="EFE8E3"/>
                </a:solidFill>
                <a:latin typeface="Arial Black"/>
                <a:cs typeface="Arial Black"/>
              </a:rPr>
              <a:t>MEMBERS</a:t>
            </a:r>
            <a:r>
              <a:rPr sz="1167" spc="117">
                <a:solidFill>
                  <a:srgbClr val="EFE8E3"/>
                </a:solidFill>
                <a:latin typeface="Arial Black"/>
                <a:cs typeface="Arial Black"/>
              </a:rPr>
              <a:t> </a:t>
            </a:r>
            <a:r>
              <a:rPr sz="1167">
                <a:solidFill>
                  <a:srgbClr val="EFE8E3"/>
                </a:solidFill>
                <a:latin typeface="Arial Black"/>
                <a:cs typeface="Arial Black"/>
              </a:rPr>
              <a:t>IN</a:t>
            </a:r>
            <a:r>
              <a:rPr sz="1167" spc="117">
                <a:solidFill>
                  <a:srgbClr val="EFE8E3"/>
                </a:solidFill>
                <a:latin typeface="Arial Black"/>
                <a:cs typeface="Arial Black"/>
              </a:rPr>
              <a:t> </a:t>
            </a:r>
            <a:r>
              <a:rPr sz="1167">
                <a:solidFill>
                  <a:srgbClr val="EFE8E3"/>
                </a:solidFill>
                <a:latin typeface="Arial Black"/>
                <a:cs typeface="Arial Black"/>
              </a:rPr>
              <a:t>THE</a:t>
            </a:r>
            <a:r>
              <a:rPr sz="1167" spc="117">
                <a:solidFill>
                  <a:srgbClr val="EFE8E3"/>
                </a:solidFill>
                <a:latin typeface="Arial Black"/>
                <a:cs typeface="Arial Black"/>
              </a:rPr>
              <a:t> </a:t>
            </a:r>
            <a:r>
              <a:rPr sz="1167">
                <a:solidFill>
                  <a:srgbClr val="EFE8E3"/>
                </a:solidFill>
                <a:latin typeface="Arial Black"/>
                <a:cs typeface="Arial Black"/>
              </a:rPr>
              <a:t>LA</a:t>
            </a:r>
            <a:r>
              <a:rPr sz="1167" spc="117">
                <a:solidFill>
                  <a:srgbClr val="EFE8E3"/>
                </a:solidFill>
                <a:latin typeface="Arial Black"/>
                <a:cs typeface="Arial Black"/>
              </a:rPr>
              <a:t> </a:t>
            </a:r>
            <a:r>
              <a:rPr sz="1167">
                <a:solidFill>
                  <a:srgbClr val="EFE8E3"/>
                </a:solidFill>
                <a:latin typeface="Arial Black"/>
                <a:cs typeface="Arial Black"/>
              </a:rPr>
              <a:t>COUNTY</a:t>
            </a:r>
            <a:r>
              <a:rPr sz="1167" spc="117">
                <a:solidFill>
                  <a:srgbClr val="EFE8E3"/>
                </a:solidFill>
                <a:latin typeface="Arial Black"/>
                <a:cs typeface="Arial Black"/>
              </a:rPr>
              <a:t> </a:t>
            </a:r>
            <a:r>
              <a:rPr sz="1167">
                <a:solidFill>
                  <a:srgbClr val="EFE8E3"/>
                </a:solidFill>
                <a:latin typeface="Arial Black"/>
                <a:cs typeface="Arial Black"/>
              </a:rPr>
              <a:t>AREA</a:t>
            </a:r>
            <a:r>
              <a:rPr sz="1167" spc="117">
                <a:solidFill>
                  <a:srgbClr val="EFE8E3"/>
                </a:solidFill>
                <a:latin typeface="Arial Black"/>
                <a:cs typeface="Arial Black"/>
              </a:rPr>
              <a:t> </a:t>
            </a:r>
            <a:r>
              <a:rPr sz="1167">
                <a:solidFill>
                  <a:srgbClr val="EFE8E3"/>
                </a:solidFill>
                <a:latin typeface="Arial Black"/>
                <a:cs typeface="Arial Black"/>
              </a:rPr>
              <a:t>TO</a:t>
            </a:r>
            <a:r>
              <a:rPr sz="1167" spc="117">
                <a:solidFill>
                  <a:srgbClr val="EFE8E3"/>
                </a:solidFill>
                <a:latin typeface="Arial Black"/>
                <a:cs typeface="Arial Black"/>
              </a:rPr>
              <a:t> </a:t>
            </a:r>
            <a:r>
              <a:rPr sz="1167" spc="-33">
                <a:solidFill>
                  <a:srgbClr val="EFE8E3"/>
                </a:solidFill>
                <a:latin typeface="Arial Black"/>
                <a:cs typeface="Arial Black"/>
              </a:rPr>
              <a:t>WHF’</a:t>
            </a:r>
            <a:r>
              <a:rPr sz="1167" spc="-63">
                <a:solidFill>
                  <a:srgbClr val="EFE8E3"/>
                </a:solidFill>
                <a:latin typeface="Arial Black"/>
                <a:cs typeface="Arial Black"/>
              </a:rPr>
              <a:t> </a:t>
            </a:r>
            <a:r>
              <a:rPr sz="1167" spc="-203">
                <a:solidFill>
                  <a:srgbClr val="EFE8E3"/>
                </a:solidFill>
                <a:latin typeface="Arial Black"/>
                <a:cs typeface="Arial Black"/>
              </a:rPr>
              <a:t>S</a:t>
            </a:r>
            <a:r>
              <a:rPr sz="1167" spc="117">
                <a:solidFill>
                  <a:srgbClr val="EFE8E3"/>
                </a:solidFill>
                <a:latin typeface="Arial Black"/>
                <a:cs typeface="Arial Black"/>
              </a:rPr>
              <a:t> </a:t>
            </a:r>
            <a:r>
              <a:rPr sz="1167" spc="-17">
                <a:solidFill>
                  <a:srgbClr val="EFE8E3"/>
                </a:solidFill>
                <a:latin typeface="Arial Black"/>
                <a:cs typeface="Arial Black"/>
              </a:rPr>
              <a:t>NEW </a:t>
            </a:r>
            <a:r>
              <a:rPr sz="1167">
                <a:solidFill>
                  <a:srgbClr val="EFE8E3"/>
                </a:solidFill>
                <a:latin typeface="Arial Black"/>
                <a:cs typeface="Arial Black"/>
              </a:rPr>
              <a:t>PREMIERE</a:t>
            </a:r>
            <a:r>
              <a:rPr sz="1167" spc="270">
                <a:solidFill>
                  <a:srgbClr val="EFE8E3"/>
                </a:solidFill>
                <a:latin typeface="Arial Black"/>
                <a:cs typeface="Arial Black"/>
              </a:rPr>
              <a:t> </a:t>
            </a:r>
            <a:r>
              <a:rPr sz="1167">
                <a:solidFill>
                  <a:srgbClr val="EFE8E3"/>
                </a:solidFill>
                <a:latin typeface="Arial Black"/>
                <a:cs typeface="Arial Black"/>
              </a:rPr>
              <a:t>TRANSITION</a:t>
            </a:r>
            <a:r>
              <a:rPr sz="1167" spc="270">
                <a:solidFill>
                  <a:srgbClr val="EFE8E3"/>
                </a:solidFill>
                <a:latin typeface="Arial Black"/>
                <a:cs typeface="Arial Black"/>
              </a:rPr>
              <a:t> </a:t>
            </a:r>
            <a:r>
              <a:rPr sz="1167">
                <a:solidFill>
                  <a:srgbClr val="EFE8E3"/>
                </a:solidFill>
                <a:latin typeface="Arial Black"/>
                <a:cs typeface="Arial Black"/>
              </a:rPr>
              <a:t>PROGRAM</a:t>
            </a:r>
            <a:r>
              <a:rPr sz="1167" spc="270">
                <a:solidFill>
                  <a:srgbClr val="EFE8E3"/>
                </a:solidFill>
                <a:latin typeface="Arial Black"/>
                <a:cs typeface="Arial Black"/>
              </a:rPr>
              <a:t> </a:t>
            </a:r>
            <a:r>
              <a:rPr sz="1167">
                <a:solidFill>
                  <a:srgbClr val="EFE8E3"/>
                </a:solidFill>
                <a:latin typeface="Arial Black"/>
                <a:cs typeface="Arial Black"/>
              </a:rPr>
              <a:t>LAUNCHING</a:t>
            </a:r>
            <a:r>
              <a:rPr sz="1167" spc="270">
                <a:solidFill>
                  <a:srgbClr val="EFE8E3"/>
                </a:solidFill>
                <a:latin typeface="Arial Black"/>
                <a:cs typeface="Arial Black"/>
              </a:rPr>
              <a:t> </a:t>
            </a:r>
            <a:r>
              <a:rPr sz="1167">
                <a:solidFill>
                  <a:srgbClr val="EFE8E3"/>
                </a:solidFill>
                <a:latin typeface="Arial Black"/>
                <a:cs typeface="Arial Black"/>
              </a:rPr>
              <a:t>IN</a:t>
            </a:r>
            <a:r>
              <a:rPr sz="1167" spc="270">
                <a:solidFill>
                  <a:srgbClr val="EFE8E3"/>
                </a:solidFill>
                <a:latin typeface="Arial Black"/>
                <a:cs typeface="Arial Black"/>
              </a:rPr>
              <a:t> </a:t>
            </a:r>
            <a:r>
              <a:rPr sz="1167" spc="-13">
                <a:solidFill>
                  <a:srgbClr val="EFE8E3"/>
                </a:solidFill>
                <a:latin typeface="Arial Black"/>
                <a:cs typeface="Arial Black"/>
              </a:rPr>
              <a:t>2026</a:t>
            </a:r>
            <a:endParaRPr sz="1167">
              <a:latin typeface="Arial Black"/>
              <a:cs typeface="Arial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882984"/>
            <a:ext cx="12192000" cy="3852333"/>
            <a:chOff x="0" y="4324476"/>
            <a:chExt cx="18288000" cy="5778500"/>
          </a:xfrm>
        </p:grpSpPr>
        <p:pic>
          <p:nvPicPr>
            <p:cNvPr id="3" name="object 3"/>
            <p:cNvPicPr/>
            <p:nvPr/>
          </p:nvPicPr>
          <p:blipFill>
            <a:blip r:embed="rId2" cstate="print"/>
            <a:stretch>
              <a:fillRect/>
            </a:stretch>
          </p:blipFill>
          <p:spPr>
            <a:xfrm>
              <a:off x="0" y="4324476"/>
              <a:ext cx="18287999" cy="4095749"/>
            </a:xfrm>
            <a:prstGeom prst="rect">
              <a:avLst/>
            </a:prstGeom>
          </p:spPr>
        </p:pic>
        <p:pic>
          <p:nvPicPr>
            <p:cNvPr id="4" name="object 4"/>
            <p:cNvPicPr/>
            <p:nvPr/>
          </p:nvPicPr>
          <p:blipFill>
            <a:blip r:embed="rId3" cstate="print"/>
            <a:stretch>
              <a:fillRect/>
            </a:stretch>
          </p:blipFill>
          <p:spPr>
            <a:xfrm>
              <a:off x="7060479" y="8417042"/>
              <a:ext cx="4162424" cy="1685924"/>
            </a:xfrm>
            <a:prstGeom prst="rect">
              <a:avLst/>
            </a:prstGeom>
          </p:spPr>
        </p:pic>
      </p:grpSp>
      <p:sp>
        <p:nvSpPr>
          <p:cNvPr id="5" name="object 5"/>
          <p:cNvSpPr txBox="1">
            <a:spLocks noGrp="1"/>
          </p:cNvSpPr>
          <p:nvPr>
            <p:ph type="title"/>
          </p:nvPr>
        </p:nvSpPr>
        <p:spPr>
          <a:xfrm>
            <a:off x="1956799" y="613856"/>
            <a:ext cx="8278707" cy="728133"/>
          </a:xfrm>
          <a:prstGeom prst="rect">
            <a:avLst/>
          </a:prstGeom>
        </p:spPr>
        <p:txBody>
          <a:bodyPr vert="horz" wrap="square" lIns="0" tIns="8467" rIns="0" bIns="0" rtlCol="0">
            <a:spAutoFit/>
          </a:bodyPr>
          <a:lstStyle/>
          <a:p>
            <a:pPr marL="8467">
              <a:lnSpc>
                <a:spcPct val="100000"/>
              </a:lnSpc>
              <a:spcBef>
                <a:spcPts val="67"/>
              </a:spcBef>
              <a:tabLst>
                <a:tab pos="1347537" algn="l"/>
                <a:tab pos="3158225" algn="l"/>
                <a:tab pos="6700008" algn="l"/>
              </a:tabLst>
            </a:pPr>
            <a:r>
              <a:rPr spc="-17"/>
              <a:t>BOB</a:t>
            </a:r>
            <a:r>
              <a:t>	</a:t>
            </a:r>
            <a:r>
              <a:rPr spc="-13"/>
              <a:t>HOPE</a:t>
            </a:r>
            <a:r>
              <a:t>	</a:t>
            </a:r>
            <a:r>
              <a:rPr spc="-7"/>
              <a:t>PATRIOTIC</a:t>
            </a:r>
            <a:r>
              <a:t>	</a:t>
            </a:r>
            <a:r>
              <a:rPr spc="-243"/>
              <a:t>HALL</a:t>
            </a:r>
          </a:p>
        </p:txBody>
      </p:sp>
      <p:pic>
        <p:nvPicPr>
          <p:cNvPr id="6" name="object 6"/>
          <p:cNvPicPr/>
          <p:nvPr/>
        </p:nvPicPr>
        <p:blipFill>
          <a:blip r:embed="rId4" cstate="print"/>
          <a:stretch>
            <a:fillRect/>
          </a:stretch>
        </p:blipFill>
        <p:spPr>
          <a:xfrm>
            <a:off x="2111719" y="1759373"/>
            <a:ext cx="50800" cy="50799"/>
          </a:xfrm>
          <a:prstGeom prst="rect">
            <a:avLst/>
          </a:prstGeom>
        </p:spPr>
      </p:pic>
      <p:pic>
        <p:nvPicPr>
          <p:cNvPr id="7" name="object 7"/>
          <p:cNvPicPr/>
          <p:nvPr/>
        </p:nvPicPr>
        <p:blipFill>
          <a:blip r:embed="rId4" cstate="print"/>
          <a:stretch>
            <a:fillRect/>
          </a:stretch>
        </p:blipFill>
        <p:spPr>
          <a:xfrm>
            <a:off x="2111719" y="1987973"/>
            <a:ext cx="50800" cy="50799"/>
          </a:xfrm>
          <a:prstGeom prst="rect">
            <a:avLst/>
          </a:prstGeom>
        </p:spPr>
      </p:pic>
      <p:sp>
        <p:nvSpPr>
          <p:cNvPr id="8" name="object 8"/>
          <p:cNvSpPr txBox="1"/>
          <p:nvPr/>
        </p:nvSpPr>
        <p:spPr>
          <a:xfrm>
            <a:off x="2248608" y="1628313"/>
            <a:ext cx="7102687" cy="702733"/>
          </a:xfrm>
          <a:prstGeom prst="rect">
            <a:avLst/>
          </a:prstGeom>
        </p:spPr>
        <p:txBody>
          <a:bodyPr vert="horz" wrap="square" lIns="0" tIns="58843" rIns="0" bIns="0" rtlCol="0">
            <a:spAutoFit/>
          </a:bodyPr>
          <a:lstStyle/>
          <a:p>
            <a:pPr marL="8467">
              <a:lnSpc>
                <a:spcPct val="100000"/>
              </a:lnSpc>
              <a:spcBef>
                <a:spcPts val="463"/>
              </a:spcBef>
            </a:pPr>
            <a:r>
              <a:rPr sz="1167">
                <a:solidFill>
                  <a:srgbClr val="EFE8E3"/>
                </a:solidFill>
                <a:latin typeface="Arial Black"/>
                <a:cs typeface="Arial Black"/>
              </a:rPr>
              <a:t>CLIENTS</a:t>
            </a:r>
            <a:r>
              <a:rPr sz="1167" spc="113">
                <a:solidFill>
                  <a:srgbClr val="EFE8E3"/>
                </a:solidFill>
                <a:latin typeface="Arial Black"/>
                <a:cs typeface="Arial Black"/>
              </a:rPr>
              <a:t> </a:t>
            </a:r>
            <a:r>
              <a:rPr sz="1167">
                <a:solidFill>
                  <a:srgbClr val="EFE8E3"/>
                </a:solidFill>
                <a:latin typeface="Arial Black"/>
                <a:cs typeface="Arial Black"/>
              </a:rPr>
              <a:t>SUCH</a:t>
            </a:r>
            <a:r>
              <a:rPr sz="1167" spc="117">
                <a:solidFill>
                  <a:srgbClr val="EFE8E3"/>
                </a:solidFill>
                <a:latin typeface="Arial Black"/>
                <a:cs typeface="Arial Black"/>
              </a:rPr>
              <a:t> </a:t>
            </a:r>
            <a:r>
              <a:rPr sz="1167">
                <a:solidFill>
                  <a:srgbClr val="EFE8E3"/>
                </a:solidFill>
                <a:latin typeface="Arial Black"/>
                <a:cs typeface="Arial Black"/>
              </a:rPr>
              <a:t>AS</a:t>
            </a:r>
            <a:r>
              <a:rPr sz="1167" spc="113">
                <a:solidFill>
                  <a:srgbClr val="EFE8E3"/>
                </a:solidFill>
                <a:latin typeface="Arial Black"/>
                <a:cs typeface="Arial Black"/>
              </a:rPr>
              <a:t> </a:t>
            </a:r>
            <a:r>
              <a:rPr sz="1167">
                <a:solidFill>
                  <a:srgbClr val="EFE8E3"/>
                </a:solidFill>
                <a:latin typeface="Arial Black"/>
                <a:cs typeface="Arial Black"/>
              </a:rPr>
              <a:t>COMIC</a:t>
            </a:r>
            <a:r>
              <a:rPr sz="1167" spc="117">
                <a:solidFill>
                  <a:srgbClr val="EFE8E3"/>
                </a:solidFill>
                <a:latin typeface="Arial Black"/>
                <a:cs typeface="Arial Black"/>
              </a:rPr>
              <a:t> </a:t>
            </a:r>
            <a:r>
              <a:rPr sz="1167">
                <a:solidFill>
                  <a:srgbClr val="EFE8E3"/>
                </a:solidFill>
                <a:latin typeface="Arial Black"/>
                <a:cs typeface="Arial Black"/>
              </a:rPr>
              <a:t>CON,</a:t>
            </a:r>
            <a:r>
              <a:rPr sz="1167" spc="113">
                <a:solidFill>
                  <a:srgbClr val="EFE8E3"/>
                </a:solidFill>
                <a:latin typeface="Arial Black"/>
                <a:cs typeface="Arial Black"/>
              </a:rPr>
              <a:t> </a:t>
            </a:r>
            <a:r>
              <a:rPr sz="1167">
                <a:solidFill>
                  <a:srgbClr val="EFE8E3"/>
                </a:solidFill>
                <a:latin typeface="Arial Black"/>
                <a:cs typeface="Arial Black"/>
              </a:rPr>
              <a:t>ESPN,</a:t>
            </a:r>
            <a:r>
              <a:rPr sz="1167" spc="117">
                <a:solidFill>
                  <a:srgbClr val="EFE8E3"/>
                </a:solidFill>
                <a:latin typeface="Arial Black"/>
                <a:cs typeface="Arial Black"/>
              </a:rPr>
              <a:t> </a:t>
            </a:r>
            <a:r>
              <a:rPr sz="1167">
                <a:solidFill>
                  <a:srgbClr val="EFE8E3"/>
                </a:solidFill>
                <a:latin typeface="Arial Black"/>
                <a:cs typeface="Arial Black"/>
              </a:rPr>
              <a:t>AND</a:t>
            </a:r>
            <a:r>
              <a:rPr sz="1167" spc="117">
                <a:solidFill>
                  <a:srgbClr val="EFE8E3"/>
                </a:solidFill>
                <a:latin typeface="Arial Black"/>
                <a:cs typeface="Arial Black"/>
              </a:rPr>
              <a:t> </a:t>
            </a:r>
            <a:r>
              <a:rPr sz="1167" spc="-20">
                <a:solidFill>
                  <a:srgbClr val="EFE8E3"/>
                </a:solidFill>
                <a:latin typeface="Arial Black"/>
                <a:cs typeface="Arial Black"/>
              </a:rPr>
              <a:t>SHUTTERSTOCK</a:t>
            </a:r>
            <a:r>
              <a:rPr sz="1167" spc="113">
                <a:solidFill>
                  <a:srgbClr val="EFE8E3"/>
                </a:solidFill>
                <a:latin typeface="Arial Black"/>
                <a:cs typeface="Arial Black"/>
              </a:rPr>
              <a:t> </a:t>
            </a:r>
            <a:r>
              <a:rPr sz="1167">
                <a:solidFill>
                  <a:srgbClr val="EFE8E3"/>
                </a:solidFill>
                <a:latin typeface="Arial Black"/>
                <a:cs typeface="Arial Black"/>
              </a:rPr>
              <a:t>THIS</a:t>
            </a:r>
            <a:r>
              <a:rPr sz="1167" spc="117">
                <a:solidFill>
                  <a:srgbClr val="EFE8E3"/>
                </a:solidFill>
                <a:latin typeface="Arial Black"/>
                <a:cs typeface="Arial Black"/>
              </a:rPr>
              <a:t> </a:t>
            </a:r>
            <a:r>
              <a:rPr sz="1167" spc="23">
                <a:solidFill>
                  <a:srgbClr val="EFE8E3"/>
                </a:solidFill>
                <a:latin typeface="Arial Black"/>
                <a:cs typeface="Arial Black"/>
              </a:rPr>
              <a:t>MONTH</a:t>
            </a:r>
            <a:endParaRPr sz="1167">
              <a:latin typeface="Arial Black"/>
              <a:cs typeface="Arial Black"/>
            </a:endParaRPr>
          </a:p>
          <a:p>
            <a:pPr marL="8467" marR="3387">
              <a:lnSpc>
                <a:spcPct val="128600"/>
              </a:lnSpc>
            </a:pPr>
            <a:r>
              <a:rPr sz="1167">
                <a:solidFill>
                  <a:srgbClr val="EFE8E3"/>
                </a:solidFill>
                <a:latin typeface="Arial Black"/>
                <a:cs typeface="Arial Black"/>
              </a:rPr>
              <a:t>INDUSTRY</a:t>
            </a:r>
            <a:r>
              <a:rPr sz="1167" spc="127">
                <a:solidFill>
                  <a:srgbClr val="EFE8E3"/>
                </a:solidFill>
                <a:latin typeface="Arial Black"/>
                <a:cs typeface="Arial Black"/>
              </a:rPr>
              <a:t> </a:t>
            </a:r>
            <a:r>
              <a:rPr sz="1167">
                <a:solidFill>
                  <a:srgbClr val="EFE8E3"/>
                </a:solidFill>
                <a:latin typeface="Arial Black"/>
                <a:cs typeface="Arial Black"/>
              </a:rPr>
              <a:t>LEADERS</a:t>
            </a:r>
            <a:r>
              <a:rPr sz="1167" spc="130">
                <a:solidFill>
                  <a:srgbClr val="EFE8E3"/>
                </a:solidFill>
                <a:latin typeface="Arial Black"/>
                <a:cs typeface="Arial Black"/>
              </a:rPr>
              <a:t> </a:t>
            </a:r>
            <a:r>
              <a:rPr sz="1167" spc="47">
                <a:solidFill>
                  <a:srgbClr val="EFE8E3"/>
                </a:solidFill>
                <a:latin typeface="Arial Black"/>
                <a:cs typeface="Arial Black"/>
              </a:rPr>
              <a:t>NOW</a:t>
            </a:r>
            <a:r>
              <a:rPr sz="1167" spc="130">
                <a:solidFill>
                  <a:srgbClr val="EFE8E3"/>
                </a:solidFill>
                <a:latin typeface="Arial Black"/>
                <a:cs typeface="Arial Black"/>
              </a:rPr>
              <a:t> </a:t>
            </a:r>
            <a:r>
              <a:rPr sz="1167">
                <a:solidFill>
                  <a:srgbClr val="EFE8E3"/>
                </a:solidFill>
                <a:latin typeface="Arial Black"/>
                <a:cs typeface="Arial Black"/>
              </a:rPr>
              <a:t>RECOGNIZING</a:t>
            </a:r>
            <a:r>
              <a:rPr sz="1167" spc="127">
                <a:solidFill>
                  <a:srgbClr val="EFE8E3"/>
                </a:solidFill>
                <a:latin typeface="Arial Black"/>
                <a:cs typeface="Arial Black"/>
              </a:rPr>
              <a:t> </a:t>
            </a:r>
            <a:r>
              <a:rPr sz="1167">
                <a:solidFill>
                  <a:srgbClr val="EFE8E3"/>
                </a:solidFill>
                <a:latin typeface="Arial Black"/>
                <a:cs typeface="Arial Black"/>
              </a:rPr>
              <a:t>BHPH</a:t>
            </a:r>
            <a:r>
              <a:rPr sz="1167" spc="130">
                <a:solidFill>
                  <a:srgbClr val="EFE8E3"/>
                </a:solidFill>
                <a:latin typeface="Arial Black"/>
                <a:cs typeface="Arial Black"/>
              </a:rPr>
              <a:t> </a:t>
            </a:r>
            <a:r>
              <a:rPr sz="1167">
                <a:solidFill>
                  <a:srgbClr val="EFE8E3"/>
                </a:solidFill>
                <a:latin typeface="Arial Black"/>
                <a:cs typeface="Arial Black"/>
              </a:rPr>
              <a:t>AS</a:t>
            </a:r>
            <a:r>
              <a:rPr sz="1167" spc="130">
                <a:solidFill>
                  <a:srgbClr val="EFE8E3"/>
                </a:solidFill>
                <a:latin typeface="Arial Black"/>
                <a:cs typeface="Arial Black"/>
              </a:rPr>
              <a:t> </a:t>
            </a:r>
            <a:r>
              <a:rPr sz="1167">
                <a:solidFill>
                  <a:srgbClr val="EFE8E3"/>
                </a:solidFill>
                <a:latin typeface="Arial Black"/>
                <a:cs typeface="Arial Black"/>
              </a:rPr>
              <a:t>ONE</a:t>
            </a:r>
            <a:r>
              <a:rPr sz="1167" spc="127">
                <a:solidFill>
                  <a:srgbClr val="EFE8E3"/>
                </a:solidFill>
                <a:latin typeface="Arial Black"/>
                <a:cs typeface="Arial Black"/>
              </a:rPr>
              <a:t> </a:t>
            </a:r>
            <a:r>
              <a:rPr sz="1167">
                <a:solidFill>
                  <a:srgbClr val="EFE8E3"/>
                </a:solidFill>
                <a:latin typeface="Arial Black"/>
                <a:cs typeface="Arial Black"/>
              </a:rPr>
              <a:t>OF</a:t>
            </a:r>
            <a:r>
              <a:rPr sz="1167" spc="130">
                <a:solidFill>
                  <a:srgbClr val="EFE8E3"/>
                </a:solidFill>
                <a:latin typeface="Arial Black"/>
                <a:cs typeface="Arial Black"/>
              </a:rPr>
              <a:t> </a:t>
            </a:r>
            <a:r>
              <a:rPr sz="1167">
                <a:solidFill>
                  <a:srgbClr val="EFE8E3"/>
                </a:solidFill>
                <a:latin typeface="Arial Black"/>
                <a:cs typeface="Arial Black"/>
              </a:rPr>
              <a:t>LOS</a:t>
            </a:r>
            <a:r>
              <a:rPr sz="1167" spc="130">
                <a:solidFill>
                  <a:srgbClr val="EFE8E3"/>
                </a:solidFill>
                <a:latin typeface="Arial Black"/>
                <a:cs typeface="Arial Black"/>
              </a:rPr>
              <a:t> </a:t>
            </a:r>
            <a:r>
              <a:rPr sz="1167">
                <a:solidFill>
                  <a:srgbClr val="EFE8E3"/>
                </a:solidFill>
                <a:latin typeface="Arial Black"/>
                <a:cs typeface="Arial Black"/>
              </a:rPr>
              <a:t>ANGELES’</a:t>
            </a:r>
            <a:r>
              <a:rPr sz="1167" spc="127">
                <a:solidFill>
                  <a:srgbClr val="EFE8E3"/>
                </a:solidFill>
                <a:latin typeface="Arial Black"/>
                <a:cs typeface="Arial Black"/>
              </a:rPr>
              <a:t> </a:t>
            </a:r>
            <a:r>
              <a:rPr sz="1167" spc="-7">
                <a:solidFill>
                  <a:srgbClr val="EFE8E3"/>
                </a:solidFill>
                <a:latin typeface="Arial Black"/>
                <a:cs typeface="Arial Black"/>
              </a:rPr>
              <a:t>PREMIER </a:t>
            </a:r>
            <a:r>
              <a:rPr sz="1167">
                <a:solidFill>
                  <a:srgbClr val="EFE8E3"/>
                </a:solidFill>
                <a:latin typeface="Arial Black"/>
                <a:cs typeface="Arial Black"/>
              </a:rPr>
              <a:t>DESTINATIONS</a:t>
            </a:r>
            <a:r>
              <a:rPr sz="1167" spc="169">
                <a:solidFill>
                  <a:srgbClr val="EFE8E3"/>
                </a:solidFill>
                <a:latin typeface="Arial Black"/>
                <a:cs typeface="Arial Black"/>
              </a:rPr>
              <a:t> </a:t>
            </a:r>
            <a:r>
              <a:rPr sz="1167">
                <a:solidFill>
                  <a:srgbClr val="EFE8E3"/>
                </a:solidFill>
                <a:latin typeface="Arial Black"/>
                <a:cs typeface="Arial Black"/>
              </a:rPr>
              <a:t>FOR</a:t>
            </a:r>
            <a:r>
              <a:rPr sz="1167" spc="169">
                <a:solidFill>
                  <a:srgbClr val="EFE8E3"/>
                </a:solidFill>
                <a:latin typeface="Arial Black"/>
                <a:cs typeface="Arial Black"/>
              </a:rPr>
              <a:t> </a:t>
            </a:r>
            <a:r>
              <a:rPr sz="1167" spc="-17">
                <a:solidFill>
                  <a:srgbClr val="EFE8E3"/>
                </a:solidFill>
                <a:latin typeface="Arial Black"/>
                <a:cs typeface="Arial Black"/>
              </a:rPr>
              <a:t>EVENTS</a:t>
            </a:r>
            <a:r>
              <a:rPr sz="1167" spc="173">
                <a:solidFill>
                  <a:srgbClr val="EFE8E3"/>
                </a:solidFill>
                <a:latin typeface="Arial Black"/>
                <a:cs typeface="Arial Black"/>
              </a:rPr>
              <a:t> </a:t>
            </a:r>
            <a:r>
              <a:rPr sz="1167">
                <a:solidFill>
                  <a:srgbClr val="EFE8E3"/>
                </a:solidFill>
                <a:latin typeface="Arial Black"/>
                <a:cs typeface="Arial Black"/>
              </a:rPr>
              <a:t>AND</a:t>
            </a:r>
            <a:r>
              <a:rPr sz="1167" spc="169">
                <a:solidFill>
                  <a:srgbClr val="EFE8E3"/>
                </a:solidFill>
                <a:latin typeface="Arial Black"/>
                <a:cs typeface="Arial Black"/>
              </a:rPr>
              <a:t> </a:t>
            </a:r>
            <a:r>
              <a:rPr sz="1167" spc="27">
                <a:solidFill>
                  <a:srgbClr val="EFE8E3"/>
                </a:solidFill>
                <a:latin typeface="Arial Black"/>
                <a:cs typeface="Arial Black"/>
              </a:rPr>
              <a:t>FILMING</a:t>
            </a:r>
            <a:endParaRPr sz="1167">
              <a:latin typeface="Arial Black"/>
              <a:cs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ACA2-1CC8-162B-6AEA-CF28A8922E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0B43665-1112-C3F6-7782-ADE1B020659C}"/>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5E02159-EA4F-4AEB-E69A-056B1D53EE2B}"/>
              </a:ext>
            </a:extLst>
          </p:cNvPr>
          <p:cNvSpPr txBox="1"/>
          <p:nvPr/>
        </p:nvSpPr>
        <p:spPr>
          <a:xfrm>
            <a:off x="1182428" y="489798"/>
            <a:ext cx="8298563" cy="707886"/>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a:ln>
                  <a:noFill/>
                </a:ln>
                <a:solidFill>
                  <a:schemeClr val="bg1"/>
                </a:solidFill>
                <a:effectLst/>
                <a:uLnTx/>
                <a:uFillTx/>
                <a:latin typeface="Arial Black" panose="020B0604020202020204" pitchFamily="34" charset="0"/>
                <a:ea typeface="Cambria"/>
                <a:cs typeface="Arial Black" panose="020B0604020202020204" pitchFamily="34" charset="0"/>
              </a:rPr>
              <a:t>Types of Claims </a:t>
            </a:r>
            <a:endParaRPr kumimoji="0" lang="en-US" sz="4000" b="1" u="none" strike="noStrike" kern="1200" cap="none" spc="0" normalizeH="0" baseline="0" noProof="0">
              <a:ln>
                <a:noFill/>
              </a:ln>
              <a:solidFill>
                <a:schemeClr val="bg1"/>
              </a:solidFill>
              <a:effectLst/>
              <a:uLnTx/>
              <a:uFillTx/>
              <a:latin typeface="Arial Black" panose="020B0604020202020204" pitchFamily="34" charset="0"/>
              <a:ea typeface="Cambria" panose="02040503050406030204" pitchFamily="18" charset="0"/>
              <a:cs typeface="Arial Black" panose="020B0604020202020204" pitchFamily="34" charset="0"/>
            </a:endParaRPr>
          </a:p>
        </p:txBody>
      </p:sp>
      <p:graphicFrame>
        <p:nvGraphicFramePr>
          <p:cNvPr id="3" name="Table 2">
            <a:extLst>
              <a:ext uri="{FF2B5EF4-FFF2-40B4-BE49-F238E27FC236}">
                <a16:creationId xmlns:a16="http://schemas.microsoft.com/office/drawing/2014/main" id="{C6654932-D7A4-4FD1-FBFB-E24DD0B8B6ED}"/>
              </a:ext>
            </a:extLst>
          </p:cNvPr>
          <p:cNvGraphicFramePr>
            <a:graphicFrameLocks noGrp="1"/>
          </p:cNvGraphicFramePr>
          <p:nvPr>
            <p:extLst>
              <p:ext uri="{D42A27DB-BD31-4B8C-83A1-F6EECF244321}">
                <p14:modId xmlns:p14="http://schemas.microsoft.com/office/powerpoint/2010/main" val="1400152208"/>
              </p:ext>
            </p:extLst>
          </p:nvPr>
        </p:nvGraphicFramePr>
        <p:xfrm>
          <a:off x="564590" y="1877771"/>
          <a:ext cx="4389120" cy="3916680"/>
        </p:xfrm>
        <a:graphic>
          <a:graphicData uri="http://schemas.openxmlformats.org/drawingml/2006/table">
            <a:tbl>
              <a:tblPr firstRow="1" lastRow="1" bandRow="1">
                <a:tableStyleId>{5C22544A-7EE6-4342-B048-85BDC9FD1C3A}</a:tableStyleId>
              </a:tblPr>
              <a:tblGrid>
                <a:gridCol w="3566160">
                  <a:extLst>
                    <a:ext uri="{9D8B030D-6E8A-4147-A177-3AD203B41FA5}">
                      <a16:colId xmlns:a16="http://schemas.microsoft.com/office/drawing/2014/main" val="516699183"/>
                    </a:ext>
                  </a:extLst>
                </a:gridCol>
                <a:gridCol w="822960">
                  <a:extLst>
                    <a:ext uri="{9D8B030D-6E8A-4147-A177-3AD203B41FA5}">
                      <a16:colId xmlns:a16="http://schemas.microsoft.com/office/drawing/2014/main" val="3638911828"/>
                    </a:ext>
                  </a:extLst>
                </a:gridCol>
              </a:tblGrid>
              <a:tr h="370840">
                <a:tc gridSpan="2">
                  <a:txBody>
                    <a:bodyPr/>
                    <a:lstStyle/>
                    <a:p>
                      <a:pPr algn="ctr"/>
                      <a:r>
                        <a:rPr lang="en-US" sz="1600">
                          <a:latin typeface="Arial"/>
                          <a:cs typeface="Arial"/>
                        </a:rPr>
                        <a:t>September Breakdown</a:t>
                      </a:r>
                      <a:endParaRPr lang="en-US" err="1">
                        <a:latin typeface="Arial"/>
                        <a:cs typeface="Arial"/>
                      </a:endParaRPr>
                    </a:p>
                  </a:txBody>
                  <a:tcPr/>
                </a:tc>
                <a:tc hMerge="1">
                  <a:txBody>
                    <a:bodyPr/>
                    <a:lstStyle/>
                    <a:p>
                      <a:endParaRPr lang="en-US"/>
                    </a:p>
                  </a:txBody>
                  <a:tcPr/>
                </a:tc>
                <a:extLst>
                  <a:ext uri="{0D108BD9-81ED-4DB2-BD59-A6C34878D82A}">
                    <a16:rowId xmlns:a16="http://schemas.microsoft.com/office/drawing/2014/main" val="280105137"/>
                  </a:ext>
                </a:extLst>
              </a:tr>
              <a:tr h="370840">
                <a:tc>
                  <a:txBody>
                    <a:bodyPr/>
                    <a:lstStyle/>
                    <a:p>
                      <a:r>
                        <a:rPr lang="en-US" sz="1600" b="0">
                          <a:latin typeface="Arial"/>
                          <a:cs typeface="Arial"/>
                        </a:rPr>
                        <a:t>Compensation</a:t>
                      </a:r>
                    </a:p>
                  </a:txBody>
                  <a:tcPr/>
                </a:tc>
                <a:tc>
                  <a:txBody>
                    <a:bodyPr/>
                    <a:lstStyle/>
                    <a:p>
                      <a:pPr algn="ctr"/>
                      <a:r>
                        <a:rPr lang="en-US" sz="1600">
                          <a:latin typeface="Arial"/>
                          <a:cs typeface="Arial"/>
                        </a:rPr>
                        <a:t>673</a:t>
                      </a:r>
                    </a:p>
                  </a:txBody>
                  <a:tcPr/>
                </a:tc>
                <a:extLst>
                  <a:ext uri="{0D108BD9-81ED-4DB2-BD59-A6C34878D82A}">
                    <a16:rowId xmlns:a16="http://schemas.microsoft.com/office/drawing/2014/main" val="256295109"/>
                  </a:ext>
                </a:extLst>
              </a:tr>
              <a:tr h="370840">
                <a:tc>
                  <a:txBody>
                    <a:bodyPr/>
                    <a:lstStyle/>
                    <a:p>
                      <a:r>
                        <a:rPr lang="en-US" sz="1600" b="0">
                          <a:latin typeface="Arial"/>
                          <a:cs typeface="Arial"/>
                        </a:rPr>
                        <a:t>Pension</a:t>
                      </a:r>
                    </a:p>
                  </a:txBody>
                  <a:tcPr/>
                </a:tc>
                <a:tc>
                  <a:txBody>
                    <a:bodyPr/>
                    <a:lstStyle/>
                    <a:p>
                      <a:pPr algn="ctr"/>
                      <a:r>
                        <a:rPr lang="en-US" sz="1600">
                          <a:latin typeface="Arial"/>
                          <a:cs typeface="Arial"/>
                        </a:rPr>
                        <a:t>1</a:t>
                      </a:r>
                    </a:p>
                  </a:txBody>
                  <a:tcPr/>
                </a:tc>
                <a:extLst>
                  <a:ext uri="{0D108BD9-81ED-4DB2-BD59-A6C34878D82A}">
                    <a16:rowId xmlns:a16="http://schemas.microsoft.com/office/drawing/2014/main" val="319548934"/>
                  </a:ext>
                </a:extLst>
              </a:tr>
              <a:tr h="370840">
                <a:tc>
                  <a:txBody>
                    <a:bodyPr/>
                    <a:lstStyle/>
                    <a:p>
                      <a:r>
                        <a:rPr lang="en-US" sz="1600" b="0">
                          <a:latin typeface="Arial"/>
                          <a:cs typeface="Arial"/>
                        </a:rPr>
                        <a:t>Education/VR&amp;E</a:t>
                      </a:r>
                    </a:p>
                  </a:txBody>
                  <a:tcPr/>
                </a:tc>
                <a:tc>
                  <a:txBody>
                    <a:bodyPr/>
                    <a:lstStyle/>
                    <a:p>
                      <a:pPr algn="ctr"/>
                      <a:r>
                        <a:rPr lang="en-US" sz="1600">
                          <a:latin typeface="Arial"/>
                          <a:cs typeface="Arial"/>
                        </a:rPr>
                        <a:t>239</a:t>
                      </a:r>
                    </a:p>
                  </a:txBody>
                  <a:tcPr/>
                </a:tc>
                <a:extLst>
                  <a:ext uri="{0D108BD9-81ED-4DB2-BD59-A6C34878D82A}">
                    <a16:rowId xmlns:a16="http://schemas.microsoft.com/office/drawing/2014/main" val="4158984529"/>
                  </a:ext>
                </a:extLst>
              </a:tr>
              <a:tr h="370840">
                <a:tc>
                  <a:txBody>
                    <a:bodyPr/>
                    <a:lstStyle/>
                    <a:p>
                      <a:r>
                        <a:rPr lang="en-US" sz="1600" b="0">
                          <a:latin typeface="Arial"/>
                          <a:cs typeface="Arial"/>
                        </a:rPr>
                        <a:t>Financial/Insurance</a:t>
                      </a:r>
                    </a:p>
                  </a:txBody>
                  <a:tcPr/>
                </a:tc>
                <a:tc>
                  <a:txBody>
                    <a:bodyPr/>
                    <a:lstStyle/>
                    <a:p>
                      <a:pPr algn="ctr"/>
                      <a:r>
                        <a:rPr lang="en-US" sz="1600">
                          <a:latin typeface="Arial"/>
                          <a:cs typeface="Arial"/>
                        </a:rPr>
                        <a:t>4</a:t>
                      </a:r>
                    </a:p>
                  </a:txBody>
                  <a:tcPr/>
                </a:tc>
                <a:extLst>
                  <a:ext uri="{0D108BD9-81ED-4DB2-BD59-A6C34878D82A}">
                    <a16:rowId xmlns:a16="http://schemas.microsoft.com/office/drawing/2014/main" val="3164760597"/>
                  </a:ext>
                </a:extLst>
              </a:tr>
              <a:tr h="370840">
                <a:tc>
                  <a:txBody>
                    <a:bodyPr/>
                    <a:lstStyle/>
                    <a:p>
                      <a:r>
                        <a:rPr lang="en-US" sz="1600" b="0">
                          <a:latin typeface="Arial"/>
                          <a:cs typeface="Arial"/>
                        </a:rPr>
                        <a:t>Healthcare</a:t>
                      </a:r>
                    </a:p>
                  </a:txBody>
                  <a:tcPr/>
                </a:tc>
                <a:tc>
                  <a:txBody>
                    <a:bodyPr/>
                    <a:lstStyle/>
                    <a:p>
                      <a:pPr algn="ctr"/>
                      <a:r>
                        <a:rPr lang="en-US" sz="1600">
                          <a:latin typeface="Arial"/>
                          <a:cs typeface="Arial"/>
                        </a:rPr>
                        <a:t>43</a:t>
                      </a:r>
                    </a:p>
                  </a:txBody>
                  <a:tcPr/>
                </a:tc>
                <a:extLst>
                  <a:ext uri="{0D108BD9-81ED-4DB2-BD59-A6C34878D82A}">
                    <a16:rowId xmlns:a16="http://schemas.microsoft.com/office/drawing/2014/main" val="2478289071"/>
                  </a:ext>
                </a:extLst>
              </a:tr>
              <a:tr h="370840">
                <a:tc>
                  <a:txBody>
                    <a:bodyPr/>
                    <a:lstStyle/>
                    <a:p>
                      <a:r>
                        <a:rPr lang="en-US" sz="1600" b="0">
                          <a:latin typeface="Arial"/>
                          <a:cs typeface="Arial"/>
                        </a:rPr>
                        <a:t>Cost Avoidance</a:t>
                      </a:r>
                    </a:p>
                  </a:txBody>
                  <a:tcPr/>
                </a:tc>
                <a:tc>
                  <a:txBody>
                    <a:bodyPr/>
                    <a:lstStyle/>
                    <a:p>
                      <a:pPr algn="ctr"/>
                      <a:r>
                        <a:rPr lang="en-US" sz="1600">
                          <a:latin typeface="Arial"/>
                          <a:cs typeface="Arial"/>
                        </a:rPr>
                        <a:t>145</a:t>
                      </a:r>
                    </a:p>
                  </a:txBody>
                  <a:tcPr/>
                </a:tc>
                <a:extLst>
                  <a:ext uri="{0D108BD9-81ED-4DB2-BD59-A6C34878D82A}">
                    <a16:rowId xmlns:a16="http://schemas.microsoft.com/office/drawing/2014/main" val="2807523217"/>
                  </a:ext>
                </a:extLst>
              </a:tr>
              <a:tr h="370840">
                <a:tc>
                  <a:txBody>
                    <a:bodyPr/>
                    <a:lstStyle/>
                    <a:p>
                      <a:r>
                        <a:rPr lang="en-US" sz="1600" b="0">
                          <a:latin typeface="Arial"/>
                          <a:cs typeface="Arial"/>
                        </a:rPr>
                        <a:t>DIC/Widow Benefits</a:t>
                      </a:r>
                    </a:p>
                  </a:txBody>
                  <a:tcPr/>
                </a:tc>
                <a:tc>
                  <a:txBody>
                    <a:bodyPr/>
                    <a:lstStyle/>
                    <a:p>
                      <a:pPr algn="ctr"/>
                      <a:r>
                        <a:rPr lang="en-US" sz="1600">
                          <a:latin typeface="Arial"/>
                          <a:cs typeface="Arial"/>
                        </a:rPr>
                        <a:t>32</a:t>
                      </a:r>
                    </a:p>
                  </a:txBody>
                  <a:tcPr/>
                </a:tc>
                <a:extLst>
                  <a:ext uri="{0D108BD9-81ED-4DB2-BD59-A6C34878D82A}">
                    <a16:rowId xmlns:a16="http://schemas.microsoft.com/office/drawing/2014/main" val="2838091440"/>
                  </a:ext>
                </a:extLst>
              </a:tr>
              <a:tr h="370840">
                <a:tc>
                  <a:txBody>
                    <a:bodyPr/>
                    <a:lstStyle/>
                    <a:p>
                      <a:r>
                        <a:rPr lang="en-US" sz="1600" b="0">
                          <a:latin typeface="Arial"/>
                          <a:cs typeface="Arial"/>
                        </a:rPr>
                        <a:t>Misc. Claim Activities </a:t>
                      </a:r>
                      <a:br>
                        <a:rPr lang="en-US" sz="1600" b="0">
                          <a:latin typeface="Arial"/>
                          <a:cs typeface="Arial"/>
                        </a:rPr>
                      </a:br>
                      <a:r>
                        <a:rPr lang="en-US" sz="1600" b="0">
                          <a:latin typeface="Arial"/>
                          <a:cs typeface="Arial"/>
                        </a:rPr>
                        <a:t>(Non-Auditable)</a:t>
                      </a:r>
                    </a:p>
                  </a:txBody>
                  <a:tcPr/>
                </a:tc>
                <a:tc>
                  <a:txBody>
                    <a:bodyPr/>
                    <a:lstStyle/>
                    <a:p>
                      <a:pPr algn="ctr"/>
                      <a:r>
                        <a:rPr lang="en-US" sz="1600">
                          <a:latin typeface="Arial"/>
                          <a:cs typeface="Arial"/>
                        </a:rPr>
                        <a:t>2026</a:t>
                      </a:r>
                    </a:p>
                  </a:txBody>
                  <a:tcPr/>
                </a:tc>
                <a:extLst>
                  <a:ext uri="{0D108BD9-81ED-4DB2-BD59-A6C34878D82A}">
                    <a16:rowId xmlns:a16="http://schemas.microsoft.com/office/drawing/2014/main" val="3140231591"/>
                  </a:ext>
                </a:extLst>
              </a:tr>
              <a:tr h="370840">
                <a:tc>
                  <a:txBody>
                    <a:bodyPr/>
                    <a:lstStyle/>
                    <a:p>
                      <a:pPr algn="r"/>
                      <a:r>
                        <a:rPr lang="en-US" sz="1600" b="1">
                          <a:latin typeface="Arial"/>
                          <a:cs typeface="Arial"/>
                        </a:rPr>
                        <a:t>TOTAL </a:t>
                      </a:r>
                    </a:p>
                  </a:txBody>
                  <a:tcPr/>
                </a:tc>
                <a:tc>
                  <a:txBody>
                    <a:bodyPr/>
                    <a:lstStyle/>
                    <a:p>
                      <a:pPr algn="ctr"/>
                      <a:r>
                        <a:rPr lang="en-US" sz="1600" b="1">
                          <a:latin typeface="Arial"/>
                          <a:cs typeface="Arial"/>
                        </a:rPr>
                        <a:t>3,414</a:t>
                      </a:r>
                    </a:p>
                  </a:txBody>
                  <a:tcPr/>
                </a:tc>
                <a:extLst>
                  <a:ext uri="{0D108BD9-81ED-4DB2-BD59-A6C34878D82A}">
                    <a16:rowId xmlns:a16="http://schemas.microsoft.com/office/drawing/2014/main" val="489029181"/>
                  </a:ext>
                </a:extLst>
              </a:tr>
            </a:tbl>
          </a:graphicData>
        </a:graphic>
      </p:graphicFrame>
      <p:pic>
        <p:nvPicPr>
          <p:cNvPr id="5" name="Picture 4">
            <a:extLst>
              <a:ext uri="{FF2B5EF4-FFF2-40B4-BE49-F238E27FC236}">
                <a16:creationId xmlns:a16="http://schemas.microsoft.com/office/drawing/2014/main" id="{53EB5C21-956E-2812-783F-36789F2674CD}"/>
              </a:ext>
            </a:extLst>
          </p:cNvPr>
          <p:cNvPicPr>
            <a:picLocks noChangeAspect="1"/>
          </p:cNvPicPr>
          <p:nvPr/>
        </p:nvPicPr>
        <p:blipFill>
          <a:blip r:embed="rId3"/>
          <a:stretch>
            <a:fillRect/>
          </a:stretch>
        </p:blipFill>
        <p:spPr>
          <a:xfrm>
            <a:off x="6049068" y="1685442"/>
            <a:ext cx="5097352" cy="4263884"/>
          </a:xfrm>
          <a:prstGeom prst="rect">
            <a:avLst/>
          </a:prstGeom>
        </p:spPr>
      </p:pic>
    </p:spTree>
    <p:extLst>
      <p:ext uri="{BB962C8B-B14F-4D97-AF65-F5344CB8AC3E}">
        <p14:creationId xmlns:p14="http://schemas.microsoft.com/office/powerpoint/2010/main" val="20031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2882985"/>
            <a:ext cx="12191999" cy="2730499"/>
          </a:xfrm>
          <a:prstGeom prst="rect">
            <a:avLst/>
          </a:prstGeom>
        </p:spPr>
      </p:pic>
      <p:pic>
        <p:nvPicPr>
          <p:cNvPr id="3" name="object 3"/>
          <p:cNvPicPr/>
          <p:nvPr/>
        </p:nvPicPr>
        <p:blipFill>
          <a:blip r:embed="rId3" cstate="print"/>
          <a:stretch>
            <a:fillRect/>
          </a:stretch>
        </p:blipFill>
        <p:spPr>
          <a:xfrm>
            <a:off x="1356908" y="1188085"/>
            <a:ext cx="50800" cy="50799"/>
          </a:xfrm>
          <a:prstGeom prst="rect">
            <a:avLst/>
          </a:prstGeom>
        </p:spPr>
      </p:pic>
      <p:pic>
        <p:nvPicPr>
          <p:cNvPr id="4" name="object 4"/>
          <p:cNvPicPr/>
          <p:nvPr/>
        </p:nvPicPr>
        <p:blipFill>
          <a:blip r:embed="rId4" cstate="print"/>
          <a:stretch>
            <a:fillRect/>
          </a:stretch>
        </p:blipFill>
        <p:spPr>
          <a:xfrm>
            <a:off x="4706986" y="5611362"/>
            <a:ext cx="2774949" cy="1123949"/>
          </a:xfrm>
          <a:prstGeom prst="rect">
            <a:avLst/>
          </a:prstGeom>
        </p:spPr>
      </p:pic>
      <p:sp>
        <p:nvSpPr>
          <p:cNvPr id="5" name="object 5"/>
          <p:cNvSpPr txBox="1">
            <a:spLocks noGrp="1"/>
          </p:cNvSpPr>
          <p:nvPr>
            <p:ph type="title"/>
          </p:nvPr>
        </p:nvSpPr>
        <p:spPr>
          <a:xfrm>
            <a:off x="1086013" y="565455"/>
            <a:ext cx="1441027" cy="381847"/>
          </a:xfrm>
          <a:prstGeom prst="rect">
            <a:avLst/>
          </a:prstGeom>
        </p:spPr>
        <p:txBody>
          <a:bodyPr vert="horz" wrap="square" lIns="0" tIns="7620" rIns="0" bIns="0" rtlCol="0">
            <a:spAutoFit/>
          </a:bodyPr>
          <a:lstStyle/>
          <a:p>
            <a:pPr marL="8467">
              <a:lnSpc>
                <a:spcPct val="100000"/>
              </a:lnSpc>
              <a:spcBef>
                <a:spcPts val="60"/>
              </a:spcBef>
            </a:pPr>
            <a:r>
              <a:rPr sz="2400" spc="337">
                <a:solidFill>
                  <a:srgbClr val="DAD3BE"/>
                </a:solidFill>
              </a:rPr>
              <a:t>Barriers</a:t>
            </a:r>
            <a:endParaRPr sz="2400"/>
          </a:p>
        </p:txBody>
      </p:sp>
      <p:pic>
        <p:nvPicPr>
          <p:cNvPr id="6" name="object 6"/>
          <p:cNvPicPr/>
          <p:nvPr/>
        </p:nvPicPr>
        <p:blipFill>
          <a:blip r:embed="rId3" cstate="print"/>
          <a:stretch>
            <a:fillRect/>
          </a:stretch>
        </p:blipFill>
        <p:spPr>
          <a:xfrm>
            <a:off x="1455601" y="2435265"/>
            <a:ext cx="50800" cy="50799"/>
          </a:xfrm>
          <a:prstGeom prst="rect">
            <a:avLst/>
          </a:prstGeom>
        </p:spPr>
      </p:pic>
      <p:sp>
        <p:nvSpPr>
          <p:cNvPr id="7" name="object 7"/>
          <p:cNvSpPr txBox="1"/>
          <p:nvPr/>
        </p:nvSpPr>
        <p:spPr>
          <a:xfrm>
            <a:off x="1091497" y="1057026"/>
            <a:ext cx="9591887" cy="1493097"/>
          </a:xfrm>
          <a:prstGeom prst="rect">
            <a:avLst/>
          </a:prstGeom>
        </p:spPr>
        <p:txBody>
          <a:bodyPr vert="horz" wrap="square" lIns="0" tIns="58843" rIns="0" bIns="0" rtlCol="0">
            <a:spAutoFit/>
          </a:bodyPr>
          <a:lstStyle/>
          <a:p>
            <a:pPr marL="410654">
              <a:lnSpc>
                <a:spcPct val="100000"/>
              </a:lnSpc>
              <a:spcBef>
                <a:spcPts val="463"/>
              </a:spcBef>
            </a:pPr>
            <a:r>
              <a:rPr sz="1167" spc="-7">
                <a:solidFill>
                  <a:srgbClr val="EFE8E3"/>
                </a:solidFill>
                <a:latin typeface="Arial Black"/>
                <a:cs typeface="Arial Black"/>
              </a:rPr>
              <a:t>VSOS</a:t>
            </a:r>
            <a:r>
              <a:rPr sz="1167" spc="53">
                <a:solidFill>
                  <a:srgbClr val="EFE8E3"/>
                </a:solidFill>
                <a:latin typeface="Arial Black"/>
                <a:cs typeface="Arial Black"/>
              </a:rPr>
              <a:t> </a:t>
            </a:r>
            <a:r>
              <a:rPr sz="1167">
                <a:solidFill>
                  <a:srgbClr val="EFE8E3"/>
                </a:solidFill>
                <a:latin typeface="Arial Black"/>
                <a:cs typeface="Arial Black"/>
              </a:rPr>
              <a:t>HAVE</a:t>
            </a:r>
            <a:r>
              <a:rPr sz="1167" spc="53">
                <a:solidFill>
                  <a:srgbClr val="EFE8E3"/>
                </a:solidFill>
                <a:latin typeface="Arial Black"/>
                <a:cs typeface="Arial Black"/>
              </a:rPr>
              <a:t> </a:t>
            </a:r>
            <a:r>
              <a:rPr sz="1167">
                <a:solidFill>
                  <a:srgbClr val="EFE8E3"/>
                </a:solidFill>
                <a:latin typeface="Arial Black"/>
                <a:cs typeface="Arial Black"/>
              </a:rPr>
              <a:t>BEEN</a:t>
            </a:r>
            <a:r>
              <a:rPr sz="1167" spc="57">
                <a:solidFill>
                  <a:srgbClr val="EFE8E3"/>
                </a:solidFill>
                <a:latin typeface="Arial Black"/>
                <a:cs typeface="Arial Black"/>
              </a:rPr>
              <a:t> </a:t>
            </a:r>
            <a:r>
              <a:rPr sz="1167">
                <a:solidFill>
                  <a:srgbClr val="EFE8E3"/>
                </a:solidFill>
                <a:latin typeface="Arial Black"/>
                <a:cs typeface="Arial Black"/>
              </a:rPr>
              <a:t>RESERVING</a:t>
            </a:r>
            <a:r>
              <a:rPr sz="1167" spc="53">
                <a:solidFill>
                  <a:srgbClr val="EFE8E3"/>
                </a:solidFill>
                <a:latin typeface="Arial Black"/>
                <a:cs typeface="Arial Black"/>
              </a:rPr>
              <a:t> </a:t>
            </a:r>
            <a:r>
              <a:rPr sz="1167">
                <a:solidFill>
                  <a:srgbClr val="EFE8E3"/>
                </a:solidFill>
                <a:latin typeface="Arial Black"/>
                <a:cs typeface="Arial Black"/>
              </a:rPr>
              <a:t>THE</a:t>
            </a:r>
            <a:r>
              <a:rPr sz="1167" spc="53">
                <a:solidFill>
                  <a:srgbClr val="EFE8E3"/>
                </a:solidFill>
                <a:latin typeface="Arial Black"/>
                <a:cs typeface="Arial Black"/>
              </a:rPr>
              <a:t> </a:t>
            </a:r>
            <a:r>
              <a:rPr sz="1167" spc="-13">
                <a:solidFill>
                  <a:srgbClr val="EFE8E3"/>
                </a:solidFill>
                <a:latin typeface="Arial Black"/>
                <a:cs typeface="Arial Black"/>
              </a:rPr>
              <a:t>SPACE</a:t>
            </a:r>
            <a:r>
              <a:rPr sz="1167" spc="57">
                <a:solidFill>
                  <a:srgbClr val="EFE8E3"/>
                </a:solidFill>
                <a:latin typeface="Arial Black"/>
                <a:cs typeface="Arial Black"/>
              </a:rPr>
              <a:t> </a:t>
            </a:r>
            <a:r>
              <a:rPr sz="1167" spc="-17">
                <a:solidFill>
                  <a:srgbClr val="EFE8E3"/>
                </a:solidFill>
                <a:latin typeface="Arial Black"/>
                <a:cs typeface="Arial Black"/>
              </a:rPr>
              <a:t>FREE</a:t>
            </a:r>
            <a:r>
              <a:rPr sz="1167" spc="53">
                <a:solidFill>
                  <a:srgbClr val="EFE8E3"/>
                </a:solidFill>
                <a:latin typeface="Arial Black"/>
                <a:cs typeface="Arial Black"/>
              </a:rPr>
              <a:t> </a:t>
            </a:r>
            <a:r>
              <a:rPr sz="1167">
                <a:solidFill>
                  <a:srgbClr val="EFE8E3"/>
                </a:solidFill>
                <a:latin typeface="Arial Black"/>
                <a:cs typeface="Arial Black"/>
              </a:rPr>
              <a:t>OF</a:t>
            </a:r>
            <a:r>
              <a:rPr sz="1167" spc="53">
                <a:solidFill>
                  <a:srgbClr val="EFE8E3"/>
                </a:solidFill>
                <a:latin typeface="Arial Black"/>
                <a:cs typeface="Arial Black"/>
              </a:rPr>
              <a:t> </a:t>
            </a:r>
            <a:r>
              <a:rPr sz="1167">
                <a:solidFill>
                  <a:srgbClr val="EFE8E3"/>
                </a:solidFill>
                <a:latin typeface="Arial Black"/>
                <a:cs typeface="Arial Black"/>
              </a:rPr>
              <a:t>CHARGE</a:t>
            </a:r>
            <a:r>
              <a:rPr sz="1167" spc="57">
                <a:solidFill>
                  <a:srgbClr val="EFE8E3"/>
                </a:solidFill>
                <a:latin typeface="Arial Black"/>
                <a:cs typeface="Arial Black"/>
              </a:rPr>
              <a:t> </a:t>
            </a:r>
            <a:r>
              <a:rPr sz="1167">
                <a:solidFill>
                  <a:srgbClr val="EFE8E3"/>
                </a:solidFill>
                <a:latin typeface="Arial Black"/>
                <a:cs typeface="Arial Black"/>
              </a:rPr>
              <a:t>FOR</a:t>
            </a:r>
            <a:r>
              <a:rPr sz="1167" spc="53">
                <a:solidFill>
                  <a:srgbClr val="EFE8E3"/>
                </a:solidFill>
                <a:latin typeface="Arial Black"/>
                <a:cs typeface="Arial Black"/>
              </a:rPr>
              <a:t> </a:t>
            </a:r>
            <a:r>
              <a:rPr sz="1167">
                <a:solidFill>
                  <a:srgbClr val="EFE8E3"/>
                </a:solidFill>
                <a:latin typeface="Arial Black"/>
                <a:cs typeface="Arial Black"/>
              </a:rPr>
              <a:t>THEIR</a:t>
            </a:r>
            <a:r>
              <a:rPr sz="1167" spc="57">
                <a:solidFill>
                  <a:srgbClr val="EFE8E3"/>
                </a:solidFill>
                <a:latin typeface="Arial Black"/>
                <a:cs typeface="Arial Black"/>
              </a:rPr>
              <a:t> </a:t>
            </a:r>
            <a:r>
              <a:rPr sz="1167" spc="-17">
                <a:solidFill>
                  <a:srgbClr val="EFE8E3"/>
                </a:solidFill>
                <a:latin typeface="Arial Black"/>
                <a:cs typeface="Arial Black"/>
              </a:rPr>
              <a:t>EVENTS</a:t>
            </a:r>
            <a:r>
              <a:rPr sz="1167" spc="53">
                <a:solidFill>
                  <a:srgbClr val="EFE8E3"/>
                </a:solidFill>
                <a:latin typeface="Arial Black"/>
                <a:cs typeface="Arial Black"/>
              </a:rPr>
              <a:t> </a:t>
            </a:r>
            <a:r>
              <a:rPr sz="1167">
                <a:solidFill>
                  <a:srgbClr val="EFE8E3"/>
                </a:solidFill>
                <a:latin typeface="Arial Black"/>
                <a:cs typeface="Arial Black"/>
              </a:rPr>
              <a:t>BUT</a:t>
            </a:r>
            <a:r>
              <a:rPr sz="1167" spc="53">
                <a:solidFill>
                  <a:srgbClr val="EFE8E3"/>
                </a:solidFill>
                <a:latin typeface="Arial Black"/>
                <a:cs typeface="Arial Black"/>
              </a:rPr>
              <a:t> </a:t>
            </a:r>
            <a:r>
              <a:rPr sz="1167">
                <a:solidFill>
                  <a:srgbClr val="EFE8E3"/>
                </a:solidFill>
                <a:latin typeface="Arial Black"/>
                <a:cs typeface="Arial Black"/>
              </a:rPr>
              <a:t>THEN</a:t>
            </a:r>
            <a:r>
              <a:rPr sz="1167" spc="57">
                <a:solidFill>
                  <a:srgbClr val="EFE8E3"/>
                </a:solidFill>
                <a:latin typeface="Arial Black"/>
                <a:cs typeface="Arial Black"/>
              </a:rPr>
              <a:t> </a:t>
            </a:r>
            <a:r>
              <a:rPr sz="1167">
                <a:solidFill>
                  <a:srgbClr val="EFE8E3"/>
                </a:solidFill>
                <a:latin typeface="Arial Black"/>
                <a:cs typeface="Arial Black"/>
              </a:rPr>
              <a:t>CANCELING</a:t>
            </a:r>
            <a:r>
              <a:rPr sz="1167" spc="53">
                <a:solidFill>
                  <a:srgbClr val="EFE8E3"/>
                </a:solidFill>
                <a:latin typeface="Arial Black"/>
                <a:cs typeface="Arial Black"/>
              </a:rPr>
              <a:t> </a:t>
            </a:r>
            <a:r>
              <a:rPr sz="1167" spc="-17">
                <a:solidFill>
                  <a:srgbClr val="EFE8E3"/>
                </a:solidFill>
                <a:latin typeface="Arial Black"/>
                <a:cs typeface="Arial Black"/>
              </a:rPr>
              <a:t>AT</a:t>
            </a:r>
            <a:endParaRPr sz="1167">
              <a:latin typeface="Arial Black"/>
              <a:cs typeface="Arial Black"/>
            </a:endParaRPr>
          </a:p>
          <a:p>
            <a:pPr marL="410654" marR="3387">
              <a:lnSpc>
                <a:spcPct val="128600"/>
              </a:lnSpc>
            </a:pPr>
            <a:r>
              <a:rPr sz="1167">
                <a:solidFill>
                  <a:srgbClr val="EFE8E3"/>
                </a:solidFill>
                <a:latin typeface="Arial Black"/>
                <a:cs typeface="Arial Black"/>
              </a:rPr>
              <a:t>THE</a:t>
            </a:r>
            <a:r>
              <a:rPr sz="1167" spc="76">
                <a:solidFill>
                  <a:srgbClr val="EFE8E3"/>
                </a:solidFill>
                <a:latin typeface="Arial Black"/>
                <a:cs typeface="Arial Black"/>
              </a:rPr>
              <a:t> </a:t>
            </a:r>
            <a:r>
              <a:rPr sz="1167">
                <a:solidFill>
                  <a:srgbClr val="EFE8E3"/>
                </a:solidFill>
                <a:latin typeface="Arial Black"/>
                <a:cs typeface="Arial Black"/>
              </a:rPr>
              <a:t>LAST</a:t>
            </a:r>
            <a:r>
              <a:rPr sz="1167" spc="80">
                <a:solidFill>
                  <a:srgbClr val="EFE8E3"/>
                </a:solidFill>
                <a:latin typeface="Arial Black"/>
                <a:cs typeface="Arial Black"/>
              </a:rPr>
              <a:t> </a:t>
            </a:r>
            <a:r>
              <a:rPr sz="1167">
                <a:solidFill>
                  <a:srgbClr val="EFE8E3"/>
                </a:solidFill>
                <a:latin typeface="Arial Black"/>
                <a:cs typeface="Arial Black"/>
              </a:rPr>
              <a:t>MINUTE.</a:t>
            </a:r>
            <a:r>
              <a:rPr sz="1167" spc="80">
                <a:solidFill>
                  <a:srgbClr val="EFE8E3"/>
                </a:solidFill>
                <a:latin typeface="Arial Black"/>
                <a:cs typeface="Arial Black"/>
              </a:rPr>
              <a:t> </a:t>
            </a:r>
            <a:r>
              <a:rPr sz="1167">
                <a:solidFill>
                  <a:srgbClr val="EFE8E3"/>
                </a:solidFill>
                <a:latin typeface="Arial Black"/>
                <a:cs typeface="Arial Black"/>
              </a:rPr>
              <a:t>THIS</a:t>
            </a:r>
            <a:r>
              <a:rPr sz="1167" spc="76">
                <a:solidFill>
                  <a:srgbClr val="EFE8E3"/>
                </a:solidFill>
                <a:latin typeface="Arial Black"/>
                <a:cs typeface="Arial Black"/>
              </a:rPr>
              <a:t> </a:t>
            </a:r>
            <a:r>
              <a:rPr sz="1167" spc="-13">
                <a:solidFill>
                  <a:srgbClr val="EFE8E3"/>
                </a:solidFill>
                <a:latin typeface="Arial Black"/>
                <a:cs typeface="Arial Black"/>
              </a:rPr>
              <a:t>PREVENTS</a:t>
            </a:r>
            <a:r>
              <a:rPr sz="1167" spc="80">
                <a:solidFill>
                  <a:srgbClr val="EFE8E3"/>
                </a:solidFill>
                <a:latin typeface="Arial Black"/>
                <a:cs typeface="Arial Black"/>
              </a:rPr>
              <a:t> </a:t>
            </a:r>
            <a:r>
              <a:rPr sz="1167">
                <a:solidFill>
                  <a:srgbClr val="EFE8E3"/>
                </a:solidFill>
                <a:latin typeface="Arial Black"/>
                <a:cs typeface="Arial Black"/>
              </a:rPr>
              <a:t>US</a:t>
            </a:r>
            <a:r>
              <a:rPr sz="1167" spc="80">
                <a:solidFill>
                  <a:srgbClr val="EFE8E3"/>
                </a:solidFill>
                <a:latin typeface="Arial Black"/>
                <a:cs typeface="Arial Black"/>
              </a:rPr>
              <a:t> </a:t>
            </a:r>
            <a:r>
              <a:rPr sz="1167">
                <a:solidFill>
                  <a:srgbClr val="EFE8E3"/>
                </a:solidFill>
                <a:latin typeface="Arial Black"/>
                <a:cs typeface="Arial Black"/>
              </a:rPr>
              <a:t>FROM</a:t>
            </a:r>
            <a:r>
              <a:rPr sz="1167" spc="76">
                <a:solidFill>
                  <a:srgbClr val="EFE8E3"/>
                </a:solidFill>
                <a:latin typeface="Arial Black"/>
                <a:cs typeface="Arial Black"/>
              </a:rPr>
              <a:t> </a:t>
            </a:r>
            <a:r>
              <a:rPr sz="1167">
                <a:solidFill>
                  <a:srgbClr val="EFE8E3"/>
                </a:solidFill>
                <a:latin typeface="Arial Black"/>
                <a:cs typeface="Arial Black"/>
              </a:rPr>
              <a:t>GENERATING</a:t>
            </a:r>
            <a:r>
              <a:rPr sz="1167" spc="80">
                <a:solidFill>
                  <a:srgbClr val="EFE8E3"/>
                </a:solidFill>
                <a:latin typeface="Arial Black"/>
                <a:cs typeface="Arial Black"/>
              </a:rPr>
              <a:t> </a:t>
            </a:r>
            <a:r>
              <a:rPr sz="1167">
                <a:solidFill>
                  <a:srgbClr val="EFE8E3"/>
                </a:solidFill>
                <a:latin typeface="Arial Black"/>
                <a:cs typeface="Arial Black"/>
              </a:rPr>
              <a:t>REVENUE</a:t>
            </a:r>
            <a:r>
              <a:rPr sz="1167" spc="80">
                <a:solidFill>
                  <a:srgbClr val="EFE8E3"/>
                </a:solidFill>
                <a:latin typeface="Arial Black"/>
                <a:cs typeface="Arial Black"/>
              </a:rPr>
              <a:t> </a:t>
            </a:r>
            <a:r>
              <a:rPr sz="1167">
                <a:solidFill>
                  <a:srgbClr val="EFE8E3"/>
                </a:solidFill>
                <a:latin typeface="Arial Black"/>
                <a:cs typeface="Arial Black"/>
              </a:rPr>
              <a:t>THAT</a:t>
            </a:r>
            <a:r>
              <a:rPr sz="1167" spc="80">
                <a:solidFill>
                  <a:srgbClr val="EFE8E3"/>
                </a:solidFill>
                <a:latin typeface="Arial Black"/>
                <a:cs typeface="Arial Black"/>
              </a:rPr>
              <a:t> </a:t>
            </a:r>
            <a:r>
              <a:rPr sz="1167">
                <a:solidFill>
                  <a:srgbClr val="EFE8E3"/>
                </a:solidFill>
                <a:latin typeface="Arial Black"/>
                <a:cs typeface="Arial Black"/>
              </a:rPr>
              <a:t>DIRECTLY</a:t>
            </a:r>
            <a:r>
              <a:rPr sz="1167" spc="76">
                <a:solidFill>
                  <a:srgbClr val="EFE8E3"/>
                </a:solidFill>
                <a:latin typeface="Arial Black"/>
                <a:cs typeface="Arial Black"/>
              </a:rPr>
              <a:t> </a:t>
            </a:r>
            <a:r>
              <a:rPr sz="1167">
                <a:solidFill>
                  <a:srgbClr val="EFE8E3"/>
                </a:solidFill>
                <a:latin typeface="Arial Black"/>
                <a:cs typeface="Arial Black"/>
              </a:rPr>
              <a:t>SUPPORTS</a:t>
            </a:r>
            <a:r>
              <a:rPr sz="1167" spc="80">
                <a:solidFill>
                  <a:srgbClr val="EFE8E3"/>
                </a:solidFill>
                <a:latin typeface="Arial Black"/>
                <a:cs typeface="Arial Black"/>
              </a:rPr>
              <a:t> </a:t>
            </a:r>
            <a:r>
              <a:rPr sz="1167" spc="-7">
                <a:solidFill>
                  <a:srgbClr val="EFE8E3"/>
                </a:solidFill>
                <a:latin typeface="Arial Black"/>
                <a:cs typeface="Arial Black"/>
              </a:rPr>
              <a:t>VETERANS </a:t>
            </a:r>
            <a:r>
              <a:rPr sz="1167">
                <a:solidFill>
                  <a:srgbClr val="EFE8E3"/>
                </a:solidFill>
                <a:latin typeface="Arial Black"/>
                <a:cs typeface="Arial Black"/>
              </a:rPr>
              <a:t>AND</a:t>
            </a:r>
            <a:r>
              <a:rPr sz="1167" spc="103">
                <a:solidFill>
                  <a:srgbClr val="EFE8E3"/>
                </a:solidFill>
                <a:latin typeface="Arial Black"/>
                <a:cs typeface="Arial Black"/>
              </a:rPr>
              <a:t> </a:t>
            </a:r>
            <a:r>
              <a:rPr sz="1167">
                <a:solidFill>
                  <a:srgbClr val="EFE8E3"/>
                </a:solidFill>
                <a:latin typeface="Arial Black"/>
                <a:cs typeface="Arial Black"/>
              </a:rPr>
              <a:t>ALSO</a:t>
            </a:r>
            <a:r>
              <a:rPr sz="1167" spc="117">
                <a:solidFill>
                  <a:srgbClr val="EFE8E3"/>
                </a:solidFill>
                <a:latin typeface="Arial Black"/>
                <a:cs typeface="Arial Black"/>
              </a:rPr>
              <a:t> </a:t>
            </a:r>
            <a:r>
              <a:rPr sz="1167" spc="-13">
                <a:solidFill>
                  <a:srgbClr val="EFE8E3"/>
                </a:solidFill>
                <a:latin typeface="Arial Black"/>
                <a:cs typeface="Arial Black"/>
              </a:rPr>
              <a:t>WASTES</a:t>
            </a:r>
            <a:r>
              <a:rPr sz="1167" spc="117">
                <a:solidFill>
                  <a:srgbClr val="EFE8E3"/>
                </a:solidFill>
                <a:latin typeface="Arial Black"/>
                <a:cs typeface="Arial Black"/>
              </a:rPr>
              <a:t> </a:t>
            </a:r>
            <a:r>
              <a:rPr sz="1167">
                <a:solidFill>
                  <a:srgbClr val="EFE8E3"/>
                </a:solidFill>
                <a:latin typeface="Arial Black"/>
                <a:cs typeface="Arial Black"/>
              </a:rPr>
              <a:t>VALUABLE</a:t>
            </a:r>
            <a:r>
              <a:rPr sz="1167" spc="117">
                <a:solidFill>
                  <a:srgbClr val="EFE8E3"/>
                </a:solidFill>
                <a:latin typeface="Arial Black"/>
                <a:cs typeface="Arial Black"/>
              </a:rPr>
              <a:t> </a:t>
            </a:r>
            <a:r>
              <a:rPr sz="1167">
                <a:solidFill>
                  <a:srgbClr val="EFE8E3"/>
                </a:solidFill>
                <a:latin typeface="Arial Black"/>
                <a:cs typeface="Arial Black"/>
              </a:rPr>
              <a:t>TIME</a:t>
            </a:r>
            <a:r>
              <a:rPr sz="1167" spc="117">
                <a:solidFill>
                  <a:srgbClr val="EFE8E3"/>
                </a:solidFill>
                <a:latin typeface="Arial Black"/>
                <a:cs typeface="Arial Black"/>
              </a:rPr>
              <a:t> </a:t>
            </a:r>
            <a:r>
              <a:rPr sz="1167">
                <a:solidFill>
                  <a:srgbClr val="EFE8E3"/>
                </a:solidFill>
                <a:latin typeface="Arial Black"/>
                <a:cs typeface="Arial Black"/>
              </a:rPr>
              <a:t>THAT</a:t>
            </a:r>
            <a:r>
              <a:rPr sz="1167" spc="120">
                <a:solidFill>
                  <a:srgbClr val="EFE8E3"/>
                </a:solidFill>
                <a:latin typeface="Arial Black"/>
                <a:cs typeface="Arial Black"/>
              </a:rPr>
              <a:t> </a:t>
            </a:r>
            <a:r>
              <a:rPr sz="1167">
                <a:solidFill>
                  <a:srgbClr val="EFE8E3"/>
                </a:solidFill>
                <a:latin typeface="Arial Black"/>
                <a:cs typeface="Arial Black"/>
              </a:rPr>
              <a:t>COULD</a:t>
            </a:r>
            <a:r>
              <a:rPr sz="1167" spc="117">
                <a:solidFill>
                  <a:srgbClr val="EFE8E3"/>
                </a:solidFill>
                <a:latin typeface="Arial Black"/>
                <a:cs typeface="Arial Black"/>
              </a:rPr>
              <a:t> </a:t>
            </a:r>
            <a:r>
              <a:rPr sz="1167">
                <a:solidFill>
                  <a:srgbClr val="EFE8E3"/>
                </a:solidFill>
                <a:latin typeface="Arial Black"/>
                <a:cs typeface="Arial Black"/>
              </a:rPr>
              <a:t>BE</a:t>
            </a:r>
            <a:r>
              <a:rPr sz="1167" spc="117">
                <a:solidFill>
                  <a:srgbClr val="EFE8E3"/>
                </a:solidFill>
                <a:latin typeface="Arial Black"/>
                <a:cs typeface="Arial Black"/>
              </a:rPr>
              <a:t> </a:t>
            </a:r>
            <a:r>
              <a:rPr sz="1167">
                <a:solidFill>
                  <a:srgbClr val="EFE8E3"/>
                </a:solidFill>
                <a:latin typeface="Arial Black"/>
                <a:cs typeface="Arial Black"/>
              </a:rPr>
              <a:t>USED</a:t>
            </a:r>
            <a:r>
              <a:rPr sz="1167" spc="117">
                <a:solidFill>
                  <a:srgbClr val="EFE8E3"/>
                </a:solidFill>
                <a:latin typeface="Arial Black"/>
                <a:cs typeface="Arial Black"/>
              </a:rPr>
              <a:t> </a:t>
            </a:r>
            <a:r>
              <a:rPr sz="1167">
                <a:solidFill>
                  <a:srgbClr val="EFE8E3"/>
                </a:solidFill>
                <a:latin typeface="Arial Black"/>
                <a:cs typeface="Arial Black"/>
              </a:rPr>
              <a:t>FOR</a:t>
            </a:r>
            <a:r>
              <a:rPr sz="1167" spc="117">
                <a:solidFill>
                  <a:srgbClr val="EFE8E3"/>
                </a:solidFill>
                <a:latin typeface="Arial Black"/>
                <a:cs typeface="Arial Black"/>
              </a:rPr>
              <a:t> </a:t>
            </a:r>
            <a:r>
              <a:rPr sz="1167" spc="33">
                <a:solidFill>
                  <a:srgbClr val="EFE8E3"/>
                </a:solidFill>
                <a:latin typeface="Arial Black"/>
                <a:cs typeface="Arial Black"/>
              </a:rPr>
              <a:t>MISSION-</a:t>
            </a:r>
            <a:r>
              <a:rPr sz="1167" spc="-260">
                <a:solidFill>
                  <a:srgbClr val="EFE8E3"/>
                </a:solidFill>
                <a:latin typeface="Arial Black"/>
                <a:cs typeface="Arial Black"/>
              </a:rPr>
              <a:t> </a:t>
            </a:r>
            <a:r>
              <a:rPr sz="1167">
                <a:solidFill>
                  <a:srgbClr val="EFE8E3"/>
                </a:solidFill>
                <a:latin typeface="Arial Black"/>
                <a:cs typeface="Arial Black"/>
              </a:rPr>
              <a:t>DRIVEN</a:t>
            </a:r>
            <a:r>
              <a:rPr sz="1167" spc="120">
                <a:solidFill>
                  <a:srgbClr val="EFE8E3"/>
                </a:solidFill>
                <a:latin typeface="Arial Black"/>
                <a:cs typeface="Arial Black"/>
              </a:rPr>
              <a:t> </a:t>
            </a:r>
            <a:r>
              <a:rPr sz="1167" spc="33">
                <a:solidFill>
                  <a:srgbClr val="EFE8E3"/>
                </a:solidFill>
                <a:latin typeface="Arial Black"/>
                <a:cs typeface="Arial Black"/>
              </a:rPr>
              <a:t>PROGRAMMING.</a:t>
            </a:r>
            <a:endParaRPr sz="1167">
              <a:latin typeface="Arial Black"/>
              <a:cs typeface="Arial Black"/>
            </a:endParaRPr>
          </a:p>
          <a:p>
            <a:pPr marL="8467">
              <a:lnSpc>
                <a:spcPct val="100000"/>
              </a:lnSpc>
              <a:spcBef>
                <a:spcPts val="947"/>
              </a:spcBef>
            </a:pPr>
            <a:r>
              <a:rPr sz="2400" spc="417">
                <a:solidFill>
                  <a:srgbClr val="DAD3BE"/>
                </a:solidFill>
                <a:latin typeface="Palatino Linotype"/>
                <a:cs typeface="Palatino Linotype"/>
              </a:rPr>
              <a:t>Solution</a:t>
            </a:r>
            <a:endParaRPr sz="2400">
              <a:latin typeface="Palatino Linotype"/>
              <a:cs typeface="Palatino Linotype"/>
            </a:endParaRPr>
          </a:p>
          <a:p>
            <a:pPr marL="509295">
              <a:lnSpc>
                <a:spcPct val="100000"/>
              </a:lnSpc>
              <a:spcBef>
                <a:spcPts val="993"/>
              </a:spcBef>
            </a:pPr>
            <a:r>
              <a:rPr sz="1167">
                <a:solidFill>
                  <a:srgbClr val="EFE8E3"/>
                </a:solidFill>
                <a:latin typeface="Arial Black"/>
                <a:cs typeface="Arial Black"/>
              </a:rPr>
              <a:t>IMPLEMENTING</a:t>
            </a:r>
            <a:r>
              <a:rPr sz="1167" spc="169">
                <a:solidFill>
                  <a:srgbClr val="EFE8E3"/>
                </a:solidFill>
                <a:latin typeface="Arial Black"/>
                <a:cs typeface="Arial Black"/>
              </a:rPr>
              <a:t> </a:t>
            </a:r>
            <a:r>
              <a:rPr sz="1167">
                <a:solidFill>
                  <a:srgbClr val="EFE8E3"/>
                </a:solidFill>
                <a:latin typeface="Arial Black"/>
                <a:cs typeface="Arial Black"/>
              </a:rPr>
              <a:t>A</a:t>
            </a:r>
            <a:r>
              <a:rPr sz="1167" spc="180">
                <a:solidFill>
                  <a:srgbClr val="EFE8E3"/>
                </a:solidFill>
                <a:latin typeface="Arial Black"/>
                <a:cs typeface="Arial Black"/>
              </a:rPr>
              <a:t> </a:t>
            </a:r>
            <a:r>
              <a:rPr sz="1167">
                <a:solidFill>
                  <a:srgbClr val="EFE8E3"/>
                </a:solidFill>
                <a:latin typeface="Arial Black"/>
                <a:cs typeface="Arial Black"/>
              </a:rPr>
              <a:t>REFUNDABLE</a:t>
            </a:r>
            <a:r>
              <a:rPr sz="1167" spc="177">
                <a:solidFill>
                  <a:srgbClr val="EFE8E3"/>
                </a:solidFill>
                <a:latin typeface="Arial Black"/>
                <a:cs typeface="Arial Black"/>
              </a:rPr>
              <a:t> </a:t>
            </a:r>
            <a:r>
              <a:rPr sz="1167">
                <a:solidFill>
                  <a:srgbClr val="EFE8E3"/>
                </a:solidFill>
                <a:latin typeface="Arial Black"/>
                <a:cs typeface="Arial Black"/>
              </a:rPr>
              <a:t>DEPOSIT</a:t>
            </a:r>
            <a:r>
              <a:rPr sz="1167" spc="180">
                <a:solidFill>
                  <a:srgbClr val="EFE8E3"/>
                </a:solidFill>
                <a:latin typeface="Arial Black"/>
                <a:cs typeface="Arial Black"/>
              </a:rPr>
              <a:t> </a:t>
            </a:r>
            <a:r>
              <a:rPr sz="1167">
                <a:solidFill>
                  <a:srgbClr val="EFE8E3"/>
                </a:solidFill>
                <a:latin typeface="Arial Black"/>
                <a:cs typeface="Arial Black"/>
              </a:rPr>
              <a:t>AT</a:t>
            </a:r>
            <a:r>
              <a:rPr sz="1167" spc="177">
                <a:solidFill>
                  <a:srgbClr val="EFE8E3"/>
                </a:solidFill>
                <a:latin typeface="Arial Black"/>
                <a:cs typeface="Arial Black"/>
              </a:rPr>
              <a:t> </a:t>
            </a:r>
            <a:r>
              <a:rPr sz="1167">
                <a:solidFill>
                  <a:srgbClr val="EFE8E3"/>
                </a:solidFill>
                <a:latin typeface="Arial Black"/>
                <a:cs typeface="Arial Black"/>
              </a:rPr>
              <a:t>TIME</a:t>
            </a:r>
            <a:r>
              <a:rPr sz="1167" spc="180">
                <a:solidFill>
                  <a:srgbClr val="EFE8E3"/>
                </a:solidFill>
                <a:latin typeface="Arial Black"/>
                <a:cs typeface="Arial Black"/>
              </a:rPr>
              <a:t> </a:t>
            </a:r>
            <a:r>
              <a:rPr sz="1167">
                <a:solidFill>
                  <a:srgbClr val="EFE8E3"/>
                </a:solidFill>
                <a:latin typeface="Arial Black"/>
                <a:cs typeface="Arial Black"/>
              </a:rPr>
              <a:t>OF</a:t>
            </a:r>
            <a:r>
              <a:rPr sz="1167" spc="180">
                <a:solidFill>
                  <a:srgbClr val="EFE8E3"/>
                </a:solidFill>
                <a:latin typeface="Arial Black"/>
                <a:cs typeface="Arial Black"/>
              </a:rPr>
              <a:t> </a:t>
            </a:r>
            <a:r>
              <a:rPr sz="1167" spc="-7">
                <a:solidFill>
                  <a:srgbClr val="EFE8E3"/>
                </a:solidFill>
                <a:latin typeface="Arial Black"/>
                <a:cs typeface="Arial Black"/>
              </a:rPr>
              <a:t>BOOKING</a:t>
            </a:r>
            <a:endParaRPr sz="1167">
              <a:latin typeface="Arial Black"/>
              <a:cs typeface="Arial Black"/>
            </a:endParaRPr>
          </a:p>
        </p:txBody>
      </p:sp>
    </p:spTree>
    <p:extLst>
      <p:ext uri="{BB962C8B-B14F-4D97-AF65-F5344CB8AC3E}">
        <p14:creationId xmlns:p14="http://schemas.microsoft.com/office/powerpoint/2010/main" val="361005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86459" y="3128315"/>
            <a:ext cx="6717877" cy="3607223"/>
            <a:chOff x="3729688" y="4692472"/>
            <a:chExt cx="10076815" cy="5410835"/>
          </a:xfrm>
        </p:grpSpPr>
        <p:pic>
          <p:nvPicPr>
            <p:cNvPr id="3" name="object 3"/>
            <p:cNvPicPr/>
            <p:nvPr/>
          </p:nvPicPr>
          <p:blipFill>
            <a:blip r:embed="rId2" cstate="print"/>
            <a:stretch>
              <a:fillRect/>
            </a:stretch>
          </p:blipFill>
          <p:spPr>
            <a:xfrm>
              <a:off x="3794954" y="6102672"/>
              <a:ext cx="5419178" cy="2381249"/>
            </a:xfrm>
            <a:prstGeom prst="rect">
              <a:avLst/>
            </a:prstGeom>
          </p:spPr>
        </p:pic>
        <p:pic>
          <p:nvPicPr>
            <p:cNvPr id="4" name="object 4"/>
            <p:cNvPicPr/>
            <p:nvPr/>
          </p:nvPicPr>
          <p:blipFill>
            <a:blip r:embed="rId3" cstate="print"/>
            <a:stretch>
              <a:fillRect/>
            </a:stretch>
          </p:blipFill>
          <p:spPr>
            <a:xfrm>
              <a:off x="9053670" y="6102672"/>
              <a:ext cx="4750598" cy="2381249"/>
            </a:xfrm>
            <a:prstGeom prst="rect">
              <a:avLst/>
            </a:prstGeom>
          </p:spPr>
        </p:pic>
        <p:pic>
          <p:nvPicPr>
            <p:cNvPr id="5" name="object 5"/>
            <p:cNvPicPr/>
            <p:nvPr/>
          </p:nvPicPr>
          <p:blipFill>
            <a:blip r:embed="rId4" cstate="print"/>
            <a:stretch>
              <a:fillRect/>
            </a:stretch>
          </p:blipFill>
          <p:spPr>
            <a:xfrm>
              <a:off x="3729688" y="4692472"/>
              <a:ext cx="3800474" cy="1409699"/>
            </a:xfrm>
            <a:prstGeom prst="rect">
              <a:avLst/>
            </a:prstGeom>
          </p:spPr>
        </p:pic>
        <p:pic>
          <p:nvPicPr>
            <p:cNvPr id="6" name="object 6"/>
            <p:cNvPicPr/>
            <p:nvPr/>
          </p:nvPicPr>
          <p:blipFill>
            <a:blip r:embed="rId4" cstate="print"/>
            <a:stretch>
              <a:fillRect/>
            </a:stretch>
          </p:blipFill>
          <p:spPr>
            <a:xfrm>
              <a:off x="10186832" y="4760380"/>
              <a:ext cx="3619499" cy="1343024"/>
            </a:xfrm>
            <a:prstGeom prst="rect">
              <a:avLst/>
            </a:prstGeom>
          </p:spPr>
        </p:pic>
        <p:pic>
          <p:nvPicPr>
            <p:cNvPr id="7" name="object 7"/>
            <p:cNvPicPr/>
            <p:nvPr/>
          </p:nvPicPr>
          <p:blipFill>
            <a:blip r:embed="rId5" cstate="print"/>
            <a:stretch>
              <a:fillRect/>
            </a:stretch>
          </p:blipFill>
          <p:spPr>
            <a:xfrm>
              <a:off x="8153293" y="7808807"/>
              <a:ext cx="992598" cy="473484"/>
            </a:xfrm>
            <a:prstGeom prst="rect">
              <a:avLst/>
            </a:prstGeom>
          </p:spPr>
        </p:pic>
        <p:sp>
          <p:nvSpPr>
            <p:cNvPr id="8" name="object 8"/>
            <p:cNvSpPr/>
            <p:nvPr/>
          </p:nvSpPr>
          <p:spPr>
            <a:xfrm>
              <a:off x="7581528" y="5036334"/>
              <a:ext cx="2499360" cy="688340"/>
            </a:xfrm>
            <a:custGeom>
              <a:avLst/>
              <a:gdLst/>
              <a:ahLst/>
              <a:cxnLst/>
              <a:rect l="l" t="t" r="r" b="b"/>
              <a:pathLst>
                <a:path w="2499359" h="688339">
                  <a:moveTo>
                    <a:pt x="848947" y="422807"/>
                  </a:moveTo>
                  <a:lnTo>
                    <a:pt x="829368" y="422807"/>
                  </a:lnTo>
                  <a:lnTo>
                    <a:pt x="829368" y="252851"/>
                  </a:lnTo>
                  <a:lnTo>
                    <a:pt x="848947" y="252851"/>
                  </a:lnTo>
                  <a:lnTo>
                    <a:pt x="848947" y="422807"/>
                  </a:lnTo>
                  <a:close/>
                </a:path>
                <a:path w="2499359" h="688339">
                  <a:moveTo>
                    <a:pt x="1011405" y="422807"/>
                  </a:moveTo>
                  <a:lnTo>
                    <a:pt x="991826" y="422807"/>
                  </a:lnTo>
                  <a:lnTo>
                    <a:pt x="991826" y="252434"/>
                  </a:lnTo>
                  <a:lnTo>
                    <a:pt x="1012238" y="252434"/>
                  </a:lnTo>
                  <a:lnTo>
                    <a:pt x="1035907" y="284509"/>
                  </a:lnTo>
                  <a:lnTo>
                    <a:pt x="1011405" y="284509"/>
                  </a:lnTo>
                  <a:lnTo>
                    <a:pt x="1011405" y="422807"/>
                  </a:lnTo>
                  <a:close/>
                </a:path>
                <a:path w="2499359" h="688339">
                  <a:moveTo>
                    <a:pt x="1133456" y="390732"/>
                  </a:moveTo>
                  <a:lnTo>
                    <a:pt x="1114295" y="390732"/>
                  </a:lnTo>
                  <a:lnTo>
                    <a:pt x="1114295" y="252434"/>
                  </a:lnTo>
                  <a:lnTo>
                    <a:pt x="1133456" y="252434"/>
                  </a:lnTo>
                  <a:lnTo>
                    <a:pt x="1133456" y="390732"/>
                  </a:lnTo>
                  <a:close/>
                </a:path>
                <a:path w="2499359" h="688339">
                  <a:moveTo>
                    <a:pt x="1133456" y="422807"/>
                  </a:moveTo>
                  <a:lnTo>
                    <a:pt x="1113462" y="422807"/>
                  </a:lnTo>
                  <a:lnTo>
                    <a:pt x="1011405" y="284509"/>
                  </a:lnTo>
                  <a:lnTo>
                    <a:pt x="1035907" y="284509"/>
                  </a:lnTo>
                  <a:lnTo>
                    <a:pt x="1114295" y="390732"/>
                  </a:lnTo>
                  <a:lnTo>
                    <a:pt x="1133456" y="390732"/>
                  </a:lnTo>
                  <a:lnTo>
                    <a:pt x="1133456" y="422807"/>
                  </a:lnTo>
                  <a:close/>
                </a:path>
                <a:path w="2499359" h="688339">
                  <a:moveTo>
                    <a:pt x="1296747" y="422807"/>
                  </a:moveTo>
                  <a:lnTo>
                    <a:pt x="1277169" y="422807"/>
                  </a:lnTo>
                  <a:lnTo>
                    <a:pt x="1277169" y="252434"/>
                  </a:lnTo>
                  <a:lnTo>
                    <a:pt x="1296747" y="252434"/>
                  </a:lnTo>
                  <a:lnTo>
                    <a:pt x="1296747" y="329498"/>
                  </a:lnTo>
                  <a:lnTo>
                    <a:pt x="1418799" y="329498"/>
                  </a:lnTo>
                  <a:lnTo>
                    <a:pt x="1418799" y="347410"/>
                  </a:lnTo>
                  <a:lnTo>
                    <a:pt x="1296747" y="347410"/>
                  </a:lnTo>
                  <a:lnTo>
                    <a:pt x="1296747" y="422807"/>
                  </a:lnTo>
                  <a:close/>
                </a:path>
                <a:path w="2499359" h="688339">
                  <a:moveTo>
                    <a:pt x="1418799" y="329498"/>
                  </a:moveTo>
                  <a:lnTo>
                    <a:pt x="1399221" y="329498"/>
                  </a:lnTo>
                  <a:lnTo>
                    <a:pt x="1399221" y="252434"/>
                  </a:lnTo>
                  <a:lnTo>
                    <a:pt x="1418799" y="252434"/>
                  </a:lnTo>
                  <a:lnTo>
                    <a:pt x="1418799" y="329498"/>
                  </a:lnTo>
                  <a:close/>
                </a:path>
                <a:path w="2499359" h="688339">
                  <a:moveTo>
                    <a:pt x="1418799" y="422807"/>
                  </a:moveTo>
                  <a:lnTo>
                    <a:pt x="1399221" y="422807"/>
                  </a:lnTo>
                  <a:lnTo>
                    <a:pt x="1399221" y="347410"/>
                  </a:lnTo>
                  <a:lnTo>
                    <a:pt x="1418799" y="347410"/>
                  </a:lnTo>
                  <a:lnTo>
                    <a:pt x="1418799" y="422807"/>
                  </a:lnTo>
                  <a:close/>
                </a:path>
                <a:path w="2499359" h="688339">
                  <a:moveTo>
                    <a:pt x="1558763" y="422807"/>
                  </a:moveTo>
                  <a:lnTo>
                    <a:pt x="1537935" y="422807"/>
                  </a:lnTo>
                  <a:lnTo>
                    <a:pt x="1614582" y="252851"/>
                  </a:lnTo>
                  <a:lnTo>
                    <a:pt x="1634577" y="252851"/>
                  </a:lnTo>
                  <a:lnTo>
                    <a:pt x="1644106" y="274095"/>
                  </a:lnTo>
                  <a:lnTo>
                    <a:pt x="1624163" y="274095"/>
                  </a:lnTo>
                  <a:lnTo>
                    <a:pt x="1585839" y="361573"/>
                  </a:lnTo>
                  <a:lnTo>
                    <a:pt x="1683342" y="361573"/>
                  </a:lnTo>
                  <a:lnTo>
                    <a:pt x="1691189" y="379068"/>
                  </a:lnTo>
                  <a:lnTo>
                    <a:pt x="1577508" y="379068"/>
                  </a:lnTo>
                  <a:lnTo>
                    <a:pt x="1558763" y="422807"/>
                  </a:lnTo>
                  <a:close/>
                </a:path>
                <a:path w="2499359" h="688339">
                  <a:moveTo>
                    <a:pt x="1683342" y="361573"/>
                  </a:moveTo>
                  <a:lnTo>
                    <a:pt x="1662903" y="361573"/>
                  </a:lnTo>
                  <a:lnTo>
                    <a:pt x="1624163" y="274095"/>
                  </a:lnTo>
                  <a:lnTo>
                    <a:pt x="1644106" y="274095"/>
                  </a:lnTo>
                  <a:lnTo>
                    <a:pt x="1683342" y="361573"/>
                  </a:lnTo>
                  <a:close/>
                </a:path>
                <a:path w="2499359" h="688339">
                  <a:moveTo>
                    <a:pt x="1710807" y="422807"/>
                  </a:moveTo>
                  <a:lnTo>
                    <a:pt x="1689563" y="422807"/>
                  </a:lnTo>
                  <a:lnTo>
                    <a:pt x="1670401" y="379068"/>
                  </a:lnTo>
                  <a:lnTo>
                    <a:pt x="1691189" y="379068"/>
                  </a:lnTo>
                  <a:lnTo>
                    <a:pt x="1710807" y="422807"/>
                  </a:lnTo>
                  <a:close/>
                </a:path>
                <a:path w="2499359" h="688339">
                  <a:moveTo>
                    <a:pt x="1849938" y="422807"/>
                  </a:moveTo>
                  <a:lnTo>
                    <a:pt x="1830359" y="422807"/>
                  </a:lnTo>
                  <a:lnTo>
                    <a:pt x="1830359" y="252434"/>
                  </a:lnTo>
                  <a:lnTo>
                    <a:pt x="1850771" y="252434"/>
                  </a:lnTo>
                  <a:lnTo>
                    <a:pt x="1874441" y="284509"/>
                  </a:lnTo>
                  <a:lnTo>
                    <a:pt x="1849938" y="284509"/>
                  </a:lnTo>
                  <a:lnTo>
                    <a:pt x="1849938" y="422807"/>
                  </a:lnTo>
                  <a:close/>
                </a:path>
                <a:path w="2499359" h="688339">
                  <a:moveTo>
                    <a:pt x="1971989" y="390732"/>
                  </a:moveTo>
                  <a:lnTo>
                    <a:pt x="1952828" y="390732"/>
                  </a:lnTo>
                  <a:lnTo>
                    <a:pt x="1952828" y="252434"/>
                  </a:lnTo>
                  <a:lnTo>
                    <a:pt x="1971989" y="252434"/>
                  </a:lnTo>
                  <a:lnTo>
                    <a:pt x="1971989" y="390732"/>
                  </a:lnTo>
                  <a:close/>
                </a:path>
                <a:path w="2499359" h="688339">
                  <a:moveTo>
                    <a:pt x="1971989" y="422807"/>
                  </a:moveTo>
                  <a:lnTo>
                    <a:pt x="1951995" y="422807"/>
                  </a:lnTo>
                  <a:lnTo>
                    <a:pt x="1849938" y="284509"/>
                  </a:lnTo>
                  <a:lnTo>
                    <a:pt x="1874441" y="284509"/>
                  </a:lnTo>
                  <a:lnTo>
                    <a:pt x="1952828" y="390732"/>
                  </a:lnTo>
                  <a:lnTo>
                    <a:pt x="1971989" y="390732"/>
                  </a:lnTo>
                  <a:lnTo>
                    <a:pt x="1971989" y="422807"/>
                  </a:lnTo>
                  <a:close/>
                </a:path>
                <a:path w="2499359" h="688339">
                  <a:moveTo>
                    <a:pt x="2498937" y="422807"/>
                  </a:moveTo>
                  <a:lnTo>
                    <a:pt x="2380217" y="422807"/>
                  </a:lnTo>
                  <a:lnTo>
                    <a:pt x="2380217" y="252851"/>
                  </a:lnTo>
                  <a:lnTo>
                    <a:pt x="2496021" y="252851"/>
                  </a:lnTo>
                  <a:lnTo>
                    <a:pt x="2496021" y="270763"/>
                  </a:lnTo>
                  <a:lnTo>
                    <a:pt x="2399796" y="270763"/>
                  </a:lnTo>
                  <a:lnTo>
                    <a:pt x="2399796" y="327831"/>
                  </a:lnTo>
                  <a:lnTo>
                    <a:pt x="2485607" y="327831"/>
                  </a:lnTo>
                  <a:lnTo>
                    <a:pt x="2485607" y="345743"/>
                  </a:lnTo>
                  <a:lnTo>
                    <a:pt x="2399796" y="345743"/>
                  </a:lnTo>
                  <a:lnTo>
                    <a:pt x="2399796" y="404895"/>
                  </a:lnTo>
                  <a:lnTo>
                    <a:pt x="2498937" y="404895"/>
                  </a:lnTo>
                  <a:lnTo>
                    <a:pt x="2498937" y="422807"/>
                  </a:lnTo>
                  <a:close/>
                </a:path>
                <a:path w="2499359" h="688339">
                  <a:moveTo>
                    <a:pt x="2190266" y="423640"/>
                  </a:moveTo>
                  <a:lnTo>
                    <a:pt x="2155796" y="416962"/>
                  </a:lnTo>
                  <a:lnTo>
                    <a:pt x="2127887" y="398646"/>
                  </a:lnTo>
                  <a:lnTo>
                    <a:pt x="2109194" y="371271"/>
                  </a:lnTo>
                  <a:lnTo>
                    <a:pt x="2102373" y="337412"/>
                  </a:lnTo>
                  <a:lnTo>
                    <a:pt x="2109324" y="303860"/>
                  </a:lnTo>
                  <a:lnTo>
                    <a:pt x="2128303" y="276751"/>
                  </a:lnTo>
                  <a:lnTo>
                    <a:pt x="2156499" y="258624"/>
                  </a:lnTo>
                  <a:lnTo>
                    <a:pt x="2191100" y="252018"/>
                  </a:lnTo>
                  <a:lnTo>
                    <a:pt x="2208595" y="253755"/>
                  </a:lnTo>
                  <a:lnTo>
                    <a:pt x="2224785" y="258624"/>
                  </a:lnTo>
                  <a:lnTo>
                    <a:pt x="2224940" y="258624"/>
                  </a:lnTo>
                  <a:lnTo>
                    <a:pt x="2240306" y="266604"/>
                  </a:lnTo>
                  <a:lnTo>
                    <a:pt x="2244549" y="269930"/>
                  </a:lnTo>
                  <a:lnTo>
                    <a:pt x="2191516" y="269930"/>
                  </a:lnTo>
                  <a:lnTo>
                    <a:pt x="2164303" y="275202"/>
                  </a:lnTo>
                  <a:lnTo>
                    <a:pt x="2142206" y="289612"/>
                  </a:lnTo>
                  <a:lnTo>
                    <a:pt x="2127373" y="311052"/>
                  </a:lnTo>
                  <a:lnTo>
                    <a:pt x="2121951" y="337412"/>
                  </a:lnTo>
                  <a:lnTo>
                    <a:pt x="2127366" y="363838"/>
                  </a:lnTo>
                  <a:lnTo>
                    <a:pt x="2142154" y="385421"/>
                  </a:lnTo>
                  <a:lnTo>
                    <a:pt x="2164127" y="399974"/>
                  </a:lnTo>
                  <a:lnTo>
                    <a:pt x="2191100" y="405311"/>
                  </a:lnTo>
                  <a:lnTo>
                    <a:pt x="2244077" y="405311"/>
                  </a:lnTo>
                  <a:lnTo>
                    <a:pt x="2240000" y="408527"/>
                  </a:lnTo>
                  <a:lnTo>
                    <a:pt x="2224581" y="416663"/>
                  </a:lnTo>
                  <a:lnTo>
                    <a:pt x="2207834" y="421831"/>
                  </a:lnTo>
                  <a:lnTo>
                    <a:pt x="2190266" y="423640"/>
                  </a:lnTo>
                  <a:close/>
                </a:path>
                <a:path w="2499359" h="688339">
                  <a:moveTo>
                    <a:pt x="2241920" y="291174"/>
                  </a:moveTo>
                  <a:lnTo>
                    <a:pt x="2231057" y="282231"/>
                  </a:lnTo>
                  <a:lnTo>
                    <a:pt x="2218749" y="275553"/>
                  </a:lnTo>
                  <a:lnTo>
                    <a:pt x="2205425" y="271375"/>
                  </a:lnTo>
                  <a:lnTo>
                    <a:pt x="2191516" y="269930"/>
                  </a:lnTo>
                  <a:lnTo>
                    <a:pt x="2244549" y="269930"/>
                  </a:lnTo>
                  <a:lnTo>
                    <a:pt x="2253583" y="277011"/>
                  </a:lnTo>
                  <a:lnTo>
                    <a:pt x="2241920" y="291174"/>
                  </a:lnTo>
                  <a:close/>
                </a:path>
                <a:path w="2499359" h="688339">
                  <a:moveTo>
                    <a:pt x="2244077" y="405311"/>
                  </a:moveTo>
                  <a:lnTo>
                    <a:pt x="2191100" y="405311"/>
                  </a:lnTo>
                  <a:lnTo>
                    <a:pt x="2205009" y="403879"/>
                  </a:lnTo>
                  <a:lnTo>
                    <a:pt x="2218332" y="399792"/>
                  </a:lnTo>
                  <a:lnTo>
                    <a:pt x="2230640" y="393361"/>
                  </a:lnTo>
                  <a:lnTo>
                    <a:pt x="2241503" y="384900"/>
                  </a:lnTo>
                  <a:lnTo>
                    <a:pt x="2253583" y="397813"/>
                  </a:lnTo>
                  <a:lnTo>
                    <a:pt x="2244077" y="405311"/>
                  </a:lnTo>
                  <a:close/>
                </a:path>
                <a:path w="2499359" h="688339">
                  <a:moveTo>
                    <a:pt x="1422548" y="550690"/>
                  </a:moveTo>
                  <a:lnTo>
                    <a:pt x="1397971" y="550690"/>
                  </a:lnTo>
                  <a:lnTo>
                    <a:pt x="1397971" y="489873"/>
                  </a:lnTo>
                  <a:lnTo>
                    <a:pt x="1422965" y="489873"/>
                  </a:lnTo>
                  <a:lnTo>
                    <a:pt x="1435644" y="492164"/>
                  </a:lnTo>
                  <a:lnTo>
                    <a:pt x="1445667" y="498516"/>
                  </a:lnTo>
                  <a:lnTo>
                    <a:pt x="1446023" y="499037"/>
                  </a:lnTo>
                  <a:lnTo>
                    <a:pt x="1408385" y="499037"/>
                  </a:lnTo>
                  <a:lnTo>
                    <a:pt x="1408385" y="541526"/>
                  </a:lnTo>
                  <a:lnTo>
                    <a:pt x="1445974" y="541526"/>
                  </a:lnTo>
                  <a:lnTo>
                    <a:pt x="1445615" y="542047"/>
                  </a:lnTo>
                  <a:lnTo>
                    <a:pt x="1435468" y="548399"/>
                  </a:lnTo>
                  <a:lnTo>
                    <a:pt x="1422548" y="550690"/>
                  </a:lnTo>
                  <a:close/>
                </a:path>
                <a:path w="2499359" h="688339">
                  <a:moveTo>
                    <a:pt x="1445974" y="541526"/>
                  </a:moveTo>
                  <a:lnTo>
                    <a:pt x="1423381" y="541526"/>
                  </a:lnTo>
                  <a:lnTo>
                    <a:pt x="1431556" y="539964"/>
                  </a:lnTo>
                  <a:lnTo>
                    <a:pt x="1438169" y="535590"/>
                  </a:lnTo>
                  <a:lnTo>
                    <a:pt x="1442595" y="528873"/>
                  </a:lnTo>
                  <a:lnTo>
                    <a:pt x="1444209" y="520282"/>
                  </a:lnTo>
                  <a:lnTo>
                    <a:pt x="1442589" y="511690"/>
                  </a:lnTo>
                  <a:lnTo>
                    <a:pt x="1438117" y="504973"/>
                  </a:lnTo>
                  <a:lnTo>
                    <a:pt x="1431381" y="500599"/>
                  </a:lnTo>
                  <a:lnTo>
                    <a:pt x="1422965" y="499037"/>
                  </a:lnTo>
                  <a:lnTo>
                    <a:pt x="1446023" y="499037"/>
                  </a:lnTo>
                  <a:lnTo>
                    <a:pt x="1452254" y="508149"/>
                  </a:lnTo>
                  <a:lnTo>
                    <a:pt x="1454623" y="520282"/>
                  </a:lnTo>
                  <a:lnTo>
                    <a:pt x="1452248" y="532414"/>
                  </a:lnTo>
                  <a:lnTo>
                    <a:pt x="1445974" y="541526"/>
                  </a:lnTo>
                  <a:close/>
                </a:path>
                <a:path w="2499359" h="688339">
                  <a:moveTo>
                    <a:pt x="1510026" y="550690"/>
                  </a:moveTo>
                  <a:lnTo>
                    <a:pt x="1499612" y="550690"/>
                  </a:lnTo>
                  <a:lnTo>
                    <a:pt x="1499612" y="489873"/>
                  </a:lnTo>
                  <a:lnTo>
                    <a:pt x="1510026" y="489873"/>
                  </a:lnTo>
                  <a:lnTo>
                    <a:pt x="1510026" y="550690"/>
                  </a:lnTo>
                  <a:close/>
                </a:path>
                <a:path w="2499359" h="688339">
                  <a:moveTo>
                    <a:pt x="1595004" y="551523"/>
                  </a:moveTo>
                  <a:lnTo>
                    <a:pt x="1586672" y="551523"/>
                  </a:lnTo>
                  <a:lnTo>
                    <a:pt x="1574104" y="549167"/>
                  </a:lnTo>
                  <a:lnTo>
                    <a:pt x="1563918" y="542672"/>
                  </a:lnTo>
                  <a:lnTo>
                    <a:pt x="1557090" y="532896"/>
                  </a:lnTo>
                  <a:lnTo>
                    <a:pt x="1554683" y="521115"/>
                  </a:lnTo>
                  <a:lnTo>
                    <a:pt x="1554683" y="520282"/>
                  </a:lnTo>
                  <a:lnTo>
                    <a:pt x="1587089" y="489873"/>
                  </a:lnTo>
                  <a:lnTo>
                    <a:pt x="1595837" y="489873"/>
                  </a:lnTo>
                  <a:lnTo>
                    <a:pt x="1604585" y="493205"/>
                  </a:lnTo>
                  <a:lnTo>
                    <a:pt x="1610416" y="498204"/>
                  </a:lnTo>
                  <a:lnTo>
                    <a:pt x="1610092" y="498620"/>
                  </a:lnTo>
                  <a:lnTo>
                    <a:pt x="1587089" y="498620"/>
                  </a:lnTo>
                  <a:lnTo>
                    <a:pt x="1578367" y="500306"/>
                  </a:lnTo>
                  <a:lnTo>
                    <a:pt x="1571364" y="504921"/>
                  </a:lnTo>
                  <a:lnTo>
                    <a:pt x="1566704" y="511801"/>
                  </a:lnTo>
                  <a:lnTo>
                    <a:pt x="1565011" y="520282"/>
                  </a:lnTo>
                  <a:lnTo>
                    <a:pt x="1566769" y="528763"/>
                  </a:lnTo>
                  <a:lnTo>
                    <a:pt x="1571572" y="535642"/>
                  </a:lnTo>
                  <a:lnTo>
                    <a:pt x="1578719" y="540257"/>
                  </a:lnTo>
                  <a:lnTo>
                    <a:pt x="1587506" y="541943"/>
                  </a:lnTo>
                  <a:lnTo>
                    <a:pt x="1610416" y="541943"/>
                  </a:lnTo>
                  <a:lnTo>
                    <a:pt x="1610416" y="543609"/>
                  </a:lnTo>
                  <a:lnTo>
                    <a:pt x="1604168" y="548191"/>
                  </a:lnTo>
                  <a:lnTo>
                    <a:pt x="1595004" y="551523"/>
                  </a:lnTo>
                  <a:close/>
                </a:path>
                <a:path w="2499359" h="688339">
                  <a:moveTo>
                    <a:pt x="1604585" y="505702"/>
                  </a:moveTo>
                  <a:lnTo>
                    <a:pt x="1600002" y="501120"/>
                  </a:lnTo>
                  <a:lnTo>
                    <a:pt x="1593338" y="498620"/>
                  </a:lnTo>
                  <a:lnTo>
                    <a:pt x="1610092" y="498620"/>
                  </a:lnTo>
                  <a:lnTo>
                    <a:pt x="1604585" y="505702"/>
                  </a:lnTo>
                  <a:close/>
                </a:path>
                <a:path w="2499359" h="688339">
                  <a:moveTo>
                    <a:pt x="1610416" y="541943"/>
                  </a:moveTo>
                  <a:lnTo>
                    <a:pt x="1592088" y="541943"/>
                  </a:lnTo>
                  <a:lnTo>
                    <a:pt x="1597122" y="540257"/>
                  </a:lnTo>
                  <a:lnTo>
                    <a:pt x="1601669" y="537777"/>
                  </a:lnTo>
                  <a:lnTo>
                    <a:pt x="1601252" y="537777"/>
                  </a:lnTo>
                  <a:lnTo>
                    <a:pt x="1601252" y="521115"/>
                  </a:lnTo>
                  <a:lnTo>
                    <a:pt x="1610416" y="521115"/>
                  </a:lnTo>
                  <a:lnTo>
                    <a:pt x="1610416" y="541943"/>
                  </a:lnTo>
                  <a:close/>
                </a:path>
                <a:path w="2499359" h="688339">
                  <a:moveTo>
                    <a:pt x="1668735" y="545275"/>
                  </a:moveTo>
                  <a:lnTo>
                    <a:pt x="1658321" y="545275"/>
                  </a:lnTo>
                  <a:lnTo>
                    <a:pt x="1658321" y="489040"/>
                  </a:lnTo>
                  <a:lnTo>
                    <a:pt x="1668735" y="489040"/>
                  </a:lnTo>
                  <a:lnTo>
                    <a:pt x="1668735" y="545275"/>
                  </a:lnTo>
                  <a:close/>
                </a:path>
                <a:path w="2499359" h="688339">
                  <a:moveTo>
                    <a:pt x="1759128" y="499037"/>
                  </a:moveTo>
                  <a:lnTo>
                    <a:pt x="1710391" y="499037"/>
                  </a:lnTo>
                  <a:lnTo>
                    <a:pt x="1710391" y="489873"/>
                  </a:lnTo>
                  <a:lnTo>
                    <a:pt x="1759128" y="489873"/>
                  </a:lnTo>
                  <a:lnTo>
                    <a:pt x="1759128" y="499037"/>
                  </a:lnTo>
                  <a:close/>
                </a:path>
                <a:path w="2499359" h="688339">
                  <a:moveTo>
                    <a:pt x="1739966" y="550690"/>
                  </a:moveTo>
                  <a:lnTo>
                    <a:pt x="1729552" y="550690"/>
                  </a:lnTo>
                  <a:lnTo>
                    <a:pt x="1729552" y="499037"/>
                  </a:lnTo>
                  <a:lnTo>
                    <a:pt x="1739966" y="499037"/>
                  </a:lnTo>
                  <a:lnTo>
                    <a:pt x="1739966" y="550690"/>
                  </a:lnTo>
                  <a:close/>
                </a:path>
                <a:path w="2499359" h="688339">
                  <a:moveTo>
                    <a:pt x="1797868" y="550690"/>
                  </a:moveTo>
                  <a:lnTo>
                    <a:pt x="1787037" y="550690"/>
                  </a:lnTo>
                  <a:lnTo>
                    <a:pt x="1814114" y="489873"/>
                  </a:lnTo>
                  <a:lnTo>
                    <a:pt x="1824528" y="489873"/>
                  </a:lnTo>
                  <a:lnTo>
                    <a:pt x="1829275" y="500703"/>
                  </a:lnTo>
                  <a:lnTo>
                    <a:pt x="1819529" y="500703"/>
                  </a:lnTo>
                  <a:lnTo>
                    <a:pt x="1807865" y="527780"/>
                  </a:lnTo>
                  <a:lnTo>
                    <a:pt x="1841144" y="527780"/>
                  </a:lnTo>
                  <a:lnTo>
                    <a:pt x="1845162" y="536944"/>
                  </a:lnTo>
                  <a:lnTo>
                    <a:pt x="1803700" y="536944"/>
                  </a:lnTo>
                  <a:lnTo>
                    <a:pt x="1797868" y="550690"/>
                  </a:lnTo>
                  <a:close/>
                </a:path>
                <a:path w="2499359" h="688339">
                  <a:moveTo>
                    <a:pt x="1841144" y="527780"/>
                  </a:moveTo>
                  <a:lnTo>
                    <a:pt x="1831192" y="527780"/>
                  </a:lnTo>
                  <a:lnTo>
                    <a:pt x="1819529" y="500703"/>
                  </a:lnTo>
                  <a:lnTo>
                    <a:pt x="1829275" y="500703"/>
                  </a:lnTo>
                  <a:lnTo>
                    <a:pt x="1841144" y="527780"/>
                  </a:lnTo>
                  <a:close/>
                </a:path>
                <a:path w="2499359" h="688339">
                  <a:moveTo>
                    <a:pt x="1851187" y="550690"/>
                  </a:moveTo>
                  <a:lnTo>
                    <a:pt x="1840357" y="550690"/>
                  </a:lnTo>
                  <a:lnTo>
                    <a:pt x="1834525" y="536944"/>
                  </a:lnTo>
                  <a:lnTo>
                    <a:pt x="1845162" y="536944"/>
                  </a:lnTo>
                  <a:lnTo>
                    <a:pt x="1851187" y="550690"/>
                  </a:lnTo>
                  <a:close/>
                </a:path>
                <a:path w="2499359" h="688339">
                  <a:moveTo>
                    <a:pt x="1929917" y="550690"/>
                  </a:moveTo>
                  <a:lnTo>
                    <a:pt x="1893260" y="550690"/>
                  </a:lnTo>
                  <a:lnTo>
                    <a:pt x="1893260" y="489873"/>
                  </a:lnTo>
                  <a:lnTo>
                    <a:pt x="1903674" y="489873"/>
                  </a:lnTo>
                  <a:lnTo>
                    <a:pt x="1903674" y="541526"/>
                  </a:lnTo>
                  <a:lnTo>
                    <a:pt x="1929917" y="541526"/>
                  </a:lnTo>
                  <a:lnTo>
                    <a:pt x="1929917" y="550690"/>
                  </a:lnTo>
                  <a:close/>
                </a:path>
                <a:path w="2499359" h="688339">
                  <a:moveTo>
                    <a:pt x="654117" y="196615"/>
                  </a:moveTo>
                  <a:lnTo>
                    <a:pt x="220359" y="196615"/>
                  </a:lnTo>
                  <a:lnTo>
                    <a:pt x="262653" y="188128"/>
                  </a:lnTo>
                  <a:lnTo>
                    <a:pt x="297214" y="164957"/>
                  </a:lnTo>
                  <a:lnTo>
                    <a:pt x="320529" y="130539"/>
                  </a:lnTo>
                  <a:lnTo>
                    <a:pt x="329081" y="88310"/>
                  </a:lnTo>
                  <a:lnTo>
                    <a:pt x="326230" y="63564"/>
                  </a:lnTo>
                  <a:lnTo>
                    <a:pt x="318146" y="40926"/>
                  </a:lnTo>
                  <a:lnTo>
                    <a:pt x="305532" y="20945"/>
                  </a:lnTo>
                  <a:lnTo>
                    <a:pt x="289091" y="4165"/>
                  </a:lnTo>
                  <a:lnTo>
                    <a:pt x="302363" y="2460"/>
                  </a:lnTo>
                  <a:lnTo>
                    <a:pt x="315907" y="1145"/>
                  </a:lnTo>
                  <a:lnTo>
                    <a:pt x="329686" y="299"/>
                  </a:lnTo>
                  <a:lnTo>
                    <a:pt x="343661" y="0"/>
                  </a:lnTo>
                  <a:lnTo>
                    <a:pt x="390334" y="3142"/>
                  </a:lnTo>
                  <a:lnTo>
                    <a:pt x="435105" y="12294"/>
                  </a:lnTo>
                  <a:lnTo>
                    <a:pt x="477565" y="27043"/>
                  </a:lnTo>
                  <a:lnTo>
                    <a:pt x="517304" y="46978"/>
                  </a:lnTo>
                  <a:lnTo>
                    <a:pt x="553913" y="71686"/>
                  </a:lnTo>
                  <a:lnTo>
                    <a:pt x="586983" y="100755"/>
                  </a:lnTo>
                  <a:lnTo>
                    <a:pt x="616104" y="133772"/>
                  </a:lnTo>
                  <a:lnTo>
                    <a:pt x="640868" y="170326"/>
                  </a:lnTo>
                  <a:lnTo>
                    <a:pt x="654117" y="196615"/>
                  </a:lnTo>
                  <a:close/>
                </a:path>
                <a:path w="2499359" h="688339">
                  <a:moveTo>
                    <a:pt x="114553" y="600677"/>
                  </a:moveTo>
                  <a:lnTo>
                    <a:pt x="81768" y="566917"/>
                  </a:lnTo>
                  <a:lnTo>
                    <a:pt x="53751" y="528875"/>
                  </a:lnTo>
                  <a:lnTo>
                    <a:pt x="31033" y="487061"/>
                  </a:lnTo>
                  <a:lnTo>
                    <a:pt x="14147" y="441984"/>
                  </a:lnTo>
                  <a:lnTo>
                    <a:pt x="3625" y="394153"/>
                  </a:lnTo>
                  <a:lnTo>
                    <a:pt x="0" y="344077"/>
                  </a:lnTo>
                  <a:lnTo>
                    <a:pt x="3498" y="294620"/>
                  </a:lnTo>
                  <a:lnTo>
                    <a:pt x="13684" y="247374"/>
                  </a:lnTo>
                  <a:lnTo>
                    <a:pt x="30096" y="202812"/>
                  </a:lnTo>
                  <a:lnTo>
                    <a:pt x="52270" y="161408"/>
                  </a:lnTo>
                  <a:lnTo>
                    <a:pt x="79744" y="123638"/>
                  </a:lnTo>
                  <a:lnTo>
                    <a:pt x="112054" y="89976"/>
                  </a:lnTo>
                  <a:lnTo>
                    <a:pt x="121010" y="131417"/>
                  </a:lnTo>
                  <a:lnTo>
                    <a:pt x="144337" y="165321"/>
                  </a:lnTo>
                  <a:lnTo>
                    <a:pt x="178473" y="188128"/>
                  </a:lnTo>
                  <a:lnTo>
                    <a:pt x="178179" y="188128"/>
                  </a:lnTo>
                  <a:lnTo>
                    <a:pt x="220359" y="196615"/>
                  </a:lnTo>
                  <a:lnTo>
                    <a:pt x="654117" y="196615"/>
                  </a:lnTo>
                  <a:lnTo>
                    <a:pt x="660864" y="210004"/>
                  </a:lnTo>
                  <a:lnTo>
                    <a:pt x="667105" y="227857"/>
                  </a:lnTo>
                  <a:lnTo>
                    <a:pt x="220359" y="227857"/>
                  </a:lnTo>
                  <a:lnTo>
                    <a:pt x="178131" y="236345"/>
                  </a:lnTo>
                  <a:lnTo>
                    <a:pt x="143712" y="259516"/>
                  </a:lnTo>
                  <a:lnTo>
                    <a:pt x="120541" y="293934"/>
                  </a:lnTo>
                  <a:lnTo>
                    <a:pt x="112054" y="336162"/>
                  </a:lnTo>
                  <a:lnTo>
                    <a:pt x="114368" y="358416"/>
                  </a:lnTo>
                  <a:lnTo>
                    <a:pt x="114475" y="359444"/>
                  </a:lnTo>
                  <a:lnTo>
                    <a:pt x="121426" y="380890"/>
                  </a:lnTo>
                  <a:lnTo>
                    <a:pt x="132439" y="400072"/>
                  </a:lnTo>
                  <a:lnTo>
                    <a:pt x="147045" y="416558"/>
                  </a:lnTo>
                  <a:lnTo>
                    <a:pt x="154654" y="424558"/>
                  </a:lnTo>
                  <a:lnTo>
                    <a:pt x="160427" y="434002"/>
                  </a:lnTo>
                  <a:lnTo>
                    <a:pt x="164091" y="444617"/>
                  </a:lnTo>
                  <a:lnTo>
                    <a:pt x="165327" y="455715"/>
                  </a:lnTo>
                  <a:lnTo>
                    <a:pt x="165373" y="456131"/>
                  </a:lnTo>
                  <a:lnTo>
                    <a:pt x="164091" y="467645"/>
                  </a:lnTo>
                  <a:lnTo>
                    <a:pt x="160427" y="478261"/>
                  </a:lnTo>
                  <a:lnTo>
                    <a:pt x="154654" y="487705"/>
                  </a:lnTo>
                  <a:lnTo>
                    <a:pt x="147045" y="495705"/>
                  </a:lnTo>
                  <a:lnTo>
                    <a:pt x="132615" y="512009"/>
                  </a:lnTo>
                  <a:lnTo>
                    <a:pt x="121583" y="531164"/>
                  </a:lnTo>
                  <a:lnTo>
                    <a:pt x="114534" y="552584"/>
                  </a:lnTo>
                  <a:lnTo>
                    <a:pt x="112099" y="575267"/>
                  </a:lnTo>
                  <a:lnTo>
                    <a:pt x="112054" y="584432"/>
                  </a:lnTo>
                  <a:lnTo>
                    <a:pt x="112887" y="592763"/>
                  </a:lnTo>
                  <a:lnTo>
                    <a:pt x="114553" y="600677"/>
                  </a:lnTo>
                  <a:close/>
                </a:path>
                <a:path w="2499359" h="688339">
                  <a:moveTo>
                    <a:pt x="344077" y="687738"/>
                  </a:moveTo>
                  <a:lnTo>
                    <a:pt x="321889" y="687042"/>
                  </a:lnTo>
                  <a:lnTo>
                    <a:pt x="300286" y="684979"/>
                  </a:lnTo>
                  <a:lnTo>
                    <a:pt x="279231" y="681587"/>
                  </a:lnTo>
                  <a:lnTo>
                    <a:pt x="258683" y="676908"/>
                  </a:lnTo>
                  <a:lnTo>
                    <a:pt x="286904" y="661085"/>
                  </a:lnTo>
                  <a:lnTo>
                    <a:pt x="309190" y="637803"/>
                  </a:lnTo>
                  <a:lnTo>
                    <a:pt x="323822" y="608664"/>
                  </a:lnTo>
                  <a:lnTo>
                    <a:pt x="329015" y="575684"/>
                  </a:lnTo>
                  <a:lnTo>
                    <a:pt x="329081" y="575267"/>
                  </a:lnTo>
                  <a:lnTo>
                    <a:pt x="326835" y="553883"/>
                  </a:lnTo>
                  <a:lnTo>
                    <a:pt x="326751" y="553079"/>
                  </a:lnTo>
                  <a:lnTo>
                    <a:pt x="320125" y="532414"/>
                  </a:lnTo>
                  <a:lnTo>
                    <a:pt x="309750" y="513701"/>
                  </a:lnTo>
                  <a:lnTo>
                    <a:pt x="296173" y="497371"/>
                  </a:lnTo>
                  <a:lnTo>
                    <a:pt x="287952" y="488987"/>
                  </a:lnTo>
                  <a:lnTo>
                    <a:pt x="281645" y="479042"/>
                  </a:lnTo>
                  <a:lnTo>
                    <a:pt x="277603" y="467847"/>
                  </a:lnTo>
                  <a:lnTo>
                    <a:pt x="276227" y="456131"/>
                  </a:lnTo>
                  <a:lnTo>
                    <a:pt x="276178" y="455715"/>
                  </a:lnTo>
                  <a:lnTo>
                    <a:pt x="277483" y="444617"/>
                  </a:lnTo>
                  <a:lnTo>
                    <a:pt x="277603" y="443589"/>
                  </a:lnTo>
                  <a:lnTo>
                    <a:pt x="281645" y="432440"/>
                  </a:lnTo>
                  <a:lnTo>
                    <a:pt x="287952" y="422618"/>
                  </a:lnTo>
                  <a:lnTo>
                    <a:pt x="296173" y="414476"/>
                  </a:lnTo>
                  <a:lnTo>
                    <a:pt x="309750" y="398080"/>
                  </a:lnTo>
                  <a:lnTo>
                    <a:pt x="320125" y="379224"/>
                  </a:lnTo>
                  <a:lnTo>
                    <a:pt x="326751" y="358416"/>
                  </a:lnTo>
                  <a:lnTo>
                    <a:pt x="329081" y="336162"/>
                  </a:lnTo>
                  <a:lnTo>
                    <a:pt x="320529" y="293934"/>
                  </a:lnTo>
                  <a:lnTo>
                    <a:pt x="297214" y="259516"/>
                  </a:lnTo>
                  <a:lnTo>
                    <a:pt x="262653" y="236345"/>
                  </a:lnTo>
                  <a:lnTo>
                    <a:pt x="220359" y="227857"/>
                  </a:lnTo>
                  <a:lnTo>
                    <a:pt x="667105" y="227857"/>
                  </a:lnTo>
                  <a:lnTo>
                    <a:pt x="675683" y="252394"/>
                  </a:lnTo>
                  <a:lnTo>
                    <a:pt x="684917" y="297083"/>
                  </a:lnTo>
                  <a:lnTo>
                    <a:pt x="688155" y="343660"/>
                  </a:lnTo>
                  <a:lnTo>
                    <a:pt x="685012" y="390333"/>
                  </a:lnTo>
                  <a:lnTo>
                    <a:pt x="675859" y="435103"/>
                  </a:lnTo>
                  <a:lnTo>
                    <a:pt x="661105" y="477558"/>
                  </a:lnTo>
                  <a:lnTo>
                    <a:pt x="641161" y="517288"/>
                  </a:lnTo>
                  <a:lnTo>
                    <a:pt x="616438" y="553883"/>
                  </a:lnTo>
                  <a:lnTo>
                    <a:pt x="587348" y="586931"/>
                  </a:lnTo>
                  <a:lnTo>
                    <a:pt x="554300" y="616022"/>
                  </a:lnTo>
                  <a:lnTo>
                    <a:pt x="517705" y="640744"/>
                  </a:lnTo>
                  <a:lnTo>
                    <a:pt x="477975" y="660688"/>
                  </a:lnTo>
                  <a:lnTo>
                    <a:pt x="435520" y="675442"/>
                  </a:lnTo>
                  <a:lnTo>
                    <a:pt x="390750" y="684596"/>
                  </a:lnTo>
                  <a:lnTo>
                    <a:pt x="344077" y="687738"/>
                  </a:lnTo>
                  <a:close/>
                </a:path>
              </a:pathLst>
            </a:custGeom>
            <a:solidFill>
              <a:srgbClr val="F7EDD5"/>
            </a:solidFill>
          </p:spPr>
          <p:txBody>
            <a:bodyPr wrap="square" lIns="0" tIns="0" rIns="0" bIns="0" rtlCol="0"/>
            <a:lstStyle/>
            <a:p>
              <a:endParaRPr/>
            </a:p>
          </p:txBody>
        </p:sp>
        <p:pic>
          <p:nvPicPr>
            <p:cNvPr id="9" name="object 9"/>
            <p:cNvPicPr/>
            <p:nvPr/>
          </p:nvPicPr>
          <p:blipFill>
            <a:blip r:embed="rId6" cstate="print"/>
            <a:stretch>
              <a:fillRect/>
            </a:stretch>
          </p:blipFill>
          <p:spPr>
            <a:xfrm>
              <a:off x="7060479" y="8417042"/>
              <a:ext cx="4162424" cy="1685924"/>
            </a:xfrm>
            <a:prstGeom prst="rect">
              <a:avLst/>
            </a:prstGeom>
          </p:spPr>
        </p:pic>
      </p:grpSp>
      <p:sp>
        <p:nvSpPr>
          <p:cNvPr id="10" name="object 10"/>
          <p:cNvSpPr txBox="1">
            <a:spLocks noGrp="1"/>
          </p:cNvSpPr>
          <p:nvPr>
            <p:ph type="title"/>
          </p:nvPr>
        </p:nvSpPr>
        <p:spPr>
          <a:prstGeom prst="rect">
            <a:avLst/>
          </a:prstGeom>
        </p:spPr>
        <p:txBody>
          <a:bodyPr vert="horz" wrap="square" lIns="0" tIns="8467" rIns="0" bIns="0" rtlCol="0">
            <a:spAutoFit/>
          </a:bodyPr>
          <a:lstStyle/>
          <a:p>
            <a:pPr marL="8467">
              <a:lnSpc>
                <a:spcPct val="100000"/>
              </a:lnSpc>
              <a:spcBef>
                <a:spcPts val="67"/>
              </a:spcBef>
              <a:tabLst>
                <a:tab pos="3789869" algn="l"/>
              </a:tabLst>
            </a:pPr>
            <a:r>
              <a:rPr spc="-7"/>
              <a:t>HISTORICAL</a:t>
            </a:r>
            <a:r>
              <a:t>	</a:t>
            </a:r>
            <a:r>
              <a:rPr spc="-43"/>
              <a:t>PRESERVATION</a:t>
            </a:r>
          </a:p>
        </p:txBody>
      </p:sp>
      <p:pic>
        <p:nvPicPr>
          <p:cNvPr id="11" name="object 11"/>
          <p:cNvPicPr/>
          <p:nvPr/>
        </p:nvPicPr>
        <p:blipFill>
          <a:blip r:embed="rId7" cstate="print"/>
          <a:stretch>
            <a:fillRect/>
          </a:stretch>
        </p:blipFill>
        <p:spPr>
          <a:xfrm>
            <a:off x="1226226" y="1618113"/>
            <a:ext cx="50800" cy="50799"/>
          </a:xfrm>
          <a:prstGeom prst="rect">
            <a:avLst/>
          </a:prstGeom>
        </p:spPr>
      </p:pic>
      <p:pic>
        <p:nvPicPr>
          <p:cNvPr id="12" name="object 12"/>
          <p:cNvPicPr/>
          <p:nvPr/>
        </p:nvPicPr>
        <p:blipFill>
          <a:blip r:embed="rId7" cstate="print"/>
          <a:stretch>
            <a:fillRect/>
          </a:stretch>
        </p:blipFill>
        <p:spPr>
          <a:xfrm>
            <a:off x="1226226" y="2075313"/>
            <a:ext cx="50800" cy="50799"/>
          </a:xfrm>
          <a:prstGeom prst="rect">
            <a:avLst/>
          </a:prstGeom>
        </p:spPr>
      </p:pic>
      <p:pic>
        <p:nvPicPr>
          <p:cNvPr id="13" name="object 13"/>
          <p:cNvPicPr/>
          <p:nvPr/>
        </p:nvPicPr>
        <p:blipFill>
          <a:blip r:embed="rId7" cstate="print"/>
          <a:stretch>
            <a:fillRect/>
          </a:stretch>
        </p:blipFill>
        <p:spPr>
          <a:xfrm>
            <a:off x="1226226" y="2532513"/>
            <a:ext cx="50800" cy="50799"/>
          </a:xfrm>
          <a:prstGeom prst="rect">
            <a:avLst/>
          </a:prstGeom>
        </p:spPr>
      </p:pic>
      <p:sp>
        <p:nvSpPr>
          <p:cNvPr id="14" name="object 14"/>
          <p:cNvSpPr txBox="1">
            <a:spLocks noGrp="1"/>
          </p:cNvSpPr>
          <p:nvPr>
            <p:ph type="body" idx="1"/>
          </p:nvPr>
        </p:nvSpPr>
        <p:spPr>
          <a:prstGeom prst="rect">
            <a:avLst/>
          </a:prstGeom>
        </p:spPr>
        <p:txBody>
          <a:bodyPr vert="horz" wrap="square" lIns="0" tIns="8043" rIns="0" bIns="0" rtlCol="0">
            <a:spAutoFit/>
          </a:bodyPr>
          <a:lstStyle/>
          <a:p>
            <a:pPr marL="8467" marR="853483">
              <a:lnSpc>
                <a:spcPct val="128600"/>
              </a:lnSpc>
              <a:spcBef>
                <a:spcPts val="63"/>
              </a:spcBef>
            </a:pPr>
            <a:r>
              <a:t>AWARDED</a:t>
            </a:r>
            <a:r>
              <a:rPr spc="187"/>
              <a:t> </a:t>
            </a:r>
            <a:r>
              <a:t>LANDMARK</a:t>
            </a:r>
            <a:r>
              <a:rPr spc="187"/>
              <a:t> </a:t>
            </a:r>
            <a:r>
              <a:rPr spc="-113"/>
              <a:t>$</a:t>
            </a:r>
            <a:r>
              <a:rPr spc="-257"/>
              <a:t> </a:t>
            </a:r>
            <a:r>
              <a:rPr spc="-113"/>
              <a:t>1</a:t>
            </a:r>
            <a:r>
              <a:rPr spc="-257"/>
              <a:t> </a:t>
            </a:r>
            <a:r>
              <a:rPr spc="-63"/>
              <a:t>.</a:t>
            </a:r>
            <a:r>
              <a:rPr spc="-257"/>
              <a:t> </a:t>
            </a:r>
            <a:r>
              <a:t>5</a:t>
            </a:r>
            <a:r>
              <a:rPr spc="187"/>
              <a:t> </a:t>
            </a:r>
            <a:r>
              <a:rPr spc="47"/>
              <a:t>MILLION</a:t>
            </a:r>
            <a:r>
              <a:rPr spc="190"/>
              <a:t> </a:t>
            </a:r>
            <a:r>
              <a:t>PRODUCTIVITY</a:t>
            </a:r>
            <a:r>
              <a:rPr spc="187"/>
              <a:t> </a:t>
            </a:r>
            <a:r>
              <a:t>INVESTMENT</a:t>
            </a:r>
            <a:r>
              <a:rPr spc="190"/>
              <a:t> </a:t>
            </a:r>
            <a:r>
              <a:t>FUND</a:t>
            </a:r>
            <a:r>
              <a:rPr spc="187"/>
              <a:t> </a:t>
            </a:r>
            <a:r>
              <a:t>GRANT</a:t>
            </a:r>
            <a:r>
              <a:rPr spc="190"/>
              <a:t> </a:t>
            </a:r>
            <a:r>
              <a:t>TO</a:t>
            </a:r>
            <a:r>
              <a:rPr spc="187"/>
              <a:t> </a:t>
            </a:r>
            <a:r>
              <a:t>PARTNER</a:t>
            </a:r>
            <a:r>
              <a:rPr spc="187"/>
              <a:t> </a:t>
            </a:r>
            <a:r>
              <a:rPr spc="-13"/>
              <a:t>WITH </a:t>
            </a:r>
            <a:r>
              <a:t>INHANCE</a:t>
            </a:r>
            <a:r>
              <a:rPr spc="190"/>
              <a:t> </a:t>
            </a:r>
            <a:r>
              <a:t>DIGITAL</a:t>
            </a:r>
            <a:r>
              <a:rPr spc="193"/>
              <a:t> </a:t>
            </a:r>
            <a:r>
              <a:t>FOR</a:t>
            </a:r>
            <a:r>
              <a:rPr spc="190"/>
              <a:t> </a:t>
            </a:r>
            <a:r>
              <a:t>CUTTING-</a:t>
            </a:r>
            <a:r>
              <a:rPr spc="-257"/>
              <a:t> </a:t>
            </a:r>
            <a:r>
              <a:t>EDGE</a:t>
            </a:r>
            <a:r>
              <a:rPr spc="193"/>
              <a:t> </a:t>
            </a:r>
            <a:r>
              <a:t>DIGITAL</a:t>
            </a:r>
            <a:r>
              <a:rPr spc="193"/>
              <a:t> </a:t>
            </a:r>
            <a:r>
              <a:t>CURATION</a:t>
            </a:r>
            <a:r>
              <a:rPr spc="190"/>
              <a:t> </a:t>
            </a:r>
            <a:r>
              <a:t>TO</a:t>
            </a:r>
            <a:r>
              <a:rPr spc="193"/>
              <a:t> </a:t>
            </a:r>
            <a:r>
              <a:t>BOB</a:t>
            </a:r>
            <a:r>
              <a:rPr spc="190"/>
              <a:t> </a:t>
            </a:r>
            <a:r>
              <a:t>HOPE</a:t>
            </a:r>
            <a:r>
              <a:rPr spc="193"/>
              <a:t> </a:t>
            </a:r>
            <a:r>
              <a:t>PATRIOTIC</a:t>
            </a:r>
            <a:r>
              <a:rPr spc="190"/>
              <a:t> </a:t>
            </a:r>
            <a:r>
              <a:rPr spc="-13"/>
              <a:t>HALL</a:t>
            </a:r>
          </a:p>
          <a:p>
            <a:pPr marL="8467" marR="3387">
              <a:lnSpc>
                <a:spcPct val="128600"/>
              </a:lnSpc>
            </a:pPr>
            <a:r>
              <a:t>INCLUDED</a:t>
            </a:r>
            <a:r>
              <a:rPr spc="133"/>
              <a:t> </a:t>
            </a:r>
            <a:r>
              <a:t>ARE</a:t>
            </a:r>
            <a:r>
              <a:rPr spc="133"/>
              <a:t> </a:t>
            </a:r>
            <a:r>
              <a:t>HOLOGRAPHIC</a:t>
            </a:r>
            <a:r>
              <a:rPr spc="136"/>
              <a:t> </a:t>
            </a:r>
            <a:r>
              <a:rPr spc="-7"/>
              <a:t>TRIBUTES</a:t>
            </a:r>
            <a:r>
              <a:rPr spc="133"/>
              <a:t> </a:t>
            </a:r>
            <a:r>
              <a:t>TO</a:t>
            </a:r>
            <a:r>
              <a:rPr spc="133"/>
              <a:t> </a:t>
            </a:r>
            <a:r>
              <a:rPr spc="-7"/>
              <a:t>VETERANS</a:t>
            </a:r>
            <a:r>
              <a:rPr spc="136"/>
              <a:t> </a:t>
            </a:r>
            <a:r>
              <a:t>AND</a:t>
            </a:r>
            <a:r>
              <a:rPr spc="133"/>
              <a:t> </a:t>
            </a:r>
            <a:r>
              <a:rPr spc="-20"/>
              <a:t>SERVICE</a:t>
            </a:r>
            <a:r>
              <a:rPr spc="136"/>
              <a:t> </a:t>
            </a:r>
            <a:r>
              <a:t>MEMBERS,</a:t>
            </a:r>
            <a:r>
              <a:rPr spc="133"/>
              <a:t> </a:t>
            </a:r>
            <a:r>
              <a:t>AN</a:t>
            </a:r>
            <a:r>
              <a:rPr spc="133"/>
              <a:t> </a:t>
            </a:r>
            <a:r>
              <a:t>INTERACTIVE</a:t>
            </a:r>
            <a:r>
              <a:rPr spc="136"/>
              <a:t> </a:t>
            </a:r>
            <a:r>
              <a:t>LED</a:t>
            </a:r>
            <a:r>
              <a:rPr spc="133"/>
              <a:t> </a:t>
            </a:r>
            <a:r>
              <a:rPr spc="-13"/>
              <a:t>WALL, </a:t>
            </a:r>
            <a:r>
              <a:t>AND</a:t>
            </a:r>
            <a:r>
              <a:rPr spc="163"/>
              <a:t> </a:t>
            </a:r>
            <a:r>
              <a:t>A</a:t>
            </a:r>
            <a:r>
              <a:rPr spc="163"/>
              <a:t> </a:t>
            </a:r>
            <a:r>
              <a:t>BOB</a:t>
            </a:r>
            <a:r>
              <a:rPr spc="163"/>
              <a:t> </a:t>
            </a:r>
            <a:r>
              <a:t>HOPE</a:t>
            </a:r>
            <a:r>
              <a:rPr spc="163"/>
              <a:t> </a:t>
            </a:r>
            <a:r>
              <a:t>VIDEO</a:t>
            </a:r>
            <a:r>
              <a:rPr spc="163"/>
              <a:t> </a:t>
            </a:r>
            <a:r>
              <a:rPr spc="-7"/>
              <a:t>KIOSK.</a:t>
            </a:r>
          </a:p>
          <a:p>
            <a:pPr marL="8467" marR="47839">
              <a:lnSpc>
                <a:spcPct val="128600"/>
              </a:lnSpc>
            </a:pPr>
            <a:r>
              <a:t>TOGETHER,</a:t>
            </a:r>
            <a:r>
              <a:rPr spc="117"/>
              <a:t> </a:t>
            </a:r>
            <a:r>
              <a:rPr spc="-23"/>
              <a:t>THESE</a:t>
            </a:r>
            <a:r>
              <a:rPr spc="120"/>
              <a:t> </a:t>
            </a:r>
            <a:r>
              <a:rPr spc="30"/>
              <a:t>INNOVATIONS</a:t>
            </a:r>
            <a:r>
              <a:rPr spc="117"/>
              <a:t> </a:t>
            </a:r>
            <a:r>
              <a:t>WILL</a:t>
            </a:r>
            <a:r>
              <a:rPr spc="120"/>
              <a:t> </a:t>
            </a:r>
            <a:r>
              <a:t>INSPIRE</a:t>
            </a:r>
            <a:r>
              <a:rPr spc="117"/>
              <a:t> </a:t>
            </a:r>
            <a:r>
              <a:t>AND</a:t>
            </a:r>
            <a:r>
              <a:rPr spc="120"/>
              <a:t> </a:t>
            </a:r>
            <a:r>
              <a:t>EDUCATE</a:t>
            </a:r>
            <a:r>
              <a:rPr spc="117"/>
              <a:t> </a:t>
            </a:r>
            <a:r>
              <a:t>THE</a:t>
            </a:r>
            <a:r>
              <a:rPr spc="120"/>
              <a:t> </a:t>
            </a:r>
            <a:r>
              <a:t>PUBLIC</a:t>
            </a:r>
            <a:r>
              <a:rPr spc="117"/>
              <a:t> </a:t>
            </a:r>
            <a:r>
              <a:t>ON</a:t>
            </a:r>
            <a:r>
              <a:rPr spc="120"/>
              <a:t> </a:t>
            </a:r>
            <a:r>
              <a:t>THE</a:t>
            </a:r>
            <a:r>
              <a:rPr spc="117"/>
              <a:t> </a:t>
            </a:r>
            <a:r>
              <a:t>HISTORY</a:t>
            </a:r>
            <a:r>
              <a:rPr spc="120"/>
              <a:t> </a:t>
            </a:r>
            <a:r>
              <a:t>OF</a:t>
            </a:r>
            <a:r>
              <a:rPr spc="117"/>
              <a:t> </a:t>
            </a:r>
            <a:r>
              <a:rPr spc="-7"/>
              <a:t>PATRIOTIC </a:t>
            </a:r>
            <a:r>
              <a:t>HALL</a:t>
            </a:r>
            <a:r>
              <a:rPr spc="140"/>
              <a:t> </a:t>
            </a:r>
            <a:r>
              <a:t>AND</a:t>
            </a:r>
            <a:r>
              <a:rPr spc="140"/>
              <a:t> </a:t>
            </a:r>
            <a:r>
              <a:t>THE</a:t>
            </a:r>
            <a:r>
              <a:rPr spc="143"/>
              <a:t> </a:t>
            </a:r>
            <a:r>
              <a:rPr spc="30"/>
              <a:t>PROFOUND</a:t>
            </a:r>
            <a:r>
              <a:rPr spc="140"/>
              <a:t> </a:t>
            </a:r>
            <a:r>
              <a:t>INFLUENCE</a:t>
            </a:r>
            <a:r>
              <a:rPr spc="140"/>
              <a:t> </a:t>
            </a:r>
            <a:r>
              <a:t>AND</a:t>
            </a:r>
            <a:r>
              <a:rPr spc="143"/>
              <a:t> </a:t>
            </a:r>
            <a:r>
              <a:t>CONTRIBUTIONS</a:t>
            </a:r>
            <a:r>
              <a:rPr spc="140"/>
              <a:t> </a:t>
            </a:r>
            <a:r>
              <a:t>OF</a:t>
            </a:r>
            <a:r>
              <a:rPr spc="140"/>
              <a:t> </a:t>
            </a:r>
            <a:r>
              <a:rPr spc="-7"/>
              <a:t>VETERANS</a:t>
            </a:r>
            <a:r>
              <a:rPr spc="143"/>
              <a:t> </a:t>
            </a:r>
            <a:r>
              <a:rPr spc="-7"/>
              <a:t>ACROSS</a:t>
            </a:r>
            <a:r>
              <a:rPr spc="140"/>
              <a:t> </a:t>
            </a:r>
            <a:r>
              <a:t>LOS</a:t>
            </a:r>
            <a:r>
              <a:rPr spc="140"/>
              <a:t> </a:t>
            </a:r>
            <a:r>
              <a:t>ANGELES</a:t>
            </a:r>
            <a:r>
              <a:rPr spc="143"/>
              <a:t> </a:t>
            </a:r>
            <a:r>
              <a:rPr spc="-7"/>
              <a:t>COUNTY.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99010" y="5084976"/>
            <a:ext cx="3194050" cy="344593"/>
          </a:xfrm>
          <a:prstGeom prst="rect">
            <a:avLst/>
          </a:prstGeom>
        </p:spPr>
        <p:txBody>
          <a:bodyPr vert="horz" wrap="square" lIns="0" tIns="8467" rIns="0" bIns="0" rtlCol="0">
            <a:spAutoFit/>
          </a:bodyPr>
          <a:lstStyle/>
          <a:p>
            <a:pPr algn="ctr">
              <a:lnSpc>
                <a:spcPct val="100000"/>
              </a:lnSpc>
              <a:spcBef>
                <a:spcPts val="67"/>
              </a:spcBef>
            </a:pPr>
            <a:r>
              <a:rPr sz="800" spc="136">
                <a:solidFill>
                  <a:srgbClr val="DAD3BE"/>
                </a:solidFill>
                <a:latin typeface="Palatino Linotype"/>
                <a:cs typeface="Palatino Linotype"/>
              </a:rPr>
              <a:t>Official</a:t>
            </a:r>
            <a:r>
              <a:rPr sz="800" spc="57">
                <a:solidFill>
                  <a:srgbClr val="DAD3BE"/>
                </a:solidFill>
                <a:latin typeface="Palatino Linotype"/>
                <a:cs typeface="Palatino Linotype"/>
              </a:rPr>
              <a:t> </a:t>
            </a:r>
            <a:r>
              <a:rPr sz="800" spc="143">
                <a:solidFill>
                  <a:srgbClr val="DAD3BE"/>
                </a:solidFill>
                <a:latin typeface="Palatino Linotype"/>
                <a:cs typeface="Palatino Linotype"/>
              </a:rPr>
              <a:t>Partner</a:t>
            </a:r>
            <a:r>
              <a:rPr sz="800" spc="57">
                <a:solidFill>
                  <a:srgbClr val="DAD3BE"/>
                </a:solidFill>
                <a:latin typeface="Palatino Linotype"/>
                <a:cs typeface="Palatino Linotype"/>
              </a:rPr>
              <a:t> </a:t>
            </a:r>
            <a:r>
              <a:rPr sz="800" spc="90">
                <a:solidFill>
                  <a:srgbClr val="DAD3BE"/>
                </a:solidFill>
                <a:latin typeface="Palatino Linotype"/>
                <a:cs typeface="Palatino Linotype"/>
              </a:rPr>
              <a:t>Of</a:t>
            </a:r>
            <a:endParaRPr sz="800">
              <a:latin typeface="Palatino Linotype"/>
              <a:cs typeface="Palatino Linotype"/>
            </a:endParaRPr>
          </a:p>
          <a:p>
            <a:pPr algn="ctr">
              <a:lnSpc>
                <a:spcPct val="100000"/>
              </a:lnSpc>
              <a:spcBef>
                <a:spcPts val="657"/>
              </a:spcBef>
            </a:pPr>
            <a:r>
              <a:rPr sz="800">
                <a:solidFill>
                  <a:srgbClr val="DAD3BE"/>
                </a:solidFill>
                <a:latin typeface="Lucida Sans"/>
                <a:cs typeface="Lucida Sans"/>
              </a:rPr>
              <a:t>LA</a:t>
            </a:r>
            <a:r>
              <a:rPr sz="800" spc="-10">
                <a:solidFill>
                  <a:srgbClr val="DAD3BE"/>
                </a:solidFill>
                <a:latin typeface="Lucida Sans"/>
                <a:cs typeface="Lucida Sans"/>
              </a:rPr>
              <a:t> </a:t>
            </a:r>
            <a:r>
              <a:rPr sz="800">
                <a:solidFill>
                  <a:srgbClr val="DAD3BE"/>
                </a:solidFill>
                <a:latin typeface="Lucida Sans"/>
                <a:cs typeface="Lucida Sans"/>
              </a:rPr>
              <a:t>COUNTY</a:t>
            </a:r>
            <a:r>
              <a:rPr sz="800" spc="-7">
                <a:solidFill>
                  <a:srgbClr val="DAD3BE"/>
                </a:solidFill>
                <a:latin typeface="Lucida Sans"/>
                <a:cs typeface="Lucida Sans"/>
              </a:rPr>
              <a:t> </a:t>
            </a:r>
            <a:r>
              <a:rPr sz="800">
                <a:solidFill>
                  <a:srgbClr val="DAD3BE"/>
                </a:solidFill>
                <a:latin typeface="Lucida Sans"/>
                <a:cs typeface="Lucida Sans"/>
              </a:rPr>
              <a:t>DEPARTMENT</a:t>
            </a:r>
            <a:r>
              <a:rPr sz="800" spc="-7">
                <a:solidFill>
                  <a:srgbClr val="DAD3BE"/>
                </a:solidFill>
                <a:latin typeface="Lucida Sans"/>
                <a:cs typeface="Lucida Sans"/>
              </a:rPr>
              <a:t> </a:t>
            </a:r>
            <a:r>
              <a:rPr sz="800">
                <a:solidFill>
                  <a:srgbClr val="DAD3BE"/>
                </a:solidFill>
                <a:latin typeface="Lucida Sans"/>
                <a:cs typeface="Lucida Sans"/>
              </a:rPr>
              <a:t>OF</a:t>
            </a:r>
            <a:r>
              <a:rPr sz="800" spc="-7">
                <a:solidFill>
                  <a:srgbClr val="DAD3BE"/>
                </a:solidFill>
                <a:latin typeface="Lucida Sans"/>
                <a:cs typeface="Lucida Sans"/>
              </a:rPr>
              <a:t> </a:t>
            </a:r>
            <a:r>
              <a:rPr sz="800">
                <a:solidFill>
                  <a:srgbClr val="DAD3BE"/>
                </a:solidFill>
                <a:latin typeface="Lucida Sans"/>
                <a:cs typeface="Lucida Sans"/>
              </a:rPr>
              <a:t>MILITARY</a:t>
            </a:r>
            <a:r>
              <a:rPr sz="800" spc="-10">
                <a:solidFill>
                  <a:srgbClr val="DAD3BE"/>
                </a:solidFill>
                <a:latin typeface="Lucida Sans"/>
                <a:cs typeface="Lucida Sans"/>
              </a:rPr>
              <a:t> </a:t>
            </a:r>
            <a:r>
              <a:rPr sz="800">
                <a:solidFill>
                  <a:srgbClr val="DAD3BE"/>
                </a:solidFill>
                <a:latin typeface="Lucida Sans"/>
                <a:cs typeface="Lucida Sans"/>
              </a:rPr>
              <a:t>AND</a:t>
            </a:r>
            <a:r>
              <a:rPr sz="800" spc="-7">
                <a:solidFill>
                  <a:srgbClr val="DAD3BE"/>
                </a:solidFill>
                <a:latin typeface="Lucida Sans"/>
                <a:cs typeface="Lucida Sans"/>
              </a:rPr>
              <a:t> </a:t>
            </a:r>
            <a:r>
              <a:rPr sz="800">
                <a:solidFill>
                  <a:srgbClr val="DAD3BE"/>
                </a:solidFill>
                <a:latin typeface="Lucida Sans"/>
                <a:cs typeface="Lucida Sans"/>
              </a:rPr>
              <a:t>VETERANS</a:t>
            </a:r>
            <a:r>
              <a:rPr sz="800" spc="-7">
                <a:solidFill>
                  <a:srgbClr val="DAD3BE"/>
                </a:solidFill>
                <a:latin typeface="Lucida Sans"/>
                <a:cs typeface="Lucida Sans"/>
              </a:rPr>
              <a:t> AFFAIRS</a:t>
            </a:r>
            <a:endParaRPr sz="800">
              <a:latin typeface="Lucida Sans"/>
              <a:cs typeface="Lucida Sans"/>
            </a:endParaRPr>
          </a:p>
        </p:txBody>
      </p:sp>
      <p:pic>
        <p:nvPicPr>
          <p:cNvPr id="3" name="object 3"/>
          <p:cNvPicPr/>
          <p:nvPr/>
        </p:nvPicPr>
        <p:blipFill>
          <a:blip r:embed="rId2" cstate="print"/>
          <a:stretch>
            <a:fillRect/>
          </a:stretch>
        </p:blipFill>
        <p:spPr>
          <a:xfrm>
            <a:off x="3261220" y="2002258"/>
            <a:ext cx="5670549" cy="22923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536CF-110F-7EAE-F744-F611F94510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65F3F81-88FD-3C50-F370-19362F3B448C}"/>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E5C4B6F-C22C-092B-FF8D-259721F8A35C}"/>
              </a:ext>
            </a:extLst>
          </p:cNvPr>
          <p:cNvSpPr txBox="1"/>
          <p:nvPr/>
        </p:nvSpPr>
        <p:spPr>
          <a:xfrm>
            <a:off x="2114550" y="2601005"/>
            <a:ext cx="7620000" cy="584775"/>
          </a:xfrm>
          <a:prstGeom prst="rect">
            <a:avLst/>
          </a:prstGeom>
          <a:noFill/>
        </p:spPr>
        <p:txBody>
          <a:bodyPr wrap="square" lIns="91440" tIns="45720" rIns="91440" bIns="45720" rtlCol="0" anchor="t">
            <a:spAutoFit/>
          </a:bodyPr>
          <a:lstStyle/>
          <a:p>
            <a:pPr algn="ctr"/>
            <a:r>
              <a:rPr lang="en-US" sz="3200" b="1">
                <a:solidFill>
                  <a:schemeClr val="bg1"/>
                </a:solidFill>
                <a:latin typeface="Arial Black" panose="020B0604020202020204" pitchFamily="34" charset="0"/>
                <a:ea typeface="Cambria"/>
                <a:cs typeface="Arial Black" panose="020B0604020202020204" pitchFamily="34" charset="0"/>
              </a:rPr>
              <a:t>THANK YOU.</a:t>
            </a:r>
            <a:endParaRPr lang="en-US" sz="3200" b="1">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55773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6A58D-FD04-89A8-6E64-35949B9EFC1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895B99C-D408-1997-58C0-A4E87F1DECED}"/>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8DDF7A2-4D96-32E0-3D1E-5EAB6E08CCF8}"/>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Intake Center Report (AWS)</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sp>
        <p:nvSpPr>
          <p:cNvPr id="6" name="TextBox 5">
            <a:extLst>
              <a:ext uri="{FF2B5EF4-FFF2-40B4-BE49-F238E27FC236}">
                <a16:creationId xmlns:a16="http://schemas.microsoft.com/office/drawing/2014/main" id="{416B7155-3280-56C3-1CD2-7688F725F280}"/>
              </a:ext>
            </a:extLst>
          </p:cNvPr>
          <p:cNvSpPr txBox="1"/>
          <p:nvPr/>
        </p:nvSpPr>
        <p:spPr>
          <a:xfrm>
            <a:off x="844686" y="1716046"/>
            <a:ext cx="3980722" cy="400110"/>
          </a:xfrm>
          <a:prstGeom prst="rect">
            <a:avLst/>
          </a:prstGeom>
          <a:noFill/>
        </p:spPr>
        <p:txBody>
          <a:bodyPr wrap="square" lIns="91440" tIns="45720" rIns="91440" bIns="45720" rtlCol="0" anchor="t">
            <a:spAutoFit/>
          </a:bodyPr>
          <a:lstStyle/>
          <a:p>
            <a:r>
              <a:rPr lang="en-US" sz="2000" b="1">
                <a:latin typeface="Arial" panose="020B0604020202020204" pitchFamily="34" charset="0"/>
                <a:ea typeface="Cambria"/>
                <a:cs typeface="Arial" panose="020B0604020202020204" pitchFamily="34" charset="0"/>
              </a:rPr>
              <a:t>Call Center Engagement</a:t>
            </a:r>
          </a:p>
        </p:txBody>
      </p:sp>
      <p:sp>
        <p:nvSpPr>
          <p:cNvPr id="7" name="TextBox 6">
            <a:extLst>
              <a:ext uri="{FF2B5EF4-FFF2-40B4-BE49-F238E27FC236}">
                <a16:creationId xmlns:a16="http://schemas.microsoft.com/office/drawing/2014/main" id="{FADDD3CC-CF60-9D5C-BB27-05D8517D0281}"/>
              </a:ext>
            </a:extLst>
          </p:cNvPr>
          <p:cNvSpPr txBox="1"/>
          <p:nvPr/>
        </p:nvSpPr>
        <p:spPr>
          <a:xfrm>
            <a:off x="902138" y="2033303"/>
            <a:ext cx="5200348" cy="1015663"/>
          </a:xfrm>
          <a:prstGeom prst="rect">
            <a:avLst/>
          </a:prstGeom>
          <a:noFill/>
        </p:spPr>
        <p:txBody>
          <a:bodyPr wrap="square" lIns="91440" tIns="45720" rIns="91440" bIns="45720" rtlCol="0" anchor="t">
            <a:spAutoFit/>
          </a:bodyPr>
          <a:lstStyle/>
          <a:p>
            <a:pPr marL="285750" indent="-285750">
              <a:buFont typeface="Wingdings"/>
              <a:buChar char="§"/>
            </a:pPr>
            <a:r>
              <a:rPr lang="en-US" sz="2000">
                <a:latin typeface="Arial"/>
                <a:ea typeface="Cambria"/>
                <a:cs typeface="Arial"/>
              </a:rPr>
              <a:t>Contacts handled: 918</a:t>
            </a:r>
            <a:endParaRPr lang="en-US" sz="2000">
              <a:latin typeface="Arial" panose="020B0604020202020204" pitchFamily="34" charset="0"/>
              <a:ea typeface="Cambria"/>
              <a:cs typeface="Arial" panose="020B0604020202020204" pitchFamily="34" charset="0"/>
            </a:endParaRPr>
          </a:p>
          <a:p>
            <a:pPr marL="285750" indent="-285750">
              <a:buFont typeface="Wingdings"/>
              <a:buChar char="§"/>
            </a:pPr>
            <a:r>
              <a:rPr lang="en-US" sz="2000">
                <a:latin typeface="Arial"/>
                <a:ea typeface="Cambria"/>
                <a:cs typeface="Arial"/>
              </a:rPr>
              <a:t>Agent answer rate: 80.30%</a:t>
            </a:r>
          </a:p>
          <a:p>
            <a:pPr marL="285750" indent="-285750">
              <a:buFont typeface="Wingdings"/>
              <a:buChar char="§"/>
            </a:pPr>
            <a:r>
              <a:rPr lang="en-US" sz="2000">
                <a:latin typeface="Arial"/>
                <a:ea typeface="Cambria"/>
                <a:cs typeface="Arial"/>
              </a:rPr>
              <a:t>Average agent interaction time: 3:23 min</a:t>
            </a:r>
          </a:p>
        </p:txBody>
      </p:sp>
      <p:pic>
        <p:nvPicPr>
          <p:cNvPr id="8" name="Picture 7">
            <a:extLst>
              <a:ext uri="{FF2B5EF4-FFF2-40B4-BE49-F238E27FC236}">
                <a16:creationId xmlns:a16="http://schemas.microsoft.com/office/drawing/2014/main" id="{8E95B5B9-845A-A99B-F6B3-6FE32702832C}"/>
              </a:ext>
            </a:extLst>
          </p:cNvPr>
          <p:cNvPicPr>
            <a:picLocks noChangeAspect="1"/>
          </p:cNvPicPr>
          <p:nvPr/>
        </p:nvPicPr>
        <p:blipFill>
          <a:blip r:embed="rId3"/>
          <a:stretch>
            <a:fillRect/>
          </a:stretch>
        </p:blipFill>
        <p:spPr>
          <a:xfrm>
            <a:off x="579093" y="1828330"/>
            <a:ext cx="170943" cy="161446"/>
          </a:xfrm>
          <a:prstGeom prst="rect">
            <a:avLst/>
          </a:prstGeom>
        </p:spPr>
      </p:pic>
      <p:sp>
        <p:nvSpPr>
          <p:cNvPr id="9" name="TextBox 8">
            <a:extLst>
              <a:ext uri="{FF2B5EF4-FFF2-40B4-BE49-F238E27FC236}">
                <a16:creationId xmlns:a16="http://schemas.microsoft.com/office/drawing/2014/main" id="{B139A07A-8D25-7D1F-E32F-74DC1912F2B8}"/>
              </a:ext>
            </a:extLst>
          </p:cNvPr>
          <p:cNvSpPr txBox="1"/>
          <p:nvPr/>
        </p:nvSpPr>
        <p:spPr>
          <a:xfrm>
            <a:off x="844686" y="3785252"/>
            <a:ext cx="3980722" cy="400110"/>
          </a:xfrm>
          <a:prstGeom prst="rect">
            <a:avLst/>
          </a:prstGeom>
          <a:noFill/>
        </p:spPr>
        <p:txBody>
          <a:bodyPr wrap="square" lIns="91440" tIns="45720" rIns="91440" bIns="45720" rtlCol="0" anchor="t">
            <a:spAutoFit/>
          </a:bodyPr>
          <a:lstStyle/>
          <a:p>
            <a:r>
              <a:rPr lang="en-US" sz="2000" b="1">
                <a:latin typeface="Arial" panose="020B0604020202020204" pitchFamily="34" charset="0"/>
                <a:ea typeface="Cambria"/>
                <a:cs typeface="Arial" panose="020B0604020202020204" pitchFamily="34" charset="0"/>
              </a:rPr>
              <a:t>Call Center Efficiency</a:t>
            </a:r>
          </a:p>
        </p:txBody>
      </p:sp>
      <p:sp>
        <p:nvSpPr>
          <p:cNvPr id="10" name="TextBox 9">
            <a:extLst>
              <a:ext uri="{FF2B5EF4-FFF2-40B4-BE49-F238E27FC236}">
                <a16:creationId xmlns:a16="http://schemas.microsoft.com/office/drawing/2014/main" id="{88B65CA9-6AAF-25F8-AD24-426FF7CA62E1}"/>
              </a:ext>
            </a:extLst>
          </p:cNvPr>
          <p:cNvSpPr txBox="1"/>
          <p:nvPr/>
        </p:nvSpPr>
        <p:spPr>
          <a:xfrm>
            <a:off x="902138" y="4149330"/>
            <a:ext cx="6079822" cy="1323439"/>
          </a:xfrm>
          <a:prstGeom prst="rect">
            <a:avLst/>
          </a:prstGeom>
          <a:noFill/>
        </p:spPr>
        <p:txBody>
          <a:bodyPr wrap="square" lIns="91440" tIns="45720" rIns="91440" bIns="45720" rtlCol="0" anchor="t">
            <a:spAutoFit/>
          </a:bodyPr>
          <a:lstStyle/>
          <a:p>
            <a:pPr marL="285750" indent="-285750">
              <a:buFont typeface="Wingdings"/>
              <a:buChar char="§"/>
            </a:pPr>
            <a:r>
              <a:rPr lang="en-US" sz="2000">
                <a:latin typeface="Arial"/>
                <a:ea typeface="Cambria"/>
                <a:cs typeface="Arial"/>
              </a:rPr>
              <a:t>Agent callback (missed calls): 108 </a:t>
            </a:r>
          </a:p>
          <a:p>
            <a:pPr marL="285750" indent="-285750">
              <a:buFont typeface="Wingdings"/>
              <a:buChar char="§"/>
            </a:pPr>
            <a:r>
              <a:rPr lang="en-US" sz="2000">
                <a:latin typeface="Arial"/>
                <a:ea typeface="Cambria"/>
                <a:cs typeface="Arial"/>
              </a:rPr>
              <a:t>Agent callback connection rate: 94.43%</a:t>
            </a:r>
          </a:p>
          <a:p>
            <a:pPr marL="285750" indent="-285750">
              <a:buFont typeface="Wingdings"/>
              <a:buChar char="§"/>
            </a:pPr>
            <a:r>
              <a:rPr lang="en-US" sz="2000">
                <a:latin typeface="Arial"/>
                <a:ea typeface="Cambria"/>
                <a:cs typeface="Arial"/>
              </a:rPr>
              <a:t>Average agent callback interaction time: 2:51  min</a:t>
            </a:r>
          </a:p>
          <a:p>
            <a:pPr marL="285750" indent="-285750">
              <a:buFont typeface="Wingdings"/>
              <a:buChar char="§"/>
            </a:pPr>
            <a:r>
              <a:rPr lang="en-US" sz="2000">
                <a:latin typeface="Arial"/>
                <a:ea typeface="Cambria"/>
                <a:cs typeface="Arial"/>
              </a:rPr>
              <a:t>Agent callback non-connect: 74</a:t>
            </a:r>
            <a:endParaRPr lang="en-US" sz="2000">
              <a:latin typeface="Arial" panose="020B0604020202020204" pitchFamily="34"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3DAF4D41-0547-BF38-51EE-CC2D89E98EA8}"/>
              </a:ext>
            </a:extLst>
          </p:cNvPr>
          <p:cNvPicPr>
            <a:picLocks noChangeAspect="1"/>
          </p:cNvPicPr>
          <p:nvPr/>
        </p:nvPicPr>
        <p:blipFill>
          <a:blip r:embed="rId3"/>
          <a:stretch>
            <a:fillRect/>
          </a:stretch>
        </p:blipFill>
        <p:spPr>
          <a:xfrm>
            <a:off x="579093" y="3888043"/>
            <a:ext cx="170943" cy="161446"/>
          </a:xfrm>
          <a:prstGeom prst="rect">
            <a:avLst/>
          </a:prstGeom>
        </p:spPr>
      </p:pic>
      <p:pic>
        <p:nvPicPr>
          <p:cNvPr id="4" name="Picture 3">
            <a:extLst>
              <a:ext uri="{FF2B5EF4-FFF2-40B4-BE49-F238E27FC236}">
                <a16:creationId xmlns:a16="http://schemas.microsoft.com/office/drawing/2014/main" id="{CC5E5BBC-A650-E1AB-0549-03D10DB78F9E}"/>
              </a:ext>
            </a:extLst>
          </p:cNvPr>
          <p:cNvPicPr>
            <a:picLocks noChangeAspect="1"/>
          </p:cNvPicPr>
          <p:nvPr/>
        </p:nvPicPr>
        <p:blipFill>
          <a:blip r:embed="rId4"/>
          <a:stretch>
            <a:fillRect/>
          </a:stretch>
        </p:blipFill>
        <p:spPr>
          <a:xfrm>
            <a:off x="6977605" y="1711968"/>
            <a:ext cx="4969398" cy="3752368"/>
          </a:xfrm>
          <a:prstGeom prst="rect">
            <a:avLst/>
          </a:prstGeom>
        </p:spPr>
      </p:pic>
    </p:spTree>
    <p:extLst>
      <p:ext uri="{BB962C8B-B14F-4D97-AF65-F5344CB8AC3E}">
        <p14:creationId xmlns:p14="http://schemas.microsoft.com/office/powerpoint/2010/main" val="245700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E29C-BACC-C686-67CF-5ABC90173CA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BDEA7A-B16C-CA49-C6A1-7FD665417726}"/>
              </a:ext>
            </a:extLst>
          </p:cNvPr>
          <p:cNvPicPr/>
          <p:nvPr/>
        </p:nvPicPr>
        <p:blipFill>
          <a:blip r:embed="rId3"/>
          <a:srcRect/>
          <a:stretch/>
        </p:blipFill>
        <p:spPr>
          <a:xfrm>
            <a:off x="806" y="-4838"/>
            <a:ext cx="12192000" cy="6858000"/>
          </a:xfrm>
          <a:prstGeom prst="rect">
            <a:avLst/>
          </a:prstGeom>
        </p:spPr>
      </p:pic>
      <p:sp>
        <p:nvSpPr>
          <p:cNvPr id="2" name="TextBox 1">
            <a:extLst>
              <a:ext uri="{FF2B5EF4-FFF2-40B4-BE49-F238E27FC236}">
                <a16:creationId xmlns:a16="http://schemas.microsoft.com/office/drawing/2014/main" id="{EAD497E9-DF9E-2139-9493-52DBBC86D165}"/>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Justice-Involved Program</a:t>
            </a:r>
          </a:p>
        </p:txBody>
      </p:sp>
      <p:sp>
        <p:nvSpPr>
          <p:cNvPr id="6" name="TextBox 5">
            <a:extLst>
              <a:ext uri="{FF2B5EF4-FFF2-40B4-BE49-F238E27FC236}">
                <a16:creationId xmlns:a16="http://schemas.microsoft.com/office/drawing/2014/main" id="{05A225F1-6DE4-5F08-CA84-05B5C5F63F99}"/>
              </a:ext>
            </a:extLst>
          </p:cNvPr>
          <p:cNvSpPr txBox="1"/>
          <p:nvPr/>
        </p:nvSpPr>
        <p:spPr>
          <a:xfrm>
            <a:off x="844686" y="1561808"/>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July Highlights</a:t>
            </a:r>
          </a:p>
        </p:txBody>
      </p:sp>
      <p:sp>
        <p:nvSpPr>
          <p:cNvPr id="7" name="TextBox 6">
            <a:extLst>
              <a:ext uri="{FF2B5EF4-FFF2-40B4-BE49-F238E27FC236}">
                <a16:creationId xmlns:a16="http://schemas.microsoft.com/office/drawing/2014/main" id="{C3EDA9D4-DECA-C74C-50C8-B7B75BF51426}"/>
              </a:ext>
            </a:extLst>
          </p:cNvPr>
          <p:cNvSpPr txBox="1"/>
          <p:nvPr/>
        </p:nvSpPr>
        <p:spPr>
          <a:xfrm>
            <a:off x="166104" y="1961403"/>
            <a:ext cx="7088287" cy="4955203"/>
          </a:xfrm>
          <a:prstGeom prst="rect">
            <a:avLst/>
          </a:prstGeom>
          <a:noFill/>
        </p:spPr>
        <p:txBody>
          <a:bodyPr wrap="square" lIns="91440" tIns="45720" rIns="91440" bIns="45720" rtlCol="0" anchor="t">
            <a:spAutoFit/>
          </a:bodyPr>
          <a:lstStyle/>
          <a:p>
            <a:endParaRPr lang="en-US" sz="1600" b="1">
              <a:latin typeface="Arial" panose="020B0604020202020204" pitchFamily="34" charset="0"/>
              <a:ea typeface="Calibri"/>
              <a:cs typeface="Arial" panose="020B0604020202020204" pitchFamily="34" charset="0"/>
            </a:endParaRPr>
          </a:p>
          <a:p>
            <a:pPr marL="285750" indent="-285750">
              <a:buFont typeface="Wingdings,Sans-Serif" panose="05000000000000000000" pitchFamily="2" charset="2"/>
              <a:buChar char="§"/>
            </a:pPr>
            <a:r>
              <a:rPr lang="en-US" sz="1300" b="1">
                <a:latin typeface="Arial"/>
                <a:ea typeface="Calibri"/>
                <a:cs typeface="Arial"/>
              </a:rPr>
              <a:t>Program Updates</a:t>
            </a:r>
          </a:p>
          <a:p>
            <a:pPr marL="285750" indent="-285750">
              <a:buFont typeface="Wingdings,Sans-Serif" panose="05000000000000000000" pitchFamily="2" charset="2"/>
              <a:buChar char="§"/>
            </a:pPr>
            <a:endParaRPr lang="en-US" sz="1300" b="1">
              <a:latin typeface="Arial"/>
              <a:ea typeface="Calibri"/>
              <a:cs typeface="Arial"/>
            </a:endParaRPr>
          </a:p>
          <a:p>
            <a:pPr lvl="1">
              <a:buFont typeface="Arial" panose="05000000000000000000" pitchFamily="2" charset="2"/>
              <a:buChar char="•"/>
            </a:pPr>
            <a:r>
              <a:rPr lang="en-US" sz="1400" b="1">
                <a:ea typeface="+mn-lt"/>
                <a:cs typeface="+mn-lt"/>
              </a:rPr>
              <a:t>CCJCC Subcommittee Ad Hocs Convened</a:t>
            </a:r>
            <a:r>
              <a:rPr lang="en-US" sz="1400">
                <a:ea typeface="+mn-lt"/>
                <a:cs typeface="+mn-lt"/>
              </a:rPr>
              <a:t>: Advanced VTC standardization and JIV identification strategies through interagency collaboration.</a:t>
            </a:r>
          </a:p>
          <a:p>
            <a:pPr lvl="1">
              <a:buFont typeface="Arial" panose="05000000000000000000" pitchFamily="2" charset="2"/>
              <a:buChar char="•"/>
            </a:pPr>
            <a:endParaRPr lang="en-US" sz="1400"/>
          </a:p>
          <a:p>
            <a:pPr lvl="1">
              <a:buFont typeface="Arial" panose="05000000000000000000" pitchFamily="2" charset="2"/>
              <a:buChar char="•"/>
            </a:pPr>
            <a:r>
              <a:rPr lang="en-US" sz="1400" b="1">
                <a:ea typeface="+mn-lt"/>
                <a:cs typeface="+mn-lt"/>
              </a:rPr>
              <a:t>Court Standardization</a:t>
            </a:r>
            <a:r>
              <a:rPr lang="en-US" sz="1400">
                <a:ea typeface="+mn-lt"/>
                <a:cs typeface="+mn-lt"/>
              </a:rPr>
              <a:t>: MVA shared sample MOUs and protocols; DA and PD reviewing policies; court engagement initiated.</a:t>
            </a:r>
            <a:endParaRPr lang="en-US" sz="1400"/>
          </a:p>
          <a:p>
            <a:pPr lvl="1">
              <a:buFont typeface="Arial" panose="05000000000000000000" pitchFamily="2" charset="2"/>
              <a:buChar char="•"/>
            </a:pPr>
            <a:endParaRPr lang="en-US" sz="1400">
              <a:ea typeface="+mn-lt"/>
              <a:cs typeface="+mn-lt"/>
            </a:endParaRPr>
          </a:p>
          <a:p>
            <a:pPr lvl="1">
              <a:buFont typeface="Arial" panose="05000000000000000000" pitchFamily="2" charset="2"/>
              <a:buChar char="•"/>
            </a:pPr>
            <a:r>
              <a:rPr lang="en-US" sz="1400" b="1">
                <a:ea typeface="+mn-lt"/>
                <a:cs typeface="+mn-lt"/>
              </a:rPr>
              <a:t>Veteran Identification</a:t>
            </a:r>
            <a:r>
              <a:rPr lang="en-US" sz="1400">
                <a:ea typeface="+mn-lt"/>
                <a:cs typeface="+mn-lt"/>
              </a:rPr>
              <a:t>: LASD signage coordination underway; MIL-100 expansion in progress; digital submission options explored.</a:t>
            </a:r>
          </a:p>
          <a:p>
            <a:pPr lvl="1">
              <a:buFont typeface="Arial" panose="05000000000000000000" pitchFamily="2" charset="2"/>
              <a:buChar char="•"/>
            </a:pPr>
            <a:endParaRPr lang="en-US" sz="1400"/>
          </a:p>
          <a:p>
            <a:pPr lvl="1">
              <a:buFont typeface="Arial" panose="05000000000000000000" pitchFamily="2" charset="2"/>
              <a:buChar char="•"/>
            </a:pPr>
            <a:r>
              <a:rPr lang="en-US" sz="1400" b="1">
                <a:ea typeface="+mn-lt"/>
                <a:cs typeface="+mn-lt"/>
              </a:rPr>
              <a:t>Custody Data Deep Dive</a:t>
            </a:r>
            <a:r>
              <a:rPr lang="en-US" sz="1400">
                <a:ea typeface="+mn-lt"/>
                <a:cs typeface="+mn-lt"/>
              </a:rPr>
              <a:t>: JIV Division identified 565 veterans in custody countywide from January to June 2025.</a:t>
            </a:r>
            <a:endParaRPr lang="en-US" sz="1400"/>
          </a:p>
          <a:p>
            <a:pPr lvl="1">
              <a:buFont typeface="Arial" panose="05000000000000000000" pitchFamily="2" charset="2"/>
              <a:buChar char="•"/>
            </a:pPr>
            <a:endParaRPr lang="en-US" sz="1400">
              <a:ea typeface="+mn-lt"/>
              <a:cs typeface="+mn-lt"/>
            </a:endParaRPr>
          </a:p>
          <a:p>
            <a:pPr lvl="1">
              <a:buFont typeface="Arial" panose="05000000000000000000" pitchFamily="2" charset="2"/>
              <a:buChar char="•"/>
            </a:pPr>
            <a:r>
              <a:rPr lang="en-US" sz="1400" b="1">
                <a:ea typeface="+mn-lt"/>
                <a:cs typeface="+mn-lt"/>
              </a:rPr>
              <a:t>Direct Services</a:t>
            </a:r>
            <a:r>
              <a:rPr lang="en-US" sz="1400">
                <a:ea typeface="+mn-lt"/>
                <a:cs typeface="+mn-lt"/>
              </a:rPr>
              <a:t>: JIV Division visited 87 veterans in custody in July and assisted 3 veterans with court referrals to treatment and housing.</a:t>
            </a:r>
            <a:endParaRPr lang="en-US" sz="1400"/>
          </a:p>
          <a:p>
            <a:pPr lvl="1" indent="-285750">
              <a:buFont typeface="Wingdings,Sans-Serif" panose="05000000000000000000" pitchFamily="2" charset="2"/>
              <a:buChar char="§"/>
            </a:pPr>
            <a:endParaRPr lang="en-US"/>
          </a:p>
          <a:p>
            <a:pPr lvl="1" indent="-285750">
              <a:buFont typeface="Wingdings,Sans-Serif" panose="05000000000000000000" pitchFamily="2" charset="2"/>
              <a:buChar char="§"/>
            </a:pPr>
            <a:endParaRPr lang="en-US" sz="1300"/>
          </a:p>
          <a:p>
            <a:pPr marL="285750" indent="-285750">
              <a:buFont typeface="Wingdings" panose="05000000000000000000" pitchFamily="2" charset="2"/>
              <a:buChar char="§"/>
            </a:pPr>
            <a:endParaRPr lang="en-US" sz="1300"/>
          </a:p>
          <a:p>
            <a:pPr marL="742950" lvl="1" indent="-285750">
              <a:buFont typeface="Wingdings" panose="05000000000000000000" pitchFamily="2" charset="2"/>
              <a:buChar char="§"/>
            </a:pPr>
            <a:endParaRPr lang="en-US"/>
          </a:p>
          <a:p>
            <a:pPr marL="742950" lvl="1" indent="-285750">
              <a:buFont typeface="Arial,Sans-Serif"/>
              <a:buChar char="•"/>
            </a:pPr>
            <a:endParaRPr lang="en-US" sz="1600">
              <a:latin typeface="Arial" panose="020B0604020202020204" pitchFamily="34" charset="0"/>
              <a:ea typeface="Calibri"/>
              <a:cs typeface="Arial" panose="020B0604020202020204" pitchFamily="34" charset="0"/>
            </a:endParaRPr>
          </a:p>
        </p:txBody>
      </p:sp>
      <p:pic>
        <p:nvPicPr>
          <p:cNvPr id="8" name="Picture 7">
            <a:extLst>
              <a:ext uri="{FF2B5EF4-FFF2-40B4-BE49-F238E27FC236}">
                <a16:creationId xmlns:a16="http://schemas.microsoft.com/office/drawing/2014/main" id="{8D3D2A55-5355-5C2B-61E7-C9BD9106D0CB}"/>
              </a:ext>
            </a:extLst>
          </p:cNvPr>
          <p:cNvPicPr>
            <a:picLocks noChangeAspect="1"/>
          </p:cNvPicPr>
          <p:nvPr/>
        </p:nvPicPr>
        <p:blipFill>
          <a:blip r:embed="rId4"/>
          <a:stretch>
            <a:fillRect/>
          </a:stretch>
        </p:blipFill>
        <p:spPr>
          <a:xfrm>
            <a:off x="579093" y="1674092"/>
            <a:ext cx="170943" cy="161446"/>
          </a:xfrm>
          <a:prstGeom prst="rect">
            <a:avLst/>
          </a:prstGeom>
        </p:spPr>
      </p:pic>
      <p:sp>
        <p:nvSpPr>
          <p:cNvPr id="4" name="TextBox 3">
            <a:extLst>
              <a:ext uri="{FF2B5EF4-FFF2-40B4-BE49-F238E27FC236}">
                <a16:creationId xmlns:a16="http://schemas.microsoft.com/office/drawing/2014/main" id="{E9B047CA-7A05-0F95-B842-9EB164B55C45}"/>
              </a:ext>
            </a:extLst>
          </p:cNvPr>
          <p:cNvSpPr txBox="1"/>
          <p:nvPr/>
        </p:nvSpPr>
        <p:spPr>
          <a:xfrm>
            <a:off x="7544948" y="5125336"/>
            <a:ext cx="41950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rial"/>
                <a:ea typeface="Calibri"/>
                <a:cs typeface="Arial"/>
              </a:rPr>
              <a:t>Caption: </a:t>
            </a:r>
            <a:r>
              <a:rPr lang="en-US" sz="1100">
                <a:ea typeface="+mn-lt"/>
                <a:cs typeface="+mn-lt"/>
              </a:rPr>
              <a:t>Senator Bob Archuleta and Assemblymember Pilar Schiavo visited Clara Shortridge Foltz Criminal Justice Center to see the Justice-Involved Veterans team in action.  </a:t>
            </a:r>
            <a:br>
              <a:rPr lang="en-US" sz="1100">
                <a:ea typeface="+mn-lt"/>
                <a:cs typeface="+mn-lt"/>
              </a:rPr>
            </a:br>
            <a:br>
              <a:rPr lang="en-US" sz="1100">
                <a:ea typeface="+mn-lt"/>
                <a:cs typeface="+mn-lt"/>
              </a:rPr>
            </a:br>
            <a:endParaRPr lang="en-US" sz="1100">
              <a:ea typeface="+mn-lt"/>
              <a:cs typeface="+mn-lt"/>
            </a:endParaRPr>
          </a:p>
        </p:txBody>
      </p:sp>
      <p:pic>
        <p:nvPicPr>
          <p:cNvPr id="13" name="Picture 12">
            <a:extLst>
              <a:ext uri="{FF2B5EF4-FFF2-40B4-BE49-F238E27FC236}">
                <a16:creationId xmlns:a16="http://schemas.microsoft.com/office/drawing/2014/main" id="{E1EA09A5-0F38-0199-FB71-C79BB7B8414C}"/>
              </a:ext>
            </a:extLst>
          </p:cNvPr>
          <p:cNvPicPr>
            <a:picLocks noChangeAspect="1"/>
          </p:cNvPicPr>
          <p:nvPr/>
        </p:nvPicPr>
        <p:blipFill>
          <a:blip r:embed="rId4"/>
          <a:stretch>
            <a:fillRect/>
          </a:stretch>
        </p:blipFill>
        <p:spPr>
          <a:xfrm>
            <a:off x="7247005" y="5128715"/>
            <a:ext cx="170943" cy="161446"/>
          </a:xfrm>
          <a:prstGeom prst="rect">
            <a:avLst/>
          </a:prstGeom>
        </p:spPr>
      </p:pic>
      <p:pic>
        <p:nvPicPr>
          <p:cNvPr id="9" name="Picture 8">
            <a:extLst>
              <a:ext uri="{FF2B5EF4-FFF2-40B4-BE49-F238E27FC236}">
                <a16:creationId xmlns:a16="http://schemas.microsoft.com/office/drawing/2014/main" id="{9A6FDE05-8205-A9F5-BD43-AF406AF2FF07}"/>
              </a:ext>
            </a:extLst>
          </p:cNvPr>
          <p:cNvPicPr>
            <a:picLocks noChangeAspect="1"/>
          </p:cNvPicPr>
          <p:nvPr/>
        </p:nvPicPr>
        <p:blipFill>
          <a:blip r:embed="rId5"/>
          <a:stretch>
            <a:fillRect/>
          </a:stretch>
        </p:blipFill>
        <p:spPr>
          <a:xfrm>
            <a:off x="7326899" y="1966783"/>
            <a:ext cx="4478581" cy="2924434"/>
          </a:xfrm>
          <a:prstGeom prst="rect">
            <a:avLst/>
          </a:prstGeom>
        </p:spPr>
      </p:pic>
    </p:spTree>
    <p:extLst>
      <p:ext uri="{BB962C8B-B14F-4D97-AF65-F5344CB8AC3E}">
        <p14:creationId xmlns:p14="http://schemas.microsoft.com/office/powerpoint/2010/main" val="2665208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3A28-7E7D-3EC2-ED02-40137A41644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FFFB523-9C5B-076C-85E0-B9BBC35A35C5}"/>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66F6CAF-FF63-9754-23A7-DF0CE9A91064}"/>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Justice-Involved Program</a:t>
            </a:r>
          </a:p>
        </p:txBody>
      </p:sp>
      <p:pic>
        <p:nvPicPr>
          <p:cNvPr id="6" name="Picture 5">
            <a:extLst>
              <a:ext uri="{FF2B5EF4-FFF2-40B4-BE49-F238E27FC236}">
                <a16:creationId xmlns:a16="http://schemas.microsoft.com/office/drawing/2014/main" id="{B5194833-C7AF-699D-6D38-E30FF10DC5C9}"/>
              </a:ext>
            </a:extLst>
          </p:cNvPr>
          <p:cNvPicPr>
            <a:picLocks noChangeAspect="1"/>
          </p:cNvPicPr>
          <p:nvPr/>
        </p:nvPicPr>
        <p:blipFill>
          <a:blip r:embed="rId4"/>
          <a:stretch>
            <a:fillRect/>
          </a:stretch>
        </p:blipFill>
        <p:spPr>
          <a:xfrm>
            <a:off x="7031793" y="1670701"/>
            <a:ext cx="4886482" cy="3666501"/>
          </a:xfrm>
          <a:prstGeom prst="rect">
            <a:avLst/>
          </a:prstGeom>
        </p:spPr>
      </p:pic>
      <p:sp>
        <p:nvSpPr>
          <p:cNvPr id="7" name="TextBox 6">
            <a:extLst>
              <a:ext uri="{FF2B5EF4-FFF2-40B4-BE49-F238E27FC236}">
                <a16:creationId xmlns:a16="http://schemas.microsoft.com/office/drawing/2014/main" id="{B38C455F-1B39-A561-2575-9D2FC75A1866}"/>
              </a:ext>
            </a:extLst>
          </p:cNvPr>
          <p:cNvSpPr txBox="1"/>
          <p:nvPr/>
        </p:nvSpPr>
        <p:spPr>
          <a:xfrm>
            <a:off x="7120327" y="5446426"/>
            <a:ext cx="46719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Caption: TWIN TOWERS CORRECTIONAL FACILITY – T272-F (MOH VETERANS)</a:t>
            </a:r>
          </a:p>
          <a:p>
            <a:pPr algn="l"/>
            <a:endParaRPr lang="en-US"/>
          </a:p>
        </p:txBody>
      </p:sp>
      <p:pic>
        <p:nvPicPr>
          <p:cNvPr id="9" name="Picture 8">
            <a:extLst>
              <a:ext uri="{FF2B5EF4-FFF2-40B4-BE49-F238E27FC236}">
                <a16:creationId xmlns:a16="http://schemas.microsoft.com/office/drawing/2014/main" id="{5FD1ED4D-2A66-E27D-0A21-427E47878F4D}"/>
              </a:ext>
            </a:extLst>
          </p:cNvPr>
          <p:cNvPicPr>
            <a:picLocks noChangeAspect="1"/>
          </p:cNvPicPr>
          <p:nvPr/>
        </p:nvPicPr>
        <p:blipFill>
          <a:blip r:embed="rId5"/>
          <a:stretch>
            <a:fillRect/>
          </a:stretch>
        </p:blipFill>
        <p:spPr>
          <a:xfrm>
            <a:off x="6943621" y="5530345"/>
            <a:ext cx="170943" cy="161446"/>
          </a:xfrm>
          <a:prstGeom prst="rect">
            <a:avLst/>
          </a:prstGeom>
        </p:spPr>
      </p:pic>
      <p:sp>
        <p:nvSpPr>
          <p:cNvPr id="4" name="TextBox 3">
            <a:extLst>
              <a:ext uri="{FF2B5EF4-FFF2-40B4-BE49-F238E27FC236}">
                <a16:creationId xmlns:a16="http://schemas.microsoft.com/office/drawing/2014/main" id="{754876A0-8B7B-E4B4-04B8-2358F95B045C}"/>
              </a:ext>
            </a:extLst>
          </p:cNvPr>
          <p:cNvSpPr txBox="1"/>
          <p:nvPr/>
        </p:nvSpPr>
        <p:spPr>
          <a:xfrm>
            <a:off x="327378" y="5147733"/>
            <a:ext cx="5334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*Updates are based on the information received from LASD </a:t>
            </a:r>
          </a:p>
        </p:txBody>
      </p:sp>
      <p:pic>
        <p:nvPicPr>
          <p:cNvPr id="3" name="Picture 2">
            <a:extLst>
              <a:ext uri="{FF2B5EF4-FFF2-40B4-BE49-F238E27FC236}">
                <a16:creationId xmlns:a16="http://schemas.microsoft.com/office/drawing/2014/main" id="{EA1A3BE8-9057-9BED-6280-F7EB66809CE1}"/>
              </a:ext>
            </a:extLst>
          </p:cNvPr>
          <p:cNvPicPr>
            <a:picLocks noChangeAspect="1"/>
          </p:cNvPicPr>
          <p:nvPr/>
        </p:nvPicPr>
        <p:blipFill>
          <a:blip r:embed="rId6"/>
          <a:stretch>
            <a:fillRect/>
          </a:stretch>
        </p:blipFill>
        <p:spPr>
          <a:xfrm>
            <a:off x="229326" y="1669941"/>
            <a:ext cx="6444552" cy="3227524"/>
          </a:xfrm>
          <a:prstGeom prst="rect">
            <a:avLst/>
          </a:prstGeom>
        </p:spPr>
      </p:pic>
    </p:spTree>
    <p:extLst>
      <p:ext uri="{BB962C8B-B14F-4D97-AF65-F5344CB8AC3E}">
        <p14:creationId xmlns:p14="http://schemas.microsoft.com/office/powerpoint/2010/main" val="289574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A670-C6FF-191C-DFED-2B0CA46276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6B42CC-E3F6-59F6-9C32-2FD05EA5DB92}"/>
              </a:ext>
            </a:extLst>
          </p:cNvPr>
          <p:cNvPicPr/>
          <p:nvPr/>
        </p:nvPicPr>
        <p:blipFill>
          <a:blip r:embed="rId2"/>
          <a:srcRect/>
          <a:stretch/>
        </p:blipFill>
        <p:spPr>
          <a:xfrm>
            <a:off x="0" y="-264796"/>
            <a:ext cx="12192000" cy="7055922"/>
          </a:xfrm>
          <a:prstGeom prst="rect">
            <a:avLst/>
          </a:prstGeom>
        </p:spPr>
      </p:pic>
      <p:sp>
        <p:nvSpPr>
          <p:cNvPr id="2" name="TextBox 1">
            <a:extLst>
              <a:ext uri="{FF2B5EF4-FFF2-40B4-BE49-F238E27FC236}">
                <a16:creationId xmlns:a16="http://schemas.microsoft.com/office/drawing/2014/main" id="{C733C90D-DC67-28AC-1823-A4871F3E7B1F}"/>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rPr>
              <a:t>Indigent Burial Program</a:t>
            </a:r>
          </a:p>
        </p:txBody>
      </p:sp>
      <p:sp>
        <p:nvSpPr>
          <p:cNvPr id="6" name="TextBox 5">
            <a:extLst>
              <a:ext uri="{FF2B5EF4-FFF2-40B4-BE49-F238E27FC236}">
                <a16:creationId xmlns:a16="http://schemas.microsoft.com/office/drawing/2014/main" id="{626E508A-1DA1-86E8-4BFE-500BDD84B5AB}"/>
              </a:ext>
            </a:extLst>
          </p:cNvPr>
          <p:cNvSpPr txBox="1"/>
          <p:nvPr/>
        </p:nvSpPr>
        <p:spPr>
          <a:xfrm>
            <a:off x="844686" y="1716046"/>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Breakdown</a:t>
            </a:r>
          </a:p>
        </p:txBody>
      </p:sp>
      <p:sp>
        <p:nvSpPr>
          <p:cNvPr id="7" name="TextBox 6">
            <a:extLst>
              <a:ext uri="{FF2B5EF4-FFF2-40B4-BE49-F238E27FC236}">
                <a16:creationId xmlns:a16="http://schemas.microsoft.com/office/drawing/2014/main" id="{C034E7AF-C513-75AF-8B48-067C425E92BC}"/>
              </a:ext>
            </a:extLst>
          </p:cNvPr>
          <p:cNvSpPr txBox="1"/>
          <p:nvPr/>
        </p:nvSpPr>
        <p:spPr>
          <a:xfrm>
            <a:off x="902138" y="2180128"/>
            <a:ext cx="4936802" cy="1938992"/>
          </a:xfrm>
          <a:prstGeom prst="rect">
            <a:avLst/>
          </a:prstGeom>
          <a:noFill/>
        </p:spPr>
        <p:txBody>
          <a:bodyPr wrap="square" lIns="91440" tIns="45720" rIns="91440" bIns="45720" rtlCol="0" anchor="t">
            <a:spAutoFit/>
          </a:bodyPr>
          <a:lstStyle/>
          <a:p>
            <a:pPr marL="285750" indent="-285750">
              <a:buFont typeface="Wingdings" panose="020B0604020202020204" pitchFamily="34" charset="0"/>
              <a:buChar char="§"/>
            </a:pPr>
            <a:r>
              <a:rPr lang="en-US" sz="2000" b="1">
                <a:latin typeface="Arial"/>
                <a:ea typeface="Cambria"/>
                <a:cs typeface="Arial"/>
              </a:rPr>
              <a:t>Burial Program Activity: 4</a:t>
            </a:r>
            <a:r>
              <a:rPr lang="en-US" sz="2000">
                <a:latin typeface="Arial"/>
                <a:ea typeface="Cambria"/>
                <a:cs typeface="Arial"/>
              </a:rPr>
              <a:t> referrals from Los Angeles County Department of Medical Examiner </a:t>
            </a:r>
            <a:br>
              <a:rPr lang="en-US" sz="2000">
                <a:latin typeface="Arial" panose="020B0604020202020204" pitchFamily="34" charset="0"/>
                <a:ea typeface="Cambria"/>
                <a:cs typeface="Arial" panose="020B0604020202020204" pitchFamily="34" charset="0"/>
              </a:rPr>
            </a:br>
            <a:endParaRPr lang="en-US" sz="2800">
              <a:latin typeface="Arial" panose="020B0604020202020204" pitchFamily="34" charset="0"/>
              <a:cs typeface="Arial" panose="020B0604020202020204" pitchFamily="34" charset="0"/>
            </a:endParaRPr>
          </a:p>
          <a:p>
            <a:pPr algn="l"/>
            <a:r>
              <a:rPr lang="en-US" sz="1600">
                <a:latin typeface="Arial"/>
                <a:ea typeface="Cambria"/>
                <a:cs typeface="Arial"/>
              </a:rPr>
              <a:t>*Monetary awards posted 35-45 days after formal claim submittal</a:t>
            </a:r>
          </a:p>
        </p:txBody>
      </p:sp>
      <p:pic>
        <p:nvPicPr>
          <p:cNvPr id="8" name="Picture 7">
            <a:extLst>
              <a:ext uri="{FF2B5EF4-FFF2-40B4-BE49-F238E27FC236}">
                <a16:creationId xmlns:a16="http://schemas.microsoft.com/office/drawing/2014/main" id="{58909B62-7BDD-E1A1-305B-37AA3BE4750E}"/>
              </a:ext>
            </a:extLst>
          </p:cNvPr>
          <p:cNvPicPr>
            <a:picLocks noChangeAspect="1"/>
          </p:cNvPicPr>
          <p:nvPr/>
        </p:nvPicPr>
        <p:blipFill>
          <a:blip r:embed="rId3"/>
          <a:stretch>
            <a:fillRect/>
          </a:stretch>
        </p:blipFill>
        <p:spPr>
          <a:xfrm>
            <a:off x="579093" y="1828330"/>
            <a:ext cx="170943" cy="161446"/>
          </a:xfrm>
          <a:prstGeom prst="rect">
            <a:avLst/>
          </a:prstGeom>
        </p:spPr>
      </p:pic>
      <p:pic>
        <p:nvPicPr>
          <p:cNvPr id="9" name="Picture 8" descr="Chart, bar chart&#10;&#10;AI-generated content may be incorrect.">
            <a:extLst>
              <a:ext uri="{FF2B5EF4-FFF2-40B4-BE49-F238E27FC236}">
                <a16:creationId xmlns:a16="http://schemas.microsoft.com/office/drawing/2014/main" id="{2A421B02-53DD-AE43-D445-9056207CC7FD}"/>
              </a:ext>
            </a:extLst>
          </p:cNvPr>
          <p:cNvPicPr>
            <a:picLocks noChangeAspect="1"/>
          </p:cNvPicPr>
          <p:nvPr/>
        </p:nvPicPr>
        <p:blipFill>
          <a:blip r:embed="rId4"/>
          <a:stretch>
            <a:fillRect/>
          </a:stretch>
        </p:blipFill>
        <p:spPr>
          <a:xfrm>
            <a:off x="5835555" y="1628917"/>
            <a:ext cx="5968621" cy="3588793"/>
          </a:xfrm>
          <a:prstGeom prst="rect">
            <a:avLst/>
          </a:prstGeom>
        </p:spPr>
      </p:pic>
    </p:spTree>
    <p:extLst>
      <p:ext uri="{BB962C8B-B14F-4D97-AF65-F5344CB8AC3E}">
        <p14:creationId xmlns:p14="http://schemas.microsoft.com/office/powerpoint/2010/main" val="78094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a:extLst>
            <a:ext uri="{FF2B5EF4-FFF2-40B4-BE49-F238E27FC236}">
              <a16:creationId xmlns:a16="http://schemas.microsoft.com/office/drawing/2014/main" id="{A6C02FA4-FCA7-5CEE-AD1E-F59E1F22530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4294E7C-120B-8A8A-7068-4C93D22B6986}"/>
              </a:ext>
            </a:extLst>
          </p:cNvPr>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E7455B1-A7EC-FB06-CB44-A6BB03F368BD}"/>
              </a:ext>
            </a:extLst>
          </p:cNvPr>
          <p:cNvSpPr txBox="1"/>
          <p:nvPr/>
        </p:nvSpPr>
        <p:spPr>
          <a:xfrm>
            <a:off x="1182428" y="489798"/>
            <a:ext cx="8986141" cy="646331"/>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u="none" strike="noStrike" kern="1200" cap="none" spc="0" normalizeH="0" baseline="0" noProof="0">
                <a:ln>
                  <a:noFill/>
                </a:ln>
                <a:solidFill>
                  <a:schemeClr val="bg1"/>
                </a:solidFill>
                <a:effectLst/>
                <a:uLnTx/>
                <a:uFillTx/>
                <a:latin typeface="Arial Black" panose="020B0604020202020204" pitchFamily="34" charset="0"/>
                <a:ea typeface="Cambria" panose="02040503050406030204" pitchFamily="18" charset="0"/>
                <a:cs typeface="Arial Black" panose="020B0604020202020204" pitchFamily="34" charset="0"/>
              </a:rPr>
              <a:t>1807 Program</a:t>
            </a:r>
          </a:p>
        </p:txBody>
      </p:sp>
      <p:pic>
        <p:nvPicPr>
          <p:cNvPr id="8" name="Picture 7">
            <a:extLst>
              <a:ext uri="{FF2B5EF4-FFF2-40B4-BE49-F238E27FC236}">
                <a16:creationId xmlns:a16="http://schemas.microsoft.com/office/drawing/2014/main" id="{9A93937E-88DA-E94B-9A8C-17B4FE5773AA}"/>
              </a:ext>
            </a:extLst>
          </p:cNvPr>
          <p:cNvPicPr>
            <a:picLocks noChangeAspect="1"/>
          </p:cNvPicPr>
          <p:nvPr/>
        </p:nvPicPr>
        <p:blipFill>
          <a:blip r:embed="rId4"/>
          <a:stretch>
            <a:fillRect/>
          </a:stretch>
        </p:blipFill>
        <p:spPr>
          <a:xfrm>
            <a:off x="488619" y="3656413"/>
            <a:ext cx="170943" cy="161446"/>
          </a:xfrm>
          <a:prstGeom prst="rect">
            <a:avLst/>
          </a:prstGeom>
        </p:spPr>
      </p:pic>
      <p:graphicFrame>
        <p:nvGraphicFramePr>
          <p:cNvPr id="4" name="Table 3">
            <a:extLst>
              <a:ext uri="{FF2B5EF4-FFF2-40B4-BE49-F238E27FC236}">
                <a16:creationId xmlns:a16="http://schemas.microsoft.com/office/drawing/2014/main" id="{115FECA7-E5A1-C00E-FAEA-E90DF84B2168}"/>
              </a:ext>
            </a:extLst>
          </p:cNvPr>
          <p:cNvGraphicFramePr>
            <a:graphicFrameLocks noGrp="1"/>
          </p:cNvGraphicFramePr>
          <p:nvPr>
            <p:extLst>
              <p:ext uri="{D42A27DB-BD31-4B8C-83A1-F6EECF244321}">
                <p14:modId xmlns:p14="http://schemas.microsoft.com/office/powerpoint/2010/main" val="3591966912"/>
              </p:ext>
            </p:extLst>
          </p:nvPr>
        </p:nvGraphicFramePr>
        <p:xfrm>
          <a:off x="399142" y="1608666"/>
          <a:ext cx="6420001" cy="1469671"/>
        </p:xfrm>
        <a:graphic>
          <a:graphicData uri="http://schemas.openxmlformats.org/drawingml/2006/table">
            <a:tbl>
              <a:tblPr bandRow="1">
                <a:tableStyleId>{5C22544A-7EE6-4342-B048-85BDC9FD1C3A}</a:tableStyleId>
              </a:tblPr>
              <a:tblGrid>
                <a:gridCol w="5454934">
                  <a:extLst>
                    <a:ext uri="{9D8B030D-6E8A-4147-A177-3AD203B41FA5}">
                      <a16:colId xmlns:a16="http://schemas.microsoft.com/office/drawing/2014/main" val="3875665324"/>
                    </a:ext>
                  </a:extLst>
                </a:gridCol>
                <a:gridCol w="965067">
                  <a:extLst>
                    <a:ext uri="{9D8B030D-6E8A-4147-A177-3AD203B41FA5}">
                      <a16:colId xmlns:a16="http://schemas.microsoft.com/office/drawing/2014/main" val="3401273215"/>
                    </a:ext>
                  </a:extLst>
                </a:gridCol>
              </a:tblGrid>
              <a:tr h="357116">
                <a:tc gridSpan="2">
                  <a:txBody>
                    <a:bodyPr/>
                    <a:lstStyle/>
                    <a:p>
                      <a:pPr algn="ctr" rtl="0" fontAlgn="base">
                        <a:lnSpc>
                          <a:spcPts val="2025"/>
                        </a:lnSpc>
                      </a:pPr>
                      <a:r>
                        <a:rPr lang="en-US" b="1">
                          <a:solidFill>
                            <a:srgbClr val="FFFFFF"/>
                          </a:solidFill>
                          <a:effectLst/>
                          <a:latin typeface="Arial"/>
                        </a:rPr>
                        <a:t>September Breakdown</a:t>
                      </a:r>
                    </a:p>
                  </a:txBody>
                  <a:tcPr marL="96012" marR="96012" marT="48006" marB="48006">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40005" cap="flat" cmpd="sng" algn="ctr">
                      <a:solidFill>
                        <a:srgbClr val="FFFFFF"/>
                      </a:solidFill>
                      <a:prstDash val="solid"/>
                      <a:round/>
                      <a:headEnd type="none" w="med" len="med"/>
                      <a:tailEnd type="none" w="med" len="med"/>
                    </a:lnB>
                    <a:solidFill>
                      <a:srgbClr val="156082"/>
                    </a:solidFill>
                  </a:tcPr>
                </a:tc>
                <a:tc hMerge="1">
                  <a:txBody>
                    <a:bodyPr/>
                    <a:lstStyle/>
                    <a:p>
                      <a:endParaRPr lang="en-US"/>
                    </a:p>
                  </a:txBody>
                  <a:tcPr/>
                </a:tc>
                <a:extLst>
                  <a:ext uri="{0D108BD9-81ED-4DB2-BD59-A6C34878D82A}">
                    <a16:rowId xmlns:a16="http://schemas.microsoft.com/office/drawing/2014/main" val="1246712602"/>
                  </a:ext>
                </a:extLst>
              </a:tr>
              <a:tr h="494469">
                <a:tc>
                  <a:txBody>
                    <a:bodyPr/>
                    <a:lstStyle/>
                    <a:p>
                      <a:pPr rtl="0" fontAlgn="base">
                        <a:lnSpc>
                          <a:spcPts val="1800"/>
                        </a:lnSpc>
                      </a:pPr>
                      <a:r>
                        <a:rPr lang="en-US" b="0">
                          <a:effectLst/>
                          <a:latin typeface="Arial"/>
                        </a:rPr>
                        <a:t>Military Verification and Referral Form (MC05)</a:t>
                      </a:r>
                    </a:p>
                  </a:txBody>
                  <a:tcPr marL="96012" marR="96012" marT="48006" marB="48006"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4000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7EAED"/>
                    </a:solidFill>
                  </a:tcPr>
                </a:tc>
                <a:tc>
                  <a:txBody>
                    <a:bodyPr/>
                    <a:lstStyle/>
                    <a:p>
                      <a:pPr algn="ctr"/>
                      <a:r>
                        <a:rPr lang="en-US">
                          <a:latin typeface="Arial"/>
                        </a:rPr>
                        <a:t>95</a:t>
                      </a:r>
                    </a:p>
                  </a:txBody>
                  <a:tcPr anchor="ctr">
                    <a:lnL w="13335" cap="flat" cmpd="sng" algn="ctr">
                      <a:solidFill>
                        <a:srgbClr val="FFFFFF"/>
                      </a:solidFill>
                      <a:prstDash val="solid"/>
                      <a:round/>
                      <a:headEnd type="none" w="med" len="med"/>
                      <a:tailEnd type="none" w="med" len="med"/>
                    </a:lnL>
                    <a:lnT w="40005" cap="flat" cmpd="sng" algn="ctr">
                      <a:solidFill>
                        <a:srgbClr val="FFFFFF"/>
                      </a:solidFill>
                      <a:prstDash val="solid"/>
                      <a:round/>
                      <a:headEnd type="none" w="med" len="med"/>
                      <a:tailEnd type="none" w="med" len="med"/>
                    </a:lnT>
                    <a:solidFill>
                      <a:srgbClr val="E7EAED"/>
                    </a:solidFill>
                  </a:tcPr>
                </a:tc>
                <a:extLst>
                  <a:ext uri="{0D108BD9-81ED-4DB2-BD59-A6C34878D82A}">
                    <a16:rowId xmlns:a16="http://schemas.microsoft.com/office/drawing/2014/main" val="1763024691"/>
                  </a:ext>
                </a:extLst>
              </a:tr>
              <a:tr h="618086">
                <a:tc>
                  <a:txBody>
                    <a:bodyPr/>
                    <a:lstStyle/>
                    <a:p>
                      <a:pPr lvl="0">
                        <a:lnSpc>
                          <a:spcPts val="1800"/>
                        </a:lnSpc>
                        <a:buNone/>
                      </a:pPr>
                      <a:r>
                        <a:rPr lang="en-US" sz="1800" b="0" i="0" u="none" strike="noStrike" noProof="0">
                          <a:solidFill>
                            <a:srgbClr val="000000"/>
                          </a:solidFill>
                          <a:effectLst/>
                          <a:latin typeface="Arial"/>
                        </a:rPr>
                        <a:t>Qualified Claims Processed </a:t>
                      </a:r>
                    </a:p>
                    <a:p>
                      <a:pPr lvl="0">
                        <a:lnSpc>
                          <a:spcPts val="1800"/>
                        </a:lnSpc>
                        <a:buNone/>
                      </a:pPr>
                      <a:r>
                        <a:rPr lang="en-US" sz="1800" b="0" i="0" u="none" strike="noStrike" noProof="0">
                          <a:solidFill>
                            <a:srgbClr val="000000"/>
                          </a:solidFill>
                          <a:effectLst/>
                          <a:latin typeface="Arial"/>
                        </a:rPr>
                        <a:t>(VA Form 21-526M)</a:t>
                      </a:r>
                      <a:endParaRPr lang="en-US" sz="1800" b="0">
                        <a:latin typeface="Arial"/>
                      </a:endParaRPr>
                    </a:p>
                  </a:txBody>
                  <a:tcPr marL="96012" marR="96012" marT="48006" marB="48006">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CD2D8"/>
                    </a:solidFill>
                  </a:tcPr>
                </a:tc>
                <a:tc>
                  <a:txBody>
                    <a:bodyPr/>
                    <a:lstStyle/>
                    <a:p>
                      <a:pPr algn="ctr"/>
                      <a:r>
                        <a:rPr lang="en-US">
                          <a:latin typeface="Arial"/>
                        </a:rPr>
                        <a:t>0</a:t>
                      </a:r>
                    </a:p>
                  </a:txBody>
                  <a:tcPr>
                    <a:lnL w="13335" cap="flat" cmpd="sng" algn="ctr">
                      <a:solidFill>
                        <a:srgbClr val="FFFFFF"/>
                      </a:solidFill>
                      <a:prstDash val="solid"/>
                      <a:round/>
                      <a:headEnd type="none" w="med" len="med"/>
                      <a:tailEnd type="none" w="med" len="med"/>
                    </a:lnL>
                    <a:solidFill>
                      <a:srgbClr val="CCD2D8"/>
                    </a:solidFill>
                  </a:tcPr>
                </a:tc>
                <a:extLst>
                  <a:ext uri="{0D108BD9-81ED-4DB2-BD59-A6C34878D82A}">
                    <a16:rowId xmlns:a16="http://schemas.microsoft.com/office/drawing/2014/main" val="3920905791"/>
                  </a:ext>
                </a:extLst>
              </a:tr>
            </a:tbl>
          </a:graphicData>
        </a:graphic>
      </p:graphicFrame>
      <p:sp>
        <p:nvSpPr>
          <p:cNvPr id="10" name="TextBox 9">
            <a:extLst>
              <a:ext uri="{FF2B5EF4-FFF2-40B4-BE49-F238E27FC236}">
                <a16:creationId xmlns:a16="http://schemas.microsoft.com/office/drawing/2014/main" id="{070D7B65-0801-C71E-273A-E2D70E67AD59}"/>
              </a:ext>
            </a:extLst>
          </p:cNvPr>
          <p:cNvSpPr txBox="1"/>
          <p:nvPr/>
        </p:nvSpPr>
        <p:spPr>
          <a:xfrm>
            <a:off x="741329" y="4190719"/>
            <a:ext cx="5984433" cy="1569660"/>
          </a:xfrm>
          <a:prstGeom prst="rect">
            <a:avLst/>
          </a:prstGeom>
          <a:noFill/>
        </p:spPr>
        <p:txBody>
          <a:bodyPr wrap="square" lIns="91440" tIns="45720" rIns="91440" bIns="45720" rtlCol="0" anchor="t">
            <a:spAutoFit/>
          </a:bodyPr>
          <a:lstStyle/>
          <a:p>
            <a:r>
              <a:rPr lang="en-US" sz="1600" b="1">
                <a:latin typeface="Arial"/>
                <a:ea typeface="Calibri" panose="020F0502020204030204"/>
                <a:cs typeface="Arial"/>
              </a:rPr>
              <a:t>Current Focus: </a:t>
            </a:r>
          </a:p>
          <a:p>
            <a:pPr marL="285750" indent="-285750">
              <a:buFont typeface="Wingdings" panose="05000000000000000000" pitchFamily="2" charset="2"/>
              <a:buChar char="§"/>
            </a:pPr>
            <a:r>
              <a:rPr lang="en-US" sz="1600">
                <a:latin typeface="Arial"/>
                <a:ea typeface="Cambria"/>
                <a:cs typeface="Arial"/>
              </a:rPr>
              <a:t>Outreach to DPSS Veterans – MVA flyer will be mailed to DPSS households reporting a veteran by September 12, 2025</a:t>
            </a:r>
          </a:p>
          <a:p>
            <a:pPr marL="285750" indent="-285750">
              <a:buFont typeface="Wingdings" panose="05000000000000000000" pitchFamily="2" charset="2"/>
              <a:buChar char="§"/>
            </a:pPr>
            <a:r>
              <a:rPr lang="en-US" sz="1600">
                <a:latin typeface="Arial"/>
                <a:ea typeface="Cambria"/>
                <a:cs typeface="Arial"/>
              </a:rPr>
              <a:t>Increase claims for Veteran Medi-Cal applicants/beneficiaries</a:t>
            </a:r>
            <a:endParaRPr lang="en-US"/>
          </a:p>
          <a:p>
            <a:pPr marL="285750" indent="-285750">
              <a:buFont typeface="Wingdings" panose="05000000000000000000" pitchFamily="2" charset="2"/>
              <a:buChar char="§"/>
            </a:pPr>
            <a:endParaRPr lang="en-US" sz="1600">
              <a:latin typeface="Arial"/>
              <a:ea typeface="Calibri"/>
              <a:cs typeface="Arial"/>
            </a:endParaRPr>
          </a:p>
        </p:txBody>
      </p:sp>
      <p:sp>
        <p:nvSpPr>
          <p:cNvPr id="11" name="TextBox 10">
            <a:extLst>
              <a:ext uri="{FF2B5EF4-FFF2-40B4-BE49-F238E27FC236}">
                <a16:creationId xmlns:a16="http://schemas.microsoft.com/office/drawing/2014/main" id="{EA94BDB1-CE14-6872-F036-111EDF5975E7}"/>
              </a:ext>
            </a:extLst>
          </p:cNvPr>
          <p:cNvSpPr txBox="1"/>
          <p:nvPr/>
        </p:nvSpPr>
        <p:spPr>
          <a:xfrm>
            <a:off x="745562" y="3546483"/>
            <a:ext cx="5763067" cy="646331"/>
          </a:xfrm>
          <a:prstGeom prst="rect">
            <a:avLst/>
          </a:prstGeom>
          <a:noFill/>
        </p:spPr>
        <p:txBody>
          <a:bodyPr wrap="square" lIns="91440" tIns="45720" rIns="91440" bIns="45720" rtlCol="0" anchor="t">
            <a:spAutoFit/>
          </a:bodyPr>
          <a:lstStyle/>
          <a:p>
            <a:r>
              <a:rPr lang="en-US" b="1">
                <a:latin typeface="Arial"/>
                <a:ea typeface="Calibri" panose="020F0502020204030204"/>
                <a:cs typeface="Arial"/>
              </a:rPr>
              <a:t>MVA Partnership with the Department of Public Social Services (DPSS)</a:t>
            </a:r>
          </a:p>
        </p:txBody>
      </p:sp>
      <p:pic>
        <p:nvPicPr>
          <p:cNvPr id="3" name="Picture 2">
            <a:extLst>
              <a:ext uri="{FF2B5EF4-FFF2-40B4-BE49-F238E27FC236}">
                <a16:creationId xmlns:a16="http://schemas.microsoft.com/office/drawing/2014/main" id="{38921935-B078-2756-DE6B-0ECA529DD508}"/>
              </a:ext>
            </a:extLst>
          </p:cNvPr>
          <p:cNvPicPr>
            <a:picLocks noChangeAspect="1"/>
          </p:cNvPicPr>
          <p:nvPr/>
        </p:nvPicPr>
        <p:blipFill>
          <a:blip r:embed="rId5"/>
          <a:stretch>
            <a:fillRect/>
          </a:stretch>
        </p:blipFill>
        <p:spPr>
          <a:xfrm>
            <a:off x="7098507" y="2493169"/>
            <a:ext cx="4733925" cy="2466975"/>
          </a:xfrm>
          <a:prstGeom prst="rect">
            <a:avLst/>
          </a:prstGeom>
        </p:spPr>
      </p:pic>
    </p:spTree>
    <p:extLst>
      <p:ext uri="{BB962C8B-B14F-4D97-AF65-F5344CB8AC3E}">
        <p14:creationId xmlns:p14="http://schemas.microsoft.com/office/powerpoint/2010/main" val="1961926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FB69-5049-94AE-9114-F759200055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FB97FC-615E-B0C6-F7B9-F749636D3017}"/>
              </a:ext>
            </a:extLst>
          </p:cNvPr>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2861659-EC3F-D5AF-717F-72E73A1F5554}"/>
              </a:ext>
            </a:extLst>
          </p:cNvPr>
          <p:cNvSpPr txBox="1"/>
          <p:nvPr/>
        </p:nvSpPr>
        <p:spPr>
          <a:xfrm>
            <a:off x="1182428" y="489798"/>
            <a:ext cx="8986141" cy="707886"/>
          </a:xfrm>
          <a:prstGeom prst="rect">
            <a:avLst/>
          </a:prstGeom>
          <a:noFill/>
        </p:spPr>
        <p:txBody>
          <a:bodyPr wrap="square" lIns="91440" tIns="45720" rIns="91440" bIns="45720" rtlCol="0" anchor="t">
            <a:spAutoFit/>
          </a:bodyPr>
          <a:lstStyle/>
          <a:p>
            <a:r>
              <a:rPr lang="en-US" sz="4000" b="1">
                <a:solidFill>
                  <a:schemeClr val="bg1"/>
                </a:solidFill>
                <a:latin typeface="Arial Black" panose="020B0604020202020204" pitchFamily="34" charset="0"/>
                <a:ea typeface="Cambria"/>
                <a:cs typeface="Arial Black" panose="020B0604020202020204" pitchFamily="34" charset="0"/>
              </a:rPr>
              <a:t>Homeless Services Division</a:t>
            </a:r>
            <a:endParaRPr lang="en-US" sz="4000" b="1">
              <a:solidFill>
                <a:schemeClr val="bg1"/>
              </a:solidFill>
              <a:latin typeface="Arial Black" panose="020B0604020202020204" pitchFamily="34" charset="0"/>
              <a:ea typeface="Cambria" panose="02040503050406030204" pitchFamily="18" charset="0"/>
              <a:cs typeface="Arial Black" panose="020B0604020202020204" pitchFamily="34" charset="0"/>
            </a:endParaRPr>
          </a:p>
        </p:txBody>
      </p:sp>
      <p:sp>
        <p:nvSpPr>
          <p:cNvPr id="6" name="TextBox 5">
            <a:extLst>
              <a:ext uri="{FF2B5EF4-FFF2-40B4-BE49-F238E27FC236}">
                <a16:creationId xmlns:a16="http://schemas.microsoft.com/office/drawing/2014/main" id="{80623D47-D9CF-C047-A920-8767B5D3AB33}"/>
              </a:ext>
            </a:extLst>
          </p:cNvPr>
          <p:cNvSpPr txBox="1"/>
          <p:nvPr/>
        </p:nvSpPr>
        <p:spPr>
          <a:xfrm>
            <a:off x="1057928" y="1474512"/>
            <a:ext cx="3980722" cy="400110"/>
          </a:xfrm>
          <a:prstGeom prst="rect">
            <a:avLst/>
          </a:prstGeom>
          <a:noFill/>
        </p:spPr>
        <p:txBody>
          <a:bodyPr wrap="square" lIns="91440" tIns="45720" rIns="91440" bIns="45720" rtlCol="0" anchor="t">
            <a:spAutoFit/>
          </a:bodyPr>
          <a:lstStyle/>
          <a:p>
            <a:r>
              <a:rPr lang="en-US" sz="2000" b="1">
                <a:latin typeface="Arial"/>
                <a:ea typeface="Cambria"/>
                <a:cs typeface="Arial"/>
              </a:rPr>
              <a:t>September Breakdown</a:t>
            </a:r>
          </a:p>
        </p:txBody>
      </p:sp>
      <p:sp>
        <p:nvSpPr>
          <p:cNvPr id="7" name="TextBox 6">
            <a:extLst>
              <a:ext uri="{FF2B5EF4-FFF2-40B4-BE49-F238E27FC236}">
                <a16:creationId xmlns:a16="http://schemas.microsoft.com/office/drawing/2014/main" id="{424AA911-EA1A-EB6E-674B-900BE55EE239}"/>
              </a:ext>
            </a:extLst>
          </p:cNvPr>
          <p:cNvSpPr txBox="1"/>
          <p:nvPr/>
        </p:nvSpPr>
        <p:spPr>
          <a:xfrm>
            <a:off x="832361" y="1888050"/>
            <a:ext cx="5567097" cy="4216539"/>
          </a:xfrm>
          <a:prstGeom prst="rect">
            <a:avLst/>
          </a:prstGeom>
          <a:noFill/>
        </p:spPr>
        <p:txBody>
          <a:bodyPr wrap="square" lIns="91440" tIns="45720" rIns="91440" bIns="45720" rtlCol="0" anchor="t">
            <a:spAutoFit/>
          </a:bodyPr>
          <a:lstStyle/>
          <a:p>
            <a:pPr marL="342900" indent="-342900" algn="l">
              <a:buFont typeface="Wingdings" panose="05000000000000000000" pitchFamily="2" charset="2"/>
              <a:buChar char="§"/>
            </a:pPr>
            <a:r>
              <a:rPr lang="en-US" sz="2000" b="1">
                <a:latin typeface="Arial"/>
                <a:ea typeface="Cambria"/>
                <a:cs typeface="Arial"/>
              </a:rPr>
              <a:t>Homeless Veterans Served*: 69</a:t>
            </a:r>
          </a:p>
          <a:p>
            <a:pPr marL="342900" indent="-342900">
              <a:buFont typeface="Wingdings" panose="05000000000000000000" pitchFamily="2" charset="2"/>
              <a:buChar char="§"/>
            </a:pPr>
            <a:r>
              <a:rPr lang="en-US" sz="2000" b="1">
                <a:latin typeface="Arial"/>
                <a:ea typeface="Cambria"/>
                <a:cs typeface="Arial"/>
              </a:rPr>
              <a:t>Claims filed in September 2025: 93</a:t>
            </a:r>
            <a:endParaRPr lang="en-US" sz="2000">
              <a:latin typeface="Arial"/>
              <a:ea typeface="Cambria"/>
              <a:cs typeface="Arial"/>
            </a:endParaRPr>
          </a:p>
          <a:p>
            <a:pPr marL="342900" indent="-342900">
              <a:buFont typeface="Wingdings" panose="05000000000000000000" pitchFamily="2" charset="2"/>
              <a:buChar char="§"/>
            </a:pPr>
            <a:r>
              <a:rPr lang="en-US" sz="2000" b="1">
                <a:latin typeface="Arial"/>
                <a:ea typeface="Cambria"/>
                <a:cs typeface="Arial"/>
              </a:rPr>
              <a:t>Outreach and Partner Collaboration:</a:t>
            </a:r>
            <a:endParaRPr lang="en-US" sz="2000">
              <a:latin typeface="Arial"/>
              <a:ea typeface="Cambria"/>
              <a:cs typeface="Arial"/>
            </a:endParaRPr>
          </a:p>
          <a:p>
            <a:pPr marL="800100" lvl="1" indent="-342900">
              <a:buFont typeface="Wingdings" panose="05000000000000000000" pitchFamily="2" charset="2"/>
              <a:buChar char="§"/>
            </a:pPr>
            <a:r>
              <a:rPr lang="en-US" sz="1600">
                <a:solidFill>
                  <a:srgbClr val="000000"/>
                </a:solidFill>
                <a:latin typeface="Arial"/>
                <a:ea typeface="Cambria"/>
                <a:cs typeface="Arial"/>
              </a:rPr>
              <a:t>Housing Navigation Kick-Off Meeting with Providers</a:t>
            </a:r>
            <a:endParaRPr lang="en-US" sz="1600">
              <a:solidFill>
                <a:srgbClr val="000000"/>
              </a:solidFill>
              <a:latin typeface="Arial"/>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r>
              <a:rPr lang="en-US" sz="1600">
                <a:solidFill>
                  <a:srgbClr val="000000"/>
                </a:solidFill>
                <a:latin typeface="Arial"/>
                <a:ea typeface="Cambria"/>
                <a:cs typeface="Arial"/>
              </a:rPr>
              <a:t>9/11 Remembrance Day – City of Hawthorne</a:t>
            </a:r>
            <a:endParaRPr lang="en-US" sz="1600">
              <a:solidFill>
                <a:srgbClr val="000000"/>
              </a:solidFill>
              <a:latin typeface="Arial" panose="020B0604020202020204" pitchFamily="34" charset="0"/>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r>
              <a:rPr lang="en-US" sz="1600">
                <a:solidFill>
                  <a:srgbClr val="000000"/>
                </a:solidFill>
                <a:latin typeface="Arial"/>
                <a:ea typeface="Cambria"/>
                <a:cs typeface="Arial"/>
              </a:rPr>
              <a:t>Resource Connect Day – Pico x Union</a:t>
            </a:r>
            <a:endParaRPr lang="en-US" sz="1600">
              <a:solidFill>
                <a:srgbClr val="000000"/>
              </a:solidFill>
              <a:latin typeface="Arial" panose="020B0604020202020204" pitchFamily="34" charset="0"/>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r>
              <a:rPr lang="en-US" sz="1600">
                <a:solidFill>
                  <a:srgbClr val="000000"/>
                </a:solidFill>
                <a:latin typeface="Arial"/>
                <a:ea typeface="Cambria"/>
                <a:cs typeface="Arial"/>
              </a:rPr>
              <a:t>Vet-Pledge</a:t>
            </a:r>
            <a:endParaRPr lang="en-US" sz="1600">
              <a:solidFill>
                <a:srgbClr val="000000"/>
              </a:solidFill>
              <a:latin typeface="Arial" panose="020B0604020202020204" pitchFamily="34" charset="0"/>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r>
              <a:rPr lang="en-US" sz="1600">
                <a:latin typeface="Arial"/>
                <a:ea typeface="Cambria"/>
                <a:cs typeface="Arial"/>
              </a:rPr>
              <a:t>SPA 4 HUD-VASH Lease-Up Event</a:t>
            </a:r>
            <a:endParaRPr lang="en-US" sz="1600">
              <a:latin typeface="Arial" panose="020B0604020202020204" pitchFamily="34" charset="0"/>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r>
              <a:rPr lang="en-US" sz="1600">
                <a:solidFill>
                  <a:srgbClr val="000000"/>
                </a:solidFill>
                <a:latin typeface="Arial"/>
                <a:ea typeface="Cambria"/>
                <a:cs typeface="Arial"/>
              </a:rPr>
              <a:t>LEAP Meeting – Community Partners</a:t>
            </a:r>
            <a:endParaRPr lang="en-US" sz="1600">
              <a:solidFill>
                <a:srgbClr val="000000"/>
              </a:solidFill>
              <a:latin typeface="Arial" panose="020B0604020202020204" pitchFamily="34" charset="0"/>
              <a:ea typeface="Cambria" panose="02040503050406030204" pitchFamily="18" charset="0"/>
              <a:cs typeface="Arial" panose="020B0604020202020204" pitchFamily="34" charset="0"/>
            </a:endParaRPr>
          </a:p>
          <a:p>
            <a:pPr marL="800100" lvl="1" indent="-342900">
              <a:buFont typeface="Wingdings" panose="05000000000000000000" pitchFamily="2" charset="2"/>
              <a:buChar char="§"/>
            </a:pPr>
            <a:endParaRPr lang="en-US" sz="1600">
              <a:latin typeface="Arial" panose="020B0604020202020204" pitchFamily="34" charset="0"/>
              <a:ea typeface="Cambria" panose="02040503050406030204" pitchFamily="18" charset="0"/>
              <a:cs typeface="Arial" panose="020B0604020202020204" pitchFamily="34" charset="0"/>
            </a:endParaRPr>
          </a:p>
          <a:p>
            <a:pPr lvl="1"/>
            <a:endParaRPr lang="en-US" sz="1600">
              <a:latin typeface="Arial" panose="020B0604020202020204" pitchFamily="34" charset="0"/>
              <a:ea typeface="Cambria" panose="02040503050406030204" pitchFamily="18" charset="0"/>
              <a:cs typeface="Arial" panose="020B0604020202020204" pitchFamily="34" charset="0"/>
            </a:endParaRPr>
          </a:p>
          <a:p>
            <a:endParaRPr lang="en-US" sz="1600">
              <a:latin typeface="Arial" panose="020B0604020202020204" pitchFamily="34" charset="0"/>
              <a:ea typeface="Cambria" panose="02040503050406030204" pitchFamily="18" charset="0"/>
              <a:cs typeface="Arial" panose="020B0604020202020204" pitchFamily="34" charset="0"/>
            </a:endParaRPr>
          </a:p>
          <a:p>
            <a:endParaRPr lang="en-US" sz="1600">
              <a:latin typeface="Arial" panose="020B0604020202020204" pitchFamily="34" charset="0"/>
              <a:ea typeface="Cambria" panose="02040503050406030204" pitchFamily="18" charset="0"/>
              <a:cs typeface="Arial" panose="020B0604020202020204" pitchFamily="34" charset="0"/>
            </a:endParaRPr>
          </a:p>
          <a:p>
            <a:pPr algn="l"/>
            <a:r>
              <a:rPr lang="en-US" sz="1600">
                <a:latin typeface="Arial"/>
                <a:ea typeface="Cambria"/>
                <a:cs typeface="Arial"/>
              </a:rPr>
              <a:t>*Value reflects self-identified veterans experiencing homelessness</a:t>
            </a:r>
            <a:endParaRPr lang="en-US" sz="1400">
              <a:latin typeface="Arial"/>
              <a:ea typeface="Cambria"/>
              <a:cs typeface="Arial"/>
            </a:endParaRPr>
          </a:p>
        </p:txBody>
      </p:sp>
      <p:pic>
        <p:nvPicPr>
          <p:cNvPr id="8" name="Picture 7">
            <a:extLst>
              <a:ext uri="{FF2B5EF4-FFF2-40B4-BE49-F238E27FC236}">
                <a16:creationId xmlns:a16="http://schemas.microsoft.com/office/drawing/2014/main" id="{E6633EBF-5D2D-3A71-E230-14873EAD5D12}"/>
              </a:ext>
            </a:extLst>
          </p:cNvPr>
          <p:cNvPicPr>
            <a:picLocks noChangeAspect="1"/>
          </p:cNvPicPr>
          <p:nvPr/>
        </p:nvPicPr>
        <p:blipFill>
          <a:blip r:embed="rId3"/>
          <a:stretch>
            <a:fillRect/>
          </a:stretch>
        </p:blipFill>
        <p:spPr>
          <a:xfrm>
            <a:off x="740674" y="1599711"/>
            <a:ext cx="170943" cy="161446"/>
          </a:xfrm>
          <a:prstGeom prst="rect">
            <a:avLst/>
          </a:prstGeom>
        </p:spPr>
      </p:pic>
      <p:pic>
        <p:nvPicPr>
          <p:cNvPr id="3" name="Picture 2">
            <a:extLst>
              <a:ext uri="{FF2B5EF4-FFF2-40B4-BE49-F238E27FC236}">
                <a16:creationId xmlns:a16="http://schemas.microsoft.com/office/drawing/2014/main" id="{8782C014-02F8-951A-C917-4075CE5294FD}"/>
              </a:ext>
            </a:extLst>
          </p:cNvPr>
          <p:cNvPicPr>
            <a:picLocks noChangeAspect="1"/>
          </p:cNvPicPr>
          <p:nvPr/>
        </p:nvPicPr>
        <p:blipFill>
          <a:blip r:embed="rId4"/>
          <a:stretch>
            <a:fillRect/>
          </a:stretch>
        </p:blipFill>
        <p:spPr>
          <a:xfrm>
            <a:off x="6091800" y="1680019"/>
            <a:ext cx="5809488" cy="3497961"/>
          </a:xfrm>
          <a:prstGeom prst="rect">
            <a:avLst/>
          </a:prstGeom>
        </p:spPr>
      </p:pic>
    </p:spTree>
    <p:extLst>
      <p:ext uri="{BB962C8B-B14F-4D97-AF65-F5344CB8AC3E}">
        <p14:creationId xmlns:p14="http://schemas.microsoft.com/office/powerpoint/2010/main" val="1223219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MVA-PPT-Template" id="{22F83F6E-B6AF-4644-970E-90BD2F78C891}" vid="{C62666F2-1B48-ED4F-A46D-D7345375DF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73F64D5E02094D8F618AC628D8698D" ma:contentTypeVersion="8" ma:contentTypeDescription="Create a new document." ma:contentTypeScope="" ma:versionID="d371eb7a14c09db7a20dcefa6d1d7652">
  <xsd:schema xmlns:xsd="http://www.w3.org/2001/XMLSchema" xmlns:xs="http://www.w3.org/2001/XMLSchema" xmlns:p="http://schemas.microsoft.com/office/2006/metadata/properties" xmlns:ns2="8b4efd98-c0f4-4ece-949f-e346f67da141" targetNamespace="http://schemas.microsoft.com/office/2006/metadata/properties" ma:root="true" ma:fieldsID="d2927e336627555ba1b30ac0b14412c4" ns2:_="">
    <xsd:import namespace="8b4efd98-c0f4-4ece-949f-e346f67da1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efd98-c0f4-4ece-949f-e346f67da1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071970-1209-4042-84C2-FA9FBE673CC0}">
  <ds:schemaRefs>
    <ds:schemaRef ds:uri="http://schemas.microsoft.com/sharepoint/v3/contenttype/forms"/>
  </ds:schemaRefs>
</ds:datastoreItem>
</file>

<file path=customXml/itemProps2.xml><?xml version="1.0" encoding="utf-8"?>
<ds:datastoreItem xmlns:ds="http://schemas.openxmlformats.org/officeDocument/2006/customXml" ds:itemID="{1171570E-3067-4F7E-B7A7-419B8AF99C51}">
  <ds:schemaRefs>
    <ds:schemaRef ds:uri="8b4efd98-c0f4-4ece-949f-e346f67da1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27AE8F-5A44-40A6-8A8F-D7125366C68C}">
  <ds:schemaRefs>
    <ds:schemaRef ds:uri="8b4efd98-c0f4-4ece-949f-e346f67da1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7597248-ea38-451b-8abe-a638eddbac81}" enabled="0" method="" siteId="{07597248-ea38-451b-8abe-a638eddbac81}"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33</Slides>
  <Notes>15</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Comic Con SEPTEMBER 27</vt:lpstr>
      <vt:lpstr>Hispanic Heritage Month</vt:lpstr>
      <vt:lpstr>BOB HOPE PATRIOTIC HALL</vt:lpstr>
      <vt:lpstr>Barriers</vt:lpstr>
      <vt:lpstr>HISTORICAL PRESERVATION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revision>5</cp:revision>
  <dcterms:created xsi:type="dcterms:W3CDTF">2025-01-29T17:31:05Z</dcterms:created>
  <dcterms:modified xsi:type="dcterms:W3CDTF">2025-10-10T18:34:02Z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0x0101000273F64D5E02094D8F618AC628D8698D</vt:lpwstr>
  </property>
</Properties>
</file>